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sldIdLst>
    <p:sldId id="256" r:id="rId2"/>
    <p:sldId id="259" r:id="rId3"/>
    <p:sldId id="264" r:id="rId4"/>
    <p:sldId id="260" r:id="rId5"/>
    <p:sldId id="261" r:id="rId6"/>
    <p:sldId id="262" r:id="rId7"/>
    <p:sldId id="263" r:id="rId8"/>
    <p:sldId id="265" r:id="rId9"/>
    <p:sldId id="268" r:id="rId10"/>
    <p:sldId id="267" r:id="rId11"/>
    <p:sldId id="269"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p:restoredTop sz="94624"/>
  </p:normalViewPr>
  <p:slideViewPr>
    <p:cSldViewPr snapToGrid="0" showGuides="1">
      <p:cViewPr varScale="1">
        <p:scale>
          <a:sx n="100" d="100"/>
          <a:sy n="100" d="100"/>
        </p:scale>
        <p:origin x="160" y="3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CE6D1E-5B41-6E4C-955C-A5BFE1118B82}" type="datetimeFigureOut">
              <a:rPr lang="en-US" smtClean="0"/>
              <a:t>1/9/24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78C427-C420-F840-8CE0-FC13DA341593}" type="slidenum">
              <a:rPr lang="en-US" smtClean="0"/>
              <a:t>‹#›</a:t>
            </a:fld>
            <a:endParaRPr lang="en-US" dirty="0"/>
          </a:p>
        </p:txBody>
      </p:sp>
    </p:spTree>
    <p:extLst>
      <p:ext uri="{BB962C8B-B14F-4D97-AF65-F5344CB8AC3E}">
        <p14:creationId xmlns:p14="http://schemas.microsoft.com/office/powerpoint/2010/main" val="3528046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D9B7F-3FD4-A2CC-8C19-B5892DA8AF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E0C094-214A-89EC-F7D1-0C2EB4273C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67B094-A308-BFA8-CD60-B045A570050B}"/>
              </a:ext>
            </a:extLst>
          </p:cNvPr>
          <p:cNvSpPr>
            <a:spLocks noGrp="1"/>
          </p:cNvSpPr>
          <p:nvPr>
            <p:ph type="dt" sz="half" idx="10"/>
          </p:nvPr>
        </p:nvSpPr>
        <p:spPr/>
        <p:txBody>
          <a:bodyPr/>
          <a:lstStyle/>
          <a:p>
            <a:r>
              <a:rPr lang="en-US" dirty="0"/>
              <a:t>1/10/24</a:t>
            </a:r>
          </a:p>
        </p:txBody>
      </p:sp>
      <p:sp>
        <p:nvSpPr>
          <p:cNvPr id="5" name="Footer Placeholder 4">
            <a:extLst>
              <a:ext uri="{FF2B5EF4-FFF2-40B4-BE49-F238E27FC236}">
                <a16:creationId xmlns:a16="http://schemas.microsoft.com/office/drawing/2014/main" id="{548A3553-998D-123C-5DD7-DDDC045F81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9FBB71-933C-62B2-08C0-47E50E30F770}"/>
              </a:ext>
            </a:extLst>
          </p:cNvPr>
          <p:cNvSpPr>
            <a:spLocks noGrp="1"/>
          </p:cNvSpPr>
          <p:nvPr>
            <p:ph type="sldNum" sz="quarter" idx="12"/>
          </p:nvPr>
        </p:nvSpPr>
        <p:spPr/>
        <p:txBody>
          <a:bodyPr/>
          <a:lstStyle/>
          <a:p>
            <a:fld id="{6C6B20EE-CB37-554D-AB5E-90557CFE2E10}" type="slidenum">
              <a:rPr lang="en-US" smtClean="0"/>
              <a:t>‹#›</a:t>
            </a:fld>
            <a:endParaRPr lang="en-US" dirty="0"/>
          </a:p>
        </p:txBody>
      </p:sp>
    </p:spTree>
    <p:extLst>
      <p:ext uri="{BB962C8B-B14F-4D97-AF65-F5344CB8AC3E}">
        <p14:creationId xmlns:p14="http://schemas.microsoft.com/office/powerpoint/2010/main" val="2269101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C5C9F-1984-7E8F-C713-55292E6FB2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8114DC-992A-99E3-8002-3E9952F498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57910E-C7DD-DFD4-5432-B68CD1C39D9D}"/>
              </a:ext>
            </a:extLst>
          </p:cNvPr>
          <p:cNvSpPr>
            <a:spLocks noGrp="1"/>
          </p:cNvSpPr>
          <p:nvPr>
            <p:ph type="dt" sz="half" idx="10"/>
          </p:nvPr>
        </p:nvSpPr>
        <p:spPr/>
        <p:txBody>
          <a:bodyPr/>
          <a:lstStyle/>
          <a:p>
            <a:r>
              <a:rPr lang="en-US" dirty="0"/>
              <a:t>1/10/24</a:t>
            </a:r>
          </a:p>
        </p:txBody>
      </p:sp>
      <p:sp>
        <p:nvSpPr>
          <p:cNvPr id="5" name="Footer Placeholder 4">
            <a:extLst>
              <a:ext uri="{FF2B5EF4-FFF2-40B4-BE49-F238E27FC236}">
                <a16:creationId xmlns:a16="http://schemas.microsoft.com/office/drawing/2014/main" id="{EAFAF066-F29D-66AA-B40C-FABA207D39C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C02C6B1-CF57-5B3F-D238-666718C894BD}"/>
              </a:ext>
            </a:extLst>
          </p:cNvPr>
          <p:cNvSpPr>
            <a:spLocks noGrp="1"/>
          </p:cNvSpPr>
          <p:nvPr>
            <p:ph type="sldNum" sz="quarter" idx="12"/>
          </p:nvPr>
        </p:nvSpPr>
        <p:spPr/>
        <p:txBody>
          <a:bodyPr/>
          <a:lstStyle/>
          <a:p>
            <a:fld id="{6C6B20EE-CB37-554D-AB5E-90557CFE2E10}" type="slidenum">
              <a:rPr lang="en-US" smtClean="0"/>
              <a:t>‹#›</a:t>
            </a:fld>
            <a:endParaRPr lang="en-US" dirty="0"/>
          </a:p>
        </p:txBody>
      </p:sp>
    </p:spTree>
    <p:extLst>
      <p:ext uri="{BB962C8B-B14F-4D97-AF65-F5344CB8AC3E}">
        <p14:creationId xmlns:p14="http://schemas.microsoft.com/office/powerpoint/2010/main" val="3148310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44D2AF-640E-2DF2-3DE1-6D2162A682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ACBB1C-37CA-BFEE-D142-5652D4D1F1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688BE0-F466-FA20-C87C-5F08CECCDD5B}"/>
              </a:ext>
            </a:extLst>
          </p:cNvPr>
          <p:cNvSpPr>
            <a:spLocks noGrp="1"/>
          </p:cNvSpPr>
          <p:nvPr>
            <p:ph type="dt" sz="half" idx="10"/>
          </p:nvPr>
        </p:nvSpPr>
        <p:spPr/>
        <p:txBody>
          <a:bodyPr/>
          <a:lstStyle/>
          <a:p>
            <a:r>
              <a:rPr lang="en-US" dirty="0"/>
              <a:t>1/10/24</a:t>
            </a:r>
          </a:p>
        </p:txBody>
      </p:sp>
      <p:sp>
        <p:nvSpPr>
          <p:cNvPr id="5" name="Footer Placeholder 4">
            <a:extLst>
              <a:ext uri="{FF2B5EF4-FFF2-40B4-BE49-F238E27FC236}">
                <a16:creationId xmlns:a16="http://schemas.microsoft.com/office/drawing/2014/main" id="{06856EC3-9446-3CD2-8550-6CE68C4CAF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2B089D5-0123-DD68-5C0A-82E5AE5F3ADA}"/>
              </a:ext>
            </a:extLst>
          </p:cNvPr>
          <p:cNvSpPr>
            <a:spLocks noGrp="1"/>
          </p:cNvSpPr>
          <p:nvPr>
            <p:ph type="sldNum" sz="quarter" idx="12"/>
          </p:nvPr>
        </p:nvSpPr>
        <p:spPr/>
        <p:txBody>
          <a:bodyPr/>
          <a:lstStyle/>
          <a:p>
            <a:fld id="{6C6B20EE-CB37-554D-AB5E-90557CFE2E10}" type="slidenum">
              <a:rPr lang="en-US" smtClean="0"/>
              <a:t>‹#›</a:t>
            </a:fld>
            <a:endParaRPr lang="en-US" dirty="0"/>
          </a:p>
        </p:txBody>
      </p:sp>
    </p:spTree>
    <p:extLst>
      <p:ext uri="{BB962C8B-B14F-4D97-AF65-F5344CB8AC3E}">
        <p14:creationId xmlns:p14="http://schemas.microsoft.com/office/powerpoint/2010/main" val="2450055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191E8-E064-904F-422F-2470E29E4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1279B2-4079-9B76-DBAF-56E4B54270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7408E9-406A-0BFB-6CF6-E8FD9653C00A}"/>
              </a:ext>
            </a:extLst>
          </p:cNvPr>
          <p:cNvSpPr>
            <a:spLocks noGrp="1"/>
          </p:cNvSpPr>
          <p:nvPr>
            <p:ph type="dt" sz="half" idx="10"/>
          </p:nvPr>
        </p:nvSpPr>
        <p:spPr/>
        <p:txBody>
          <a:bodyPr/>
          <a:lstStyle/>
          <a:p>
            <a:r>
              <a:rPr lang="en-US" dirty="0"/>
              <a:t>1/10/24</a:t>
            </a:r>
          </a:p>
        </p:txBody>
      </p:sp>
      <p:sp>
        <p:nvSpPr>
          <p:cNvPr id="5" name="Footer Placeholder 4">
            <a:extLst>
              <a:ext uri="{FF2B5EF4-FFF2-40B4-BE49-F238E27FC236}">
                <a16:creationId xmlns:a16="http://schemas.microsoft.com/office/drawing/2014/main" id="{F7F30535-5551-0789-C626-6124434509C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F4B47-E229-B0E8-58AE-1974A18CBCE5}"/>
              </a:ext>
            </a:extLst>
          </p:cNvPr>
          <p:cNvSpPr>
            <a:spLocks noGrp="1"/>
          </p:cNvSpPr>
          <p:nvPr>
            <p:ph type="sldNum" sz="quarter" idx="12"/>
          </p:nvPr>
        </p:nvSpPr>
        <p:spPr/>
        <p:txBody>
          <a:bodyPr/>
          <a:lstStyle/>
          <a:p>
            <a:fld id="{6C6B20EE-CB37-554D-AB5E-90557CFE2E10}" type="slidenum">
              <a:rPr lang="en-US" smtClean="0"/>
              <a:t>‹#›</a:t>
            </a:fld>
            <a:endParaRPr lang="en-US" dirty="0"/>
          </a:p>
        </p:txBody>
      </p:sp>
    </p:spTree>
    <p:extLst>
      <p:ext uri="{BB962C8B-B14F-4D97-AF65-F5344CB8AC3E}">
        <p14:creationId xmlns:p14="http://schemas.microsoft.com/office/powerpoint/2010/main" val="3436891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ACFDA-6C5C-85B3-B9AF-772AA75BD5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71D59F-AB7B-C100-15B4-938C0235ED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172F24-753A-BC25-A7E4-1817479FF368}"/>
              </a:ext>
            </a:extLst>
          </p:cNvPr>
          <p:cNvSpPr>
            <a:spLocks noGrp="1"/>
          </p:cNvSpPr>
          <p:nvPr>
            <p:ph type="dt" sz="half" idx="10"/>
          </p:nvPr>
        </p:nvSpPr>
        <p:spPr/>
        <p:txBody>
          <a:bodyPr/>
          <a:lstStyle/>
          <a:p>
            <a:r>
              <a:rPr lang="en-US" dirty="0"/>
              <a:t>1/10/24</a:t>
            </a:r>
          </a:p>
        </p:txBody>
      </p:sp>
      <p:sp>
        <p:nvSpPr>
          <p:cNvPr id="5" name="Footer Placeholder 4">
            <a:extLst>
              <a:ext uri="{FF2B5EF4-FFF2-40B4-BE49-F238E27FC236}">
                <a16:creationId xmlns:a16="http://schemas.microsoft.com/office/drawing/2014/main" id="{16B60995-1E0B-0162-0707-B5E2B41711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3868A4-921D-25B5-06A2-37D591B9F06A}"/>
              </a:ext>
            </a:extLst>
          </p:cNvPr>
          <p:cNvSpPr>
            <a:spLocks noGrp="1"/>
          </p:cNvSpPr>
          <p:nvPr>
            <p:ph type="sldNum" sz="quarter" idx="12"/>
          </p:nvPr>
        </p:nvSpPr>
        <p:spPr/>
        <p:txBody>
          <a:bodyPr/>
          <a:lstStyle/>
          <a:p>
            <a:fld id="{6C6B20EE-CB37-554D-AB5E-90557CFE2E10}" type="slidenum">
              <a:rPr lang="en-US" smtClean="0"/>
              <a:t>‹#›</a:t>
            </a:fld>
            <a:endParaRPr lang="en-US" dirty="0"/>
          </a:p>
        </p:txBody>
      </p:sp>
    </p:spTree>
    <p:extLst>
      <p:ext uri="{BB962C8B-B14F-4D97-AF65-F5344CB8AC3E}">
        <p14:creationId xmlns:p14="http://schemas.microsoft.com/office/powerpoint/2010/main" val="1687291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78263-66CD-33D1-E3E4-8C8A07B470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4AC0BC-0CE0-EC58-5F38-C3ED019893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49891E-5639-708E-2757-2774DC37E3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34DEFB-6EFD-0C4E-EFDB-AA87358EF9AD}"/>
              </a:ext>
            </a:extLst>
          </p:cNvPr>
          <p:cNvSpPr>
            <a:spLocks noGrp="1"/>
          </p:cNvSpPr>
          <p:nvPr>
            <p:ph type="dt" sz="half" idx="10"/>
          </p:nvPr>
        </p:nvSpPr>
        <p:spPr/>
        <p:txBody>
          <a:bodyPr/>
          <a:lstStyle/>
          <a:p>
            <a:r>
              <a:rPr lang="en-US" dirty="0"/>
              <a:t>1/10/24</a:t>
            </a:r>
          </a:p>
        </p:txBody>
      </p:sp>
      <p:sp>
        <p:nvSpPr>
          <p:cNvPr id="6" name="Footer Placeholder 5">
            <a:extLst>
              <a:ext uri="{FF2B5EF4-FFF2-40B4-BE49-F238E27FC236}">
                <a16:creationId xmlns:a16="http://schemas.microsoft.com/office/drawing/2014/main" id="{4CC60500-B94C-8B58-9CBD-60F244CF78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E2D5D39-1761-CE09-1ED0-73815BEB86DE}"/>
              </a:ext>
            </a:extLst>
          </p:cNvPr>
          <p:cNvSpPr>
            <a:spLocks noGrp="1"/>
          </p:cNvSpPr>
          <p:nvPr>
            <p:ph type="sldNum" sz="quarter" idx="12"/>
          </p:nvPr>
        </p:nvSpPr>
        <p:spPr/>
        <p:txBody>
          <a:bodyPr/>
          <a:lstStyle/>
          <a:p>
            <a:fld id="{6C6B20EE-CB37-554D-AB5E-90557CFE2E10}" type="slidenum">
              <a:rPr lang="en-US" smtClean="0"/>
              <a:t>‹#›</a:t>
            </a:fld>
            <a:endParaRPr lang="en-US" dirty="0"/>
          </a:p>
        </p:txBody>
      </p:sp>
    </p:spTree>
    <p:extLst>
      <p:ext uri="{BB962C8B-B14F-4D97-AF65-F5344CB8AC3E}">
        <p14:creationId xmlns:p14="http://schemas.microsoft.com/office/powerpoint/2010/main" val="2584620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EEBD3-56EC-26A3-250A-5BBA6902D5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5E00A6-1AA1-3D47-042B-9D0BFBE485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779B83-714E-D3D1-7374-775A0F7E21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E4809A-494B-7425-9A63-D33C9B81F7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79BC7D-B95E-FCC5-E6BB-CF1337446D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BF91E6-0EEE-8873-89E3-106C1FF9B344}"/>
              </a:ext>
            </a:extLst>
          </p:cNvPr>
          <p:cNvSpPr>
            <a:spLocks noGrp="1"/>
          </p:cNvSpPr>
          <p:nvPr>
            <p:ph type="dt" sz="half" idx="10"/>
          </p:nvPr>
        </p:nvSpPr>
        <p:spPr/>
        <p:txBody>
          <a:bodyPr/>
          <a:lstStyle/>
          <a:p>
            <a:r>
              <a:rPr lang="en-US" dirty="0"/>
              <a:t>1/10/24</a:t>
            </a:r>
          </a:p>
        </p:txBody>
      </p:sp>
      <p:sp>
        <p:nvSpPr>
          <p:cNvPr id="8" name="Footer Placeholder 7">
            <a:extLst>
              <a:ext uri="{FF2B5EF4-FFF2-40B4-BE49-F238E27FC236}">
                <a16:creationId xmlns:a16="http://schemas.microsoft.com/office/drawing/2014/main" id="{06EE958F-0A1D-464E-0ADC-0CB44636176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80106C6-39EB-0A5A-C132-81C79C32EB21}"/>
              </a:ext>
            </a:extLst>
          </p:cNvPr>
          <p:cNvSpPr>
            <a:spLocks noGrp="1"/>
          </p:cNvSpPr>
          <p:nvPr>
            <p:ph type="sldNum" sz="quarter" idx="12"/>
          </p:nvPr>
        </p:nvSpPr>
        <p:spPr/>
        <p:txBody>
          <a:bodyPr/>
          <a:lstStyle/>
          <a:p>
            <a:fld id="{6C6B20EE-CB37-554D-AB5E-90557CFE2E10}" type="slidenum">
              <a:rPr lang="en-US" smtClean="0"/>
              <a:t>‹#›</a:t>
            </a:fld>
            <a:endParaRPr lang="en-US" dirty="0"/>
          </a:p>
        </p:txBody>
      </p:sp>
    </p:spTree>
    <p:extLst>
      <p:ext uri="{BB962C8B-B14F-4D97-AF65-F5344CB8AC3E}">
        <p14:creationId xmlns:p14="http://schemas.microsoft.com/office/powerpoint/2010/main" val="3629781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DAA9A-BF27-6989-08DF-2A9652BE9F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8A2AC4-94F6-19AA-B676-E605F3298548}"/>
              </a:ext>
            </a:extLst>
          </p:cNvPr>
          <p:cNvSpPr>
            <a:spLocks noGrp="1"/>
          </p:cNvSpPr>
          <p:nvPr>
            <p:ph type="dt" sz="half" idx="10"/>
          </p:nvPr>
        </p:nvSpPr>
        <p:spPr/>
        <p:txBody>
          <a:bodyPr/>
          <a:lstStyle/>
          <a:p>
            <a:r>
              <a:rPr lang="en-US" dirty="0"/>
              <a:t>1/10/24</a:t>
            </a:r>
          </a:p>
        </p:txBody>
      </p:sp>
      <p:sp>
        <p:nvSpPr>
          <p:cNvPr id="4" name="Footer Placeholder 3">
            <a:extLst>
              <a:ext uri="{FF2B5EF4-FFF2-40B4-BE49-F238E27FC236}">
                <a16:creationId xmlns:a16="http://schemas.microsoft.com/office/drawing/2014/main" id="{315D643B-FF14-51A8-4E17-88FB9FF5470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DDFA1E1-1DC0-5CF8-AE3A-D7120AE2EFD2}"/>
              </a:ext>
            </a:extLst>
          </p:cNvPr>
          <p:cNvSpPr>
            <a:spLocks noGrp="1"/>
          </p:cNvSpPr>
          <p:nvPr>
            <p:ph type="sldNum" sz="quarter" idx="12"/>
          </p:nvPr>
        </p:nvSpPr>
        <p:spPr/>
        <p:txBody>
          <a:bodyPr/>
          <a:lstStyle/>
          <a:p>
            <a:fld id="{6C6B20EE-CB37-554D-AB5E-90557CFE2E10}" type="slidenum">
              <a:rPr lang="en-US" smtClean="0"/>
              <a:t>‹#›</a:t>
            </a:fld>
            <a:endParaRPr lang="en-US" dirty="0"/>
          </a:p>
        </p:txBody>
      </p:sp>
    </p:spTree>
    <p:extLst>
      <p:ext uri="{BB962C8B-B14F-4D97-AF65-F5344CB8AC3E}">
        <p14:creationId xmlns:p14="http://schemas.microsoft.com/office/powerpoint/2010/main" val="1037959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7275AA-BF14-3A0D-BC6D-316568F15469}"/>
              </a:ext>
            </a:extLst>
          </p:cNvPr>
          <p:cNvSpPr>
            <a:spLocks noGrp="1"/>
          </p:cNvSpPr>
          <p:nvPr>
            <p:ph type="dt" sz="half" idx="10"/>
          </p:nvPr>
        </p:nvSpPr>
        <p:spPr/>
        <p:txBody>
          <a:bodyPr/>
          <a:lstStyle/>
          <a:p>
            <a:r>
              <a:rPr lang="en-US" dirty="0"/>
              <a:t>1/10/24</a:t>
            </a:r>
          </a:p>
        </p:txBody>
      </p:sp>
      <p:sp>
        <p:nvSpPr>
          <p:cNvPr id="3" name="Footer Placeholder 2">
            <a:extLst>
              <a:ext uri="{FF2B5EF4-FFF2-40B4-BE49-F238E27FC236}">
                <a16:creationId xmlns:a16="http://schemas.microsoft.com/office/drawing/2014/main" id="{4E6A1FD6-EB21-857F-CC4D-7272D6BFBCD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3E35C6-E968-BD4E-10E2-AAA34835E122}"/>
              </a:ext>
            </a:extLst>
          </p:cNvPr>
          <p:cNvSpPr>
            <a:spLocks noGrp="1"/>
          </p:cNvSpPr>
          <p:nvPr>
            <p:ph type="sldNum" sz="quarter" idx="12"/>
          </p:nvPr>
        </p:nvSpPr>
        <p:spPr/>
        <p:txBody>
          <a:bodyPr/>
          <a:lstStyle/>
          <a:p>
            <a:fld id="{6C6B20EE-CB37-554D-AB5E-90557CFE2E10}" type="slidenum">
              <a:rPr lang="en-US" smtClean="0"/>
              <a:t>‹#›</a:t>
            </a:fld>
            <a:endParaRPr lang="en-US" dirty="0"/>
          </a:p>
        </p:txBody>
      </p:sp>
    </p:spTree>
    <p:extLst>
      <p:ext uri="{BB962C8B-B14F-4D97-AF65-F5344CB8AC3E}">
        <p14:creationId xmlns:p14="http://schemas.microsoft.com/office/powerpoint/2010/main" val="213278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A40C8-5C29-BF2F-0023-944A703CC2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25F2D4-2481-06B9-8225-2E573F26B6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2F7598-021A-A995-3325-3708EE9088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8177D8-E8C8-5D9F-79CA-BB8BAD7FFD40}"/>
              </a:ext>
            </a:extLst>
          </p:cNvPr>
          <p:cNvSpPr>
            <a:spLocks noGrp="1"/>
          </p:cNvSpPr>
          <p:nvPr>
            <p:ph type="dt" sz="half" idx="10"/>
          </p:nvPr>
        </p:nvSpPr>
        <p:spPr/>
        <p:txBody>
          <a:bodyPr/>
          <a:lstStyle/>
          <a:p>
            <a:r>
              <a:rPr lang="en-US" dirty="0"/>
              <a:t>1/10/24</a:t>
            </a:r>
          </a:p>
        </p:txBody>
      </p:sp>
      <p:sp>
        <p:nvSpPr>
          <p:cNvPr id="6" name="Footer Placeholder 5">
            <a:extLst>
              <a:ext uri="{FF2B5EF4-FFF2-40B4-BE49-F238E27FC236}">
                <a16:creationId xmlns:a16="http://schemas.microsoft.com/office/drawing/2014/main" id="{BD56C04F-FC96-DEA8-DE53-5CF1DD1BEF0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B157B2E-409C-DCB1-97F5-EB4A779F94DC}"/>
              </a:ext>
            </a:extLst>
          </p:cNvPr>
          <p:cNvSpPr>
            <a:spLocks noGrp="1"/>
          </p:cNvSpPr>
          <p:nvPr>
            <p:ph type="sldNum" sz="quarter" idx="12"/>
          </p:nvPr>
        </p:nvSpPr>
        <p:spPr/>
        <p:txBody>
          <a:bodyPr/>
          <a:lstStyle/>
          <a:p>
            <a:fld id="{6C6B20EE-CB37-554D-AB5E-90557CFE2E10}" type="slidenum">
              <a:rPr lang="en-US" smtClean="0"/>
              <a:t>‹#›</a:t>
            </a:fld>
            <a:endParaRPr lang="en-US" dirty="0"/>
          </a:p>
        </p:txBody>
      </p:sp>
    </p:spTree>
    <p:extLst>
      <p:ext uri="{BB962C8B-B14F-4D97-AF65-F5344CB8AC3E}">
        <p14:creationId xmlns:p14="http://schemas.microsoft.com/office/powerpoint/2010/main" val="4203939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375B3-034F-2035-FC7F-99EEA1B50A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1BE27C-7392-C70D-B09D-F50FCE12AB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39BC0B6-EC95-C22D-4248-817008B2A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900A93-5ED8-96EF-0E73-0C2D24196A6D}"/>
              </a:ext>
            </a:extLst>
          </p:cNvPr>
          <p:cNvSpPr>
            <a:spLocks noGrp="1"/>
          </p:cNvSpPr>
          <p:nvPr>
            <p:ph type="dt" sz="half" idx="10"/>
          </p:nvPr>
        </p:nvSpPr>
        <p:spPr/>
        <p:txBody>
          <a:bodyPr/>
          <a:lstStyle/>
          <a:p>
            <a:r>
              <a:rPr lang="en-US" dirty="0"/>
              <a:t>1/10/24</a:t>
            </a:r>
          </a:p>
        </p:txBody>
      </p:sp>
      <p:sp>
        <p:nvSpPr>
          <p:cNvPr id="6" name="Footer Placeholder 5">
            <a:extLst>
              <a:ext uri="{FF2B5EF4-FFF2-40B4-BE49-F238E27FC236}">
                <a16:creationId xmlns:a16="http://schemas.microsoft.com/office/drawing/2014/main" id="{016F3D60-AD76-3966-9923-2CEEC8969E6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C2E6A69-B7DB-00B7-ECF5-1E14D7FD0270}"/>
              </a:ext>
            </a:extLst>
          </p:cNvPr>
          <p:cNvSpPr>
            <a:spLocks noGrp="1"/>
          </p:cNvSpPr>
          <p:nvPr>
            <p:ph type="sldNum" sz="quarter" idx="12"/>
          </p:nvPr>
        </p:nvSpPr>
        <p:spPr/>
        <p:txBody>
          <a:bodyPr/>
          <a:lstStyle/>
          <a:p>
            <a:fld id="{6C6B20EE-CB37-554D-AB5E-90557CFE2E10}" type="slidenum">
              <a:rPr lang="en-US" smtClean="0"/>
              <a:t>‹#›</a:t>
            </a:fld>
            <a:endParaRPr lang="en-US" dirty="0"/>
          </a:p>
        </p:txBody>
      </p:sp>
    </p:spTree>
    <p:extLst>
      <p:ext uri="{BB962C8B-B14F-4D97-AF65-F5344CB8AC3E}">
        <p14:creationId xmlns:p14="http://schemas.microsoft.com/office/powerpoint/2010/main" val="3256556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4CAB59-0500-5C9B-2C7F-72D09D6317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1D70239-47F7-1CF7-A7C3-FEB98E7245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DA95A2-B62A-CB49-0505-B62489325A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1/10/24</a:t>
            </a:r>
          </a:p>
        </p:txBody>
      </p:sp>
      <p:sp>
        <p:nvSpPr>
          <p:cNvPr id="5" name="Footer Placeholder 4">
            <a:extLst>
              <a:ext uri="{FF2B5EF4-FFF2-40B4-BE49-F238E27FC236}">
                <a16:creationId xmlns:a16="http://schemas.microsoft.com/office/drawing/2014/main" id="{C1516C6A-9D1B-33F1-D8B4-A6426B4824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59501B1-715E-A5C2-491B-5CBC961A4D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B20EE-CB37-554D-AB5E-90557CFE2E10}" type="slidenum">
              <a:rPr lang="en-US" smtClean="0"/>
              <a:t>‹#›</a:t>
            </a:fld>
            <a:endParaRPr lang="en-US" dirty="0"/>
          </a:p>
        </p:txBody>
      </p:sp>
    </p:spTree>
    <p:extLst>
      <p:ext uri="{BB962C8B-B14F-4D97-AF65-F5344CB8AC3E}">
        <p14:creationId xmlns:p14="http://schemas.microsoft.com/office/powerpoint/2010/main" val="1464253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michigan.gov/-/media/Project/Websites/coronavirus/Folder2/Folder2/MDHHS_Ethical_Guidlines_-_November_30_2021_FINAL_12-6-21.pdf?rev=ec752e970a2e4419b2b080b5baffbc9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2512803-B9B7-25B2-6DEB-C7C3E78D4901}"/>
              </a:ext>
            </a:extLst>
          </p:cNvPr>
          <p:cNvSpPr>
            <a:spLocks noGrp="1"/>
          </p:cNvSpPr>
          <p:nvPr>
            <p:ph type="subTitle" idx="1"/>
          </p:nvPr>
        </p:nvSpPr>
        <p:spPr/>
        <p:txBody>
          <a:bodyPr/>
          <a:lstStyle/>
          <a:p>
            <a:r>
              <a:rPr lang="en-US" dirty="0"/>
              <a:t>Presentation by Rick Drummer</a:t>
            </a:r>
          </a:p>
          <a:p>
            <a:r>
              <a:rPr lang="en-US" dirty="0"/>
              <a:t>Region 2 North Advisory / Planning Board Meeting</a:t>
            </a:r>
          </a:p>
          <a:p>
            <a:r>
              <a:rPr lang="en-US" dirty="0"/>
              <a:t>January 10, 2024</a:t>
            </a:r>
          </a:p>
          <a:p>
            <a:endParaRPr lang="en-US" dirty="0"/>
          </a:p>
        </p:txBody>
      </p:sp>
      <p:sp>
        <p:nvSpPr>
          <p:cNvPr id="5" name="TextBox 4">
            <a:extLst>
              <a:ext uri="{FF2B5EF4-FFF2-40B4-BE49-F238E27FC236}">
                <a16:creationId xmlns:a16="http://schemas.microsoft.com/office/drawing/2014/main" id="{AD67905E-FFC0-9869-12D3-B1FFC2F63C99}"/>
              </a:ext>
            </a:extLst>
          </p:cNvPr>
          <p:cNvSpPr txBox="1"/>
          <p:nvPr/>
        </p:nvSpPr>
        <p:spPr>
          <a:xfrm>
            <a:off x="812800" y="1842125"/>
            <a:ext cx="10769600" cy="1138773"/>
          </a:xfrm>
          <a:prstGeom prst="rect">
            <a:avLst/>
          </a:prstGeom>
          <a:noFill/>
        </p:spPr>
        <p:txBody>
          <a:bodyPr wrap="square">
            <a:spAutoFit/>
          </a:bodyPr>
          <a:lstStyle/>
          <a:p>
            <a:pPr marL="0" marR="0" algn="ctr">
              <a:spcBef>
                <a:spcPts val="0"/>
              </a:spcBef>
              <a:spcAft>
                <a:spcPts val="0"/>
              </a:spcAft>
            </a:pPr>
            <a:r>
              <a:rPr lang="en-US" sz="4000" b="1" dirty="0">
                <a:effectLst/>
                <a:latin typeface="Calibri" panose="020F0502020204030204" pitchFamily="34" charset="0"/>
                <a:ea typeface="Times New Roman" panose="02020603050405020304" pitchFamily="18" charset="0"/>
                <a:cs typeface="Calibri" panose="020F0502020204030204" pitchFamily="34" charset="0"/>
              </a:rPr>
              <a:t>Regional Disaster Medical Advisory Committees</a:t>
            </a:r>
          </a:p>
          <a:p>
            <a:pPr marL="0" marR="0" algn="ctr">
              <a:spcBef>
                <a:spcPts val="0"/>
              </a:spcBef>
              <a:spcAft>
                <a:spcPts val="0"/>
              </a:spcAft>
            </a:pPr>
            <a:r>
              <a:rPr lang="en-US" sz="2800" b="1" dirty="0">
                <a:latin typeface="Calibri" panose="020F0502020204030204" pitchFamily="34" charset="0"/>
                <a:ea typeface="Times New Roman" panose="02020603050405020304" pitchFamily="18" charset="0"/>
                <a:cs typeface="Calibri" panose="020F0502020204030204" pitchFamily="34" charset="0"/>
              </a:rPr>
              <a:t>What are they and how are might they be used in R2N?</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6240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53F40-8646-E226-D36D-EA6240633C39}"/>
              </a:ext>
            </a:extLst>
          </p:cNvPr>
          <p:cNvSpPr>
            <a:spLocks noGrp="1"/>
          </p:cNvSpPr>
          <p:nvPr>
            <p:ph type="title"/>
          </p:nvPr>
        </p:nvSpPr>
        <p:spPr/>
        <p:txBody>
          <a:bodyPr/>
          <a:lstStyle/>
          <a:p>
            <a:r>
              <a:rPr lang="en-US" dirty="0"/>
              <a:t>RDMAC Examples in R2N</a:t>
            </a:r>
          </a:p>
        </p:txBody>
      </p:sp>
      <p:sp>
        <p:nvSpPr>
          <p:cNvPr id="3" name="Content Placeholder 2">
            <a:extLst>
              <a:ext uri="{FF2B5EF4-FFF2-40B4-BE49-F238E27FC236}">
                <a16:creationId xmlns:a16="http://schemas.microsoft.com/office/drawing/2014/main" id="{D17B8070-FD38-18D1-FC00-C36E88E1B83B}"/>
              </a:ext>
            </a:extLst>
          </p:cNvPr>
          <p:cNvSpPr>
            <a:spLocks noGrp="1"/>
          </p:cNvSpPr>
          <p:nvPr>
            <p:ph idx="1"/>
          </p:nvPr>
        </p:nvSpPr>
        <p:spPr/>
        <p:txBody>
          <a:bodyPr/>
          <a:lstStyle/>
          <a:p>
            <a:r>
              <a:rPr lang="en-US" dirty="0"/>
              <a:t>H1N1 – SNS delivery and distribution</a:t>
            </a:r>
          </a:p>
          <a:p>
            <a:r>
              <a:rPr lang="en-US" dirty="0"/>
              <a:t>Meningitis Outbreak in R2S</a:t>
            </a:r>
          </a:p>
          <a:p>
            <a:r>
              <a:rPr lang="en-US" dirty="0"/>
              <a:t>COVID-19 </a:t>
            </a:r>
          </a:p>
          <a:p>
            <a:pPr lvl="1"/>
            <a:r>
              <a:rPr lang="en-US" dirty="0"/>
              <a:t>Many meetings</a:t>
            </a:r>
          </a:p>
          <a:p>
            <a:pPr lvl="1"/>
            <a:r>
              <a:rPr lang="en-US" dirty="0"/>
              <a:t>PPE information and distribution</a:t>
            </a:r>
          </a:p>
          <a:p>
            <a:pPr lvl="1"/>
            <a:r>
              <a:rPr lang="en-US" dirty="0"/>
              <a:t>Ventilators</a:t>
            </a:r>
          </a:p>
          <a:p>
            <a:pPr lvl="1"/>
            <a:r>
              <a:rPr lang="en-US" dirty="0"/>
              <a:t>Patient movement</a:t>
            </a:r>
          </a:p>
          <a:p>
            <a:pPr lvl="1"/>
            <a:r>
              <a:rPr lang="en-US" dirty="0"/>
              <a:t>Fatality Management</a:t>
            </a:r>
          </a:p>
          <a:p>
            <a:pPr lvl="1"/>
            <a:r>
              <a:rPr lang="en-US" dirty="0"/>
              <a:t>Suburban Collection Showplace </a:t>
            </a:r>
          </a:p>
          <a:p>
            <a:pPr lvl="1"/>
            <a:r>
              <a:rPr lang="en-US" dirty="0"/>
              <a:t>MEDDRUN medications</a:t>
            </a:r>
          </a:p>
        </p:txBody>
      </p:sp>
      <p:sp>
        <p:nvSpPr>
          <p:cNvPr id="4" name="Date Placeholder 3">
            <a:extLst>
              <a:ext uri="{FF2B5EF4-FFF2-40B4-BE49-F238E27FC236}">
                <a16:creationId xmlns:a16="http://schemas.microsoft.com/office/drawing/2014/main" id="{9F013CFA-E2E3-AE05-4786-F3D43C55DAF9}"/>
              </a:ext>
            </a:extLst>
          </p:cNvPr>
          <p:cNvSpPr>
            <a:spLocks noGrp="1"/>
          </p:cNvSpPr>
          <p:nvPr>
            <p:ph type="dt" sz="half" idx="10"/>
          </p:nvPr>
        </p:nvSpPr>
        <p:spPr/>
        <p:txBody>
          <a:bodyPr/>
          <a:lstStyle/>
          <a:p>
            <a:r>
              <a:rPr lang="en-US" dirty="0"/>
              <a:t>1/10/24</a:t>
            </a:r>
          </a:p>
        </p:txBody>
      </p:sp>
      <p:sp>
        <p:nvSpPr>
          <p:cNvPr id="5" name="Slide Number Placeholder 4">
            <a:extLst>
              <a:ext uri="{FF2B5EF4-FFF2-40B4-BE49-F238E27FC236}">
                <a16:creationId xmlns:a16="http://schemas.microsoft.com/office/drawing/2014/main" id="{8788CB3E-848B-8295-D2FA-9A4EDC3925EE}"/>
              </a:ext>
            </a:extLst>
          </p:cNvPr>
          <p:cNvSpPr>
            <a:spLocks noGrp="1"/>
          </p:cNvSpPr>
          <p:nvPr>
            <p:ph type="sldNum" sz="quarter" idx="12"/>
          </p:nvPr>
        </p:nvSpPr>
        <p:spPr/>
        <p:txBody>
          <a:bodyPr/>
          <a:lstStyle/>
          <a:p>
            <a:fld id="{6C6B20EE-CB37-554D-AB5E-90557CFE2E10}" type="slidenum">
              <a:rPr lang="en-US" smtClean="0"/>
              <a:t>10</a:t>
            </a:fld>
            <a:endParaRPr lang="en-US" dirty="0"/>
          </a:p>
        </p:txBody>
      </p:sp>
    </p:spTree>
    <p:extLst>
      <p:ext uri="{BB962C8B-B14F-4D97-AF65-F5344CB8AC3E}">
        <p14:creationId xmlns:p14="http://schemas.microsoft.com/office/powerpoint/2010/main" val="1945676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1B2F13E-4422-F9E1-FAD1-8911AE1F4F5A}"/>
              </a:ext>
            </a:extLst>
          </p:cNvPr>
          <p:cNvSpPr>
            <a:spLocks noGrp="1"/>
          </p:cNvSpPr>
          <p:nvPr>
            <p:ph type="dt" sz="half" idx="10"/>
          </p:nvPr>
        </p:nvSpPr>
        <p:spPr/>
        <p:txBody>
          <a:bodyPr/>
          <a:lstStyle/>
          <a:p>
            <a:r>
              <a:rPr lang="en-US" dirty="0"/>
              <a:t>1/10/24</a:t>
            </a:r>
          </a:p>
        </p:txBody>
      </p:sp>
      <p:sp>
        <p:nvSpPr>
          <p:cNvPr id="5" name="Slide Number Placeholder 4">
            <a:extLst>
              <a:ext uri="{FF2B5EF4-FFF2-40B4-BE49-F238E27FC236}">
                <a16:creationId xmlns:a16="http://schemas.microsoft.com/office/drawing/2014/main" id="{0E5056F0-4C20-AE8E-07AA-A34C84800F5B}"/>
              </a:ext>
            </a:extLst>
          </p:cNvPr>
          <p:cNvSpPr>
            <a:spLocks noGrp="1"/>
          </p:cNvSpPr>
          <p:nvPr>
            <p:ph type="sldNum" sz="quarter" idx="12"/>
          </p:nvPr>
        </p:nvSpPr>
        <p:spPr/>
        <p:txBody>
          <a:bodyPr/>
          <a:lstStyle/>
          <a:p>
            <a:fld id="{6C6B20EE-CB37-554D-AB5E-90557CFE2E10}" type="slidenum">
              <a:rPr lang="en-US" smtClean="0"/>
              <a:t>11</a:t>
            </a:fld>
            <a:endParaRPr lang="en-US" dirty="0"/>
          </a:p>
        </p:txBody>
      </p:sp>
      <p:pic>
        <p:nvPicPr>
          <p:cNvPr id="1026" name="Picture 2" descr="This clipart image shows a figure holding and balancing the text Q &amp;amp; A. This graphic could be used in any presentation that calls for a questions and answers.">
            <a:extLst>
              <a:ext uri="{FF2B5EF4-FFF2-40B4-BE49-F238E27FC236}">
                <a16:creationId xmlns:a16="http://schemas.microsoft.com/office/drawing/2014/main" id="{F2C1E89C-8365-44BD-4C92-B4803049CD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1524000"/>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6397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2988EA-0CD9-04BD-20DE-4E81A5AB7A33}"/>
              </a:ext>
            </a:extLst>
          </p:cNvPr>
          <p:cNvSpPr>
            <a:spLocks noGrp="1"/>
          </p:cNvSpPr>
          <p:nvPr>
            <p:ph idx="1"/>
          </p:nvPr>
        </p:nvSpPr>
        <p:spPr/>
        <p:txBody>
          <a:bodyPr/>
          <a:lstStyle/>
          <a:p>
            <a:pPr marL="0" marR="0">
              <a:spcBef>
                <a:spcPts val="0"/>
              </a:spcBef>
              <a:spcAft>
                <a:spcPts val="0"/>
              </a:spcAft>
            </a:pP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800" dirty="0">
                <a:effectLst/>
                <a:latin typeface="Calibri" panose="020F0502020204030204" pitchFamily="34" charset="0"/>
                <a:ea typeface="Times New Roman" panose="02020603050405020304" pitchFamily="18" charset="0"/>
                <a:cs typeface="Calibri" panose="020F0502020204030204" pitchFamily="34" charset="0"/>
              </a:rPr>
              <a:t>For access to the Michigan Guidelines for Implementation of Crisis Standards of Care and Ethical Allocation of Scarce Medical Resources During Emergencies and Disasters please visit:   </a:t>
            </a:r>
            <a:r>
              <a:rPr lang="en-US" sz="2800" u="sng"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2"/>
              </a:rPr>
              <a:t>MDHHS Ethical Guidelines (michigan.gov)</a:t>
            </a:r>
            <a:r>
              <a:rPr lang="en-US" sz="2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Date Placeholder 3">
            <a:extLst>
              <a:ext uri="{FF2B5EF4-FFF2-40B4-BE49-F238E27FC236}">
                <a16:creationId xmlns:a16="http://schemas.microsoft.com/office/drawing/2014/main" id="{E941856F-F795-CFC7-109A-F9C739715D6A}"/>
              </a:ext>
            </a:extLst>
          </p:cNvPr>
          <p:cNvSpPr>
            <a:spLocks noGrp="1"/>
          </p:cNvSpPr>
          <p:nvPr>
            <p:ph type="dt" sz="half" idx="10"/>
          </p:nvPr>
        </p:nvSpPr>
        <p:spPr/>
        <p:txBody>
          <a:bodyPr/>
          <a:lstStyle/>
          <a:p>
            <a:r>
              <a:rPr lang="en-US" dirty="0"/>
              <a:t>1/10/24</a:t>
            </a:r>
          </a:p>
        </p:txBody>
      </p:sp>
      <p:sp>
        <p:nvSpPr>
          <p:cNvPr id="5" name="Slide Number Placeholder 4">
            <a:extLst>
              <a:ext uri="{FF2B5EF4-FFF2-40B4-BE49-F238E27FC236}">
                <a16:creationId xmlns:a16="http://schemas.microsoft.com/office/drawing/2014/main" id="{E89689AC-638A-8128-9014-5EEB4007AB25}"/>
              </a:ext>
            </a:extLst>
          </p:cNvPr>
          <p:cNvSpPr>
            <a:spLocks noGrp="1"/>
          </p:cNvSpPr>
          <p:nvPr>
            <p:ph type="sldNum" sz="quarter" idx="12"/>
          </p:nvPr>
        </p:nvSpPr>
        <p:spPr/>
        <p:txBody>
          <a:bodyPr/>
          <a:lstStyle/>
          <a:p>
            <a:fld id="{6C6B20EE-CB37-554D-AB5E-90557CFE2E10}" type="slidenum">
              <a:rPr lang="en-US" smtClean="0"/>
              <a:t>12</a:t>
            </a:fld>
            <a:endParaRPr lang="en-US" dirty="0"/>
          </a:p>
        </p:txBody>
      </p:sp>
    </p:spTree>
    <p:extLst>
      <p:ext uri="{BB962C8B-B14F-4D97-AF65-F5344CB8AC3E}">
        <p14:creationId xmlns:p14="http://schemas.microsoft.com/office/powerpoint/2010/main" val="3487567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62FCE75-3809-26DF-2D0A-FD03FA70F452}"/>
              </a:ext>
            </a:extLst>
          </p:cNvPr>
          <p:cNvSpPr txBox="1">
            <a:spLocks noGrp="1"/>
          </p:cNvSpPr>
          <p:nvPr>
            <p:ph idx="1"/>
          </p:nvPr>
        </p:nvSpPr>
        <p:spPr>
          <a:xfrm>
            <a:off x="927100" y="1076325"/>
            <a:ext cx="10515600" cy="4351338"/>
          </a:xfrm>
          <a:prstGeom prst="rect">
            <a:avLst/>
          </a:prstGeom>
          <a:noFill/>
        </p:spPr>
        <p:txBody>
          <a:bodyPr wrap="square">
            <a:spAutoFit/>
          </a:bodyPr>
          <a:lstStyle/>
          <a:p>
            <a:pPr marL="0" marR="0" indent="0">
              <a:spcBef>
                <a:spcPts val="0"/>
              </a:spcBef>
              <a:spcAft>
                <a:spcPts val="0"/>
              </a:spcAft>
              <a:buNone/>
            </a:pPr>
            <a:r>
              <a:rPr lang="en-US" sz="2400" b="1" dirty="0">
                <a:effectLst/>
                <a:latin typeface="Calibri" panose="020F0502020204030204" pitchFamily="34" charset="0"/>
                <a:ea typeface="Times New Roman" panose="02020603050405020304" pitchFamily="18" charset="0"/>
                <a:cs typeface="Calibri" panose="020F0502020204030204" pitchFamily="34" charset="0"/>
              </a:rPr>
              <a:t>Regional Disaster Medical Advisory Committees</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50000"/>
              </a:lnSpc>
              <a:spcBef>
                <a:spcPts val="0"/>
              </a:spcBef>
              <a:spcAft>
                <a:spcPts val="0"/>
              </a:spcAft>
              <a:buNone/>
            </a:pPr>
            <a:r>
              <a:rPr lang="en-US" sz="2400" b="1" dirty="0">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400" dirty="0">
                <a:effectLst/>
                <a:latin typeface="Calibri" panose="020F0502020204030204" pitchFamily="34" charset="0"/>
                <a:ea typeface="Times New Roman" panose="02020603050405020304" pitchFamily="18" charset="0"/>
                <a:cs typeface="Calibri" panose="020F0502020204030204" pitchFamily="34" charset="0"/>
              </a:rPr>
              <a:t>During major incidents, Regional Health Care Coalitions may develop Regional Disaster Medical Advisory Committees (RDMAC).  </a:t>
            </a:r>
          </a:p>
          <a:p>
            <a:pPr marL="0" marR="0" indent="0">
              <a:spcBef>
                <a:spcPts val="0"/>
              </a:spcBef>
              <a:spcAft>
                <a:spcPts val="0"/>
              </a:spcAft>
              <a:buNone/>
            </a:pPr>
            <a:endParaRPr lang="en-US" sz="2400" dirty="0">
              <a:latin typeface="Calibri" panose="020F0502020204030204" pitchFamily="34" charset="0"/>
              <a:ea typeface="Times New Roman" panose="02020603050405020304" pitchFamily="18" charset="0"/>
              <a:cs typeface="Calibri" panose="020F0502020204030204" pitchFamily="34" charset="0"/>
            </a:endParaRPr>
          </a:p>
          <a:p>
            <a:pPr marL="0" marR="0" indent="0">
              <a:spcBef>
                <a:spcPts val="0"/>
              </a:spcBef>
              <a:spcAft>
                <a:spcPts val="0"/>
              </a:spcAft>
              <a:buNone/>
            </a:pPr>
            <a:r>
              <a:rPr lang="en-US" sz="2400" dirty="0">
                <a:effectLst/>
                <a:latin typeface="Calibri" panose="020F0502020204030204" pitchFamily="34" charset="0"/>
                <a:ea typeface="Times New Roman" panose="02020603050405020304" pitchFamily="18" charset="0"/>
                <a:cs typeface="Calibri" panose="020F0502020204030204" pitchFamily="34" charset="0"/>
              </a:rPr>
              <a:t>Membership in the RDMAC would depend on the specific medical needs determined by the actual incident.  The RDMAC could help with situational awareness and decision support for crisis standards of care decisions or recommendations.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400" dirty="0">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400" dirty="0">
                <a:effectLst/>
                <a:latin typeface="Calibri" panose="020F0502020204030204" pitchFamily="34" charset="0"/>
                <a:ea typeface="Times New Roman" panose="02020603050405020304" pitchFamily="18" charset="0"/>
                <a:cs typeface="Calibri" panose="020F0502020204030204" pitchFamily="34" charset="0"/>
              </a:rPr>
              <a:t>The committee could be developed in conjunction with the State Disaster Medical Advisory Committee (SDMAC).</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400" dirty="0">
                <a:effectLst/>
                <a:latin typeface="Calibri" panose="020F0502020204030204" pitchFamily="34" charset="0"/>
                <a:ea typeface="Times New Roman" panose="02020603050405020304" pitchFamily="18" charset="0"/>
                <a:cs typeface="Calibri" panose="020F0502020204030204" pitchFamily="34" charset="0"/>
              </a:rPr>
              <a:t>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Date Placeholder 4">
            <a:extLst>
              <a:ext uri="{FF2B5EF4-FFF2-40B4-BE49-F238E27FC236}">
                <a16:creationId xmlns:a16="http://schemas.microsoft.com/office/drawing/2014/main" id="{675CB0FB-5328-EB39-EB5F-B8F4F0E79CDC}"/>
              </a:ext>
            </a:extLst>
          </p:cNvPr>
          <p:cNvSpPr>
            <a:spLocks noGrp="1"/>
          </p:cNvSpPr>
          <p:nvPr>
            <p:ph type="dt" sz="half" idx="10"/>
          </p:nvPr>
        </p:nvSpPr>
        <p:spPr/>
        <p:txBody>
          <a:bodyPr/>
          <a:lstStyle/>
          <a:p>
            <a:r>
              <a:rPr lang="en-US" dirty="0"/>
              <a:t>1/10/24</a:t>
            </a:r>
          </a:p>
        </p:txBody>
      </p:sp>
      <p:sp>
        <p:nvSpPr>
          <p:cNvPr id="6" name="Slide Number Placeholder 5">
            <a:extLst>
              <a:ext uri="{FF2B5EF4-FFF2-40B4-BE49-F238E27FC236}">
                <a16:creationId xmlns:a16="http://schemas.microsoft.com/office/drawing/2014/main" id="{2812E491-0376-6BB3-1971-5B35E754EC8D}"/>
              </a:ext>
            </a:extLst>
          </p:cNvPr>
          <p:cNvSpPr>
            <a:spLocks noGrp="1"/>
          </p:cNvSpPr>
          <p:nvPr>
            <p:ph type="sldNum" sz="quarter" idx="12"/>
          </p:nvPr>
        </p:nvSpPr>
        <p:spPr/>
        <p:txBody>
          <a:bodyPr/>
          <a:lstStyle/>
          <a:p>
            <a:fld id="{6C6B20EE-CB37-554D-AB5E-90557CFE2E10}" type="slidenum">
              <a:rPr lang="en-US" smtClean="0"/>
              <a:t>2</a:t>
            </a:fld>
            <a:endParaRPr lang="en-US" dirty="0"/>
          </a:p>
        </p:txBody>
      </p:sp>
    </p:spTree>
    <p:extLst>
      <p:ext uri="{BB962C8B-B14F-4D97-AF65-F5344CB8AC3E}">
        <p14:creationId xmlns:p14="http://schemas.microsoft.com/office/powerpoint/2010/main" val="2598145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C90BC6-1775-3191-9C94-E6402A7D4333}"/>
              </a:ext>
            </a:extLst>
          </p:cNvPr>
          <p:cNvSpPr>
            <a:spLocks noGrp="1"/>
          </p:cNvSpPr>
          <p:nvPr>
            <p:ph idx="1"/>
          </p:nvPr>
        </p:nvSpPr>
        <p:spPr/>
        <p:txBody>
          <a:bodyPr/>
          <a:lstStyle/>
          <a:p>
            <a:pPr marL="0" indent="0">
              <a:buNone/>
            </a:pPr>
            <a:r>
              <a:rPr lang="en-US" sz="2800" dirty="0">
                <a:effectLst/>
                <a:latin typeface="Calibri" panose="020F0502020204030204" pitchFamily="34" charset="0"/>
                <a:ea typeface="Times New Roman" panose="02020603050405020304" pitchFamily="18" charset="0"/>
                <a:cs typeface="Calibri" panose="020F0502020204030204" pitchFamily="34" charset="0"/>
              </a:rPr>
              <a:t>Michigan Crisis Standards of Care Guidelines State:</a:t>
            </a:r>
          </a:p>
          <a:p>
            <a:pPr marL="0" indent="0">
              <a:buNone/>
            </a:pPr>
            <a:r>
              <a:rPr lang="en-US" sz="2800" dirty="0">
                <a:effectLst/>
                <a:latin typeface="Calibri" panose="020F0502020204030204" pitchFamily="34" charset="0"/>
                <a:ea typeface="Times New Roman" panose="02020603050405020304" pitchFamily="18" charset="0"/>
                <a:cs typeface="Calibri" panose="020F0502020204030204" pitchFamily="34" charset="0"/>
              </a:rPr>
              <a:t>When an emergency or disaster that may lead to scarcity is imminent, local agencies should convene their RDMACs to assess the nature of this scarcity within the HCC, and to the extent possible, in surrounding agencies and organizations integral to providing access to health care.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Date Placeholder 3">
            <a:extLst>
              <a:ext uri="{FF2B5EF4-FFF2-40B4-BE49-F238E27FC236}">
                <a16:creationId xmlns:a16="http://schemas.microsoft.com/office/drawing/2014/main" id="{EA759835-3624-37CA-4CFC-7A92BE19F8E5}"/>
              </a:ext>
            </a:extLst>
          </p:cNvPr>
          <p:cNvSpPr>
            <a:spLocks noGrp="1"/>
          </p:cNvSpPr>
          <p:nvPr>
            <p:ph type="dt" sz="half" idx="10"/>
          </p:nvPr>
        </p:nvSpPr>
        <p:spPr/>
        <p:txBody>
          <a:bodyPr/>
          <a:lstStyle/>
          <a:p>
            <a:r>
              <a:rPr lang="en-US" dirty="0"/>
              <a:t>1/10/24</a:t>
            </a:r>
          </a:p>
        </p:txBody>
      </p:sp>
      <p:sp>
        <p:nvSpPr>
          <p:cNvPr id="5" name="Slide Number Placeholder 4">
            <a:extLst>
              <a:ext uri="{FF2B5EF4-FFF2-40B4-BE49-F238E27FC236}">
                <a16:creationId xmlns:a16="http://schemas.microsoft.com/office/drawing/2014/main" id="{791B4F5B-61B8-962F-0D72-249BB08A3035}"/>
              </a:ext>
            </a:extLst>
          </p:cNvPr>
          <p:cNvSpPr>
            <a:spLocks noGrp="1"/>
          </p:cNvSpPr>
          <p:nvPr>
            <p:ph type="sldNum" sz="quarter" idx="12"/>
          </p:nvPr>
        </p:nvSpPr>
        <p:spPr/>
        <p:txBody>
          <a:bodyPr/>
          <a:lstStyle/>
          <a:p>
            <a:fld id="{6C6B20EE-CB37-554D-AB5E-90557CFE2E10}" type="slidenum">
              <a:rPr lang="en-US" smtClean="0"/>
              <a:t>3</a:t>
            </a:fld>
            <a:endParaRPr lang="en-US" dirty="0"/>
          </a:p>
        </p:txBody>
      </p:sp>
    </p:spTree>
    <p:extLst>
      <p:ext uri="{BB962C8B-B14F-4D97-AF65-F5344CB8AC3E}">
        <p14:creationId xmlns:p14="http://schemas.microsoft.com/office/powerpoint/2010/main" val="1603576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59CB6F-A7C3-9A55-8FCD-0A35B46E7037}"/>
              </a:ext>
            </a:extLst>
          </p:cNvPr>
          <p:cNvSpPr>
            <a:spLocks noGrp="1"/>
          </p:cNvSpPr>
          <p:nvPr>
            <p:ph idx="1"/>
          </p:nvPr>
        </p:nvSpPr>
        <p:spPr>
          <a:xfrm>
            <a:off x="838200" y="860424"/>
            <a:ext cx="10515600" cy="4854575"/>
          </a:xfrm>
        </p:spPr>
        <p:txBody>
          <a:bodyPr>
            <a:normAutofit fontScale="85000" lnSpcReduction="20000"/>
          </a:bodyPr>
          <a:lstStyle/>
          <a:p>
            <a:pPr marL="0" marR="0" indent="0">
              <a:spcBef>
                <a:spcPts val="0"/>
              </a:spcBef>
              <a:spcAft>
                <a:spcPts val="0"/>
              </a:spcAft>
              <a:buNone/>
            </a:pP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800" dirty="0">
                <a:effectLst/>
                <a:latin typeface="Calibri" panose="020F0502020204030204" pitchFamily="34" charset="0"/>
                <a:ea typeface="Times New Roman" panose="02020603050405020304" pitchFamily="18" charset="0"/>
                <a:cs typeface="Calibri" panose="020F0502020204030204" pitchFamily="34" charset="0"/>
              </a:rPr>
              <a:t>RDMACs serve several functions:</a:t>
            </a:r>
          </a:p>
          <a:p>
            <a:pPr marL="0" marR="0" indent="0">
              <a:spcBef>
                <a:spcPts val="0"/>
              </a:spcBef>
              <a:spcAft>
                <a:spcPts val="0"/>
              </a:spcAft>
              <a:buNone/>
            </a:pP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spcBef>
                <a:spcPts val="0"/>
              </a:spcBef>
              <a:spcAft>
                <a:spcPts val="0"/>
              </a:spcAft>
              <a:buNone/>
            </a:pPr>
            <a:r>
              <a:rPr lang="en-US" sz="2800" dirty="0">
                <a:effectLst/>
                <a:latin typeface="Calibri" panose="020F0502020204030204" pitchFamily="34" charset="0"/>
                <a:ea typeface="Times New Roman" panose="02020603050405020304" pitchFamily="18" charset="0"/>
                <a:cs typeface="Calibri" panose="020F0502020204030204" pitchFamily="34" charset="0"/>
              </a:rPr>
              <a:t>Work with the local public health department to develop guidelines for crisis standards of care and scarce resource allocation applicable to the issues and capacities relevant at the local and regional levels, yet consistent with the State Guidelines and additional guidance of the State Disaster Medical Advisory Committee (SDMAC)</a:t>
            </a:r>
          </a:p>
          <a:p>
            <a:pPr marL="0" marR="0" lvl="0" indent="0">
              <a:spcBef>
                <a:spcPts val="0"/>
              </a:spcBef>
              <a:spcAft>
                <a:spcPts val="0"/>
              </a:spcAft>
              <a:buNone/>
            </a:pP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spcBef>
                <a:spcPts val="0"/>
              </a:spcBef>
              <a:spcAft>
                <a:spcPts val="0"/>
              </a:spcAft>
              <a:buNone/>
            </a:pPr>
            <a:r>
              <a:rPr lang="en-US" sz="2800" dirty="0">
                <a:effectLst/>
                <a:latin typeface="Calibri" panose="020F0502020204030204" pitchFamily="34" charset="0"/>
                <a:ea typeface="Times New Roman" panose="02020603050405020304" pitchFamily="18" charset="0"/>
                <a:cs typeface="Calibri" panose="020F0502020204030204" pitchFamily="34" charset="0"/>
              </a:rPr>
              <a:t>Provide specific guidance to health agencies and organizations on how to prioritize specific scarce resource during an emergency or disaster that impacts public health.</a:t>
            </a:r>
          </a:p>
          <a:p>
            <a:pPr marL="0" marR="0" lvl="0" indent="0">
              <a:spcBef>
                <a:spcPts val="0"/>
              </a:spcBef>
              <a:spcAft>
                <a:spcPts val="0"/>
              </a:spcAft>
              <a:buNone/>
            </a:pPr>
            <a:r>
              <a:rPr lang="en-US" sz="2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spcBef>
                <a:spcPts val="0"/>
              </a:spcBef>
              <a:spcAft>
                <a:spcPts val="0"/>
              </a:spcAft>
              <a:buNone/>
            </a:pPr>
            <a:r>
              <a:rPr lang="en-US" sz="2800" dirty="0">
                <a:effectLst/>
                <a:latin typeface="Calibri" panose="020F0502020204030204" pitchFamily="34" charset="0"/>
                <a:ea typeface="Times New Roman" panose="02020603050405020304" pitchFamily="18" charset="0"/>
                <a:cs typeface="Calibri" panose="020F0502020204030204" pitchFamily="34" charset="0"/>
              </a:rPr>
              <a:t>Serve an important coordination function between local agencies/organizations and provide a link between the SDMAC and these local agencies. </a:t>
            </a:r>
          </a:p>
          <a:p>
            <a:pPr marL="0" marR="0" lvl="0" indent="0">
              <a:spcBef>
                <a:spcPts val="0"/>
              </a:spcBef>
              <a:spcAft>
                <a:spcPts val="0"/>
              </a:spcAft>
              <a:buNone/>
            </a:pP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spcBef>
                <a:spcPts val="0"/>
              </a:spcBef>
              <a:spcAft>
                <a:spcPts val="0"/>
              </a:spcAft>
              <a:buNone/>
            </a:pPr>
            <a:r>
              <a:rPr lang="en-US" sz="2800" dirty="0">
                <a:effectLst/>
                <a:latin typeface="Calibri" panose="020F0502020204030204" pitchFamily="34" charset="0"/>
                <a:ea typeface="Times New Roman" panose="02020603050405020304" pitchFamily="18" charset="0"/>
                <a:cs typeface="Calibri" panose="020F0502020204030204" pitchFamily="34" charset="0"/>
              </a:rPr>
              <a:t>Develop training and assessment materials to improve preparedness, education, and process for making decisions about allocation of scarce resources.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Date Placeholder 3">
            <a:extLst>
              <a:ext uri="{FF2B5EF4-FFF2-40B4-BE49-F238E27FC236}">
                <a16:creationId xmlns:a16="http://schemas.microsoft.com/office/drawing/2014/main" id="{CB065F47-3253-D858-FFA7-BFE0A93359E5}"/>
              </a:ext>
            </a:extLst>
          </p:cNvPr>
          <p:cNvSpPr>
            <a:spLocks noGrp="1"/>
          </p:cNvSpPr>
          <p:nvPr>
            <p:ph type="dt" sz="half" idx="10"/>
          </p:nvPr>
        </p:nvSpPr>
        <p:spPr/>
        <p:txBody>
          <a:bodyPr/>
          <a:lstStyle/>
          <a:p>
            <a:r>
              <a:rPr lang="en-US" dirty="0"/>
              <a:t>1/10/24</a:t>
            </a:r>
          </a:p>
        </p:txBody>
      </p:sp>
      <p:sp>
        <p:nvSpPr>
          <p:cNvPr id="5" name="Slide Number Placeholder 4">
            <a:extLst>
              <a:ext uri="{FF2B5EF4-FFF2-40B4-BE49-F238E27FC236}">
                <a16:creationId xmlns:a16="http://schemas.microsoft.com/office/drawing/2014/main" id="{37170D30-6327-50F4-DDE4-CB06F9442A1E}"/>
              </a:ext>
            </a:extLst>
          </p:cNvPr>
          <p:cNvSpPr>
            <a:spLocks noGrp="1"/>
          </p:cNvSpPr>
          <p:nvPr>
            <p:ph type="sldNum" sz="quarter" idx="12"/>
          </p:nvPr>
        </p:nvSpPr>
        <p:spPr/>
        <p:txBody>
          <a:bodyPr/>
          <a:lstStyle/>
          <a:p>
            <a:fld id="{6C6B20EE-CB37-554D-AB5E-90557CFE2E10}" type="slidenum">
              <a:rPr lang="en-US" smtClean="0"/>
              <a:t>4</a:t>
            </a:fld>
            <a:endParaRPr lang="en-US" dirty="0"/>
          </a:p>
        </p:txBody>
      </p:sp>
    </p:spTree>
    <p:extLst>
      <p:ext uri="{BB962C8B-B14F-4D97-AF65-F5344CB8AC3E}">
        <p14:creationId xmlns:p14="http://schemas.microsoft.com/office/powerpoint/2010/main" val="2645375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731A9D-E492-3254-4104-9CDD89673D36}"/>
              </a:ext>
            </a:extLst>
          </p:cNvPr>
          <p:cNvSpPr>
            <a:spLocks noGrp="1"/>
          </p:cNvSpPr>
          <p:nvPr>
            <p:ph idx="1"/>
          </p:nvPr>
        </p:nvSpPr>
        <p:spPr>
          <a:xfrm>
            <a:off x="965200" y="1253331"/>
            <a:ext cx="10515600" cy="4351338"/>
          </a:xfrm>
        </p:spPr>
        <p:txBody>
          <a:bodyPr/>
          <a:lstStyle/>
          <a:p>
            <a:pPr marL="0" marR="0" indent="0">
              <a:spcBef>
                <a:spcPts val="0"/>
              </a:spcBef>
              <a:spcAft>
                <a:spcPts val="0"/>
              </a:spcAft>
              <a:buNone/>
            </a:pPr>
            <a:r>
              <a:rPr lang="en-US" sz="2800" dirty="0">
                <a:effectLst/>
                <a:latin typeface="Calibri" panose="020F0502020204030204" pitchFamily="34" charset="0"/>
                <a:ea typeface="Times New Roman" panose="02020603050405020304" pitchFamily="18" charset="0"/>
                <a:cs typeface="Calibri" panose="020F0502020204030204" pitchFamily="34" charset="0"/>
              </a:rPr>
              <a:t>RDMAC members should have adequate expertise and training, as well as a clear link to state produced materials and deliberations. The RDMAC should include members knowledgeable in: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2800" dirty="0">
                <a:effectLst/>
                <a:latin typeface="Calibri" panose="020F0502020204030204" pitchFamily="34" charset="0"/>
                <a:ea typeface="Times New Roman" panose="02020603050405020304" pitchFamily="18" charset="0"/>
                <a:cs typeface="Calibri" panose="020F0502020204030204" pitchFamily="34" charset="0"/>
              </a:rPr>
              <a:t>Emergency Response</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2800" dirty="0">
                <a:effectLst/>
                <a:latin typeface="Calibri" panose="020F0502020204030204" pitchFamily="34" charset="0"/>
                <a:ea typeface="Times New Roman" panose="02020603050405020304" pitchFamily="18" charset="0"/>
                <a:cs typeface="Calibri" panose="020F0502020204030204" pitchFamily="34" charset="0"/>
              </a:rPr>
              <a:t>Public Health</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2800" dirty="0">
                <a:effectLst/>
                <a:latin typeface="Calibri" panose="020F0502020204030204" pitchFamily="34" charset="0"/>
                <a:ea typeface="Times New Roman" panose="02020603050405020304" pitchFamily="18" charset="0"/>
                <a:cs typeface="Calibri" panose="020F0502020204030204" pitchFamily="34" charset="0"/>
              </a:rPr>
              <a:t>Medical Care</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2800" dirty="0">
                <a:effectLst/>
                <a:latin typeface="Calibri" panose="020F0502020204030204" pitchFamily="34" charset="0"/>
                <a:ea typeface="Times New Roman" panose="02020603050405020304" pitchFamily="18" charset="0"/>
                <a:cs typeface="Calibri" panose="020F0502020204030204" pitchFamily="34" charset="0"/>
              </a:rPr>
              <a:t>Bioethics</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2800" dirty="0">
                <a:effectLst/>
                <a:latin typeface="Calibri" panose="020F0502020204030204" pitchFamily="34" charset="0"/>
                <a:ea typeface="Times New Roman" panose="02020603050405020304" pitchFamily="18" charset="0"/>
                <a:cs typeface="Calibri" panose="020F0502020204030204" pitchFamily="34" charset="0"/>
              </a:rPr>
              <a:t>Law</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2800" dirty="0">
                <a:effectLst/>
                <a:latin typeface="Calibri" panose="020F0502020204030204" pitchFamily="34" charset="0"/>
                <a:ea typeface="Times New Roman" panose="02020603050405020304" pitchFamily="18" charset="0"/>
                <a:cs typeface="Calibri" panose="020F0502020204030204" pitchFamily="34" charset="0"/>
              </a:rPr>
              <a:t>Disaster Mental health</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Date Placeholder 3">
            <a:extLst>
              <a:ext uri="{FF2B5EF4-FFF2-40B4-BE49-F238E27FC236}">
                <a16:creationId xmlns:a16="http://schemas.microsoft.com/office/drawing/2014/main" id="{5A5FEDB6-74A0-7895-7615-6CAFA62D1F42}"/>
              </a:ext>
            </a:extLst>
          </p:cNvPr>
          <p:cNvSpPr>
            <a:spLocks noGrp="1"/>
          </p:cNvSpPr>
          <p:nvPr>
            <p:ph type="dt" sz="half" idx="10"/>
          </p:nvPr>
        </p:nvSpPr>
        <p:spPr/>
        <p:txBody>
          <a:bodyPr/>
          <a:lstStyle/>
          <a:p>
            <a:r>
              <a:rPr lang="en-US" dirty="0"/>
              <a:t>1/10/24</a:t>
            </a:r>
          </a:p>
        </p:txBody>
      </p:sp>
      <p:sp>
        <p:nvSpPr>
          <p:cNvPr id="5" name="Slide Number Placeholder 4">
            <a:extLst>
              <a:ext uri="{FF2B5EF4-FFF2-40B4-BE49-F238E27FC236}">
                <a16:creationId xmlns:a16="http://schemas.microsoft.com/office/drawing/2014/main" id="{8514C8CD-83FF-179C-DBDC-30512D860F8D}"/>
              </a:ext>
            </a:extLst>
          </p:cNvPr>
          <p:cNvSpPr>
            <a:spLocks noGrp="1"/>
          </p:cNvSpPr>
          <p:nvPr>
            <p:ph type="sldNum" sz="quarter" idx="12"/>
          </p:nvPr>
        </p:nvSpPr>
        <p:spPr/>
        <p:txBody>
          <a:bodyPr/>
          <a:lstStyle/>
          <a:p>
            <a:fld id="{6C6B20EE-CB37-554D-AB5E-90557CFE2E10}" type="slidenum">
              <a:rPr lang="en-US" smtClean="0"/>
              <a:t>5</a:t>
            </a:fld>
            <a:endParaRPr lang="en-US" dirty="0"/>
          </a:p>
        </p:txBody>
      </p:sp>
    </p:spTree>
    <p:extLst>
      <p:ext uri="{BB962C8B-B14F-4D97-AF65-F5344CB8AC3E}">
        <p14:creationId xmlns:p14="http://schemas.microsoft.com/office/powerpoint/2010/main" val="2998329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D09219-53E4-762E-2392-3BCC4EFD2ACB}"/>
              </a:ext>
            </a:extLst>
          </p:cNvPr>
          <p:cNvSpPr>
            <a:spLocks noGrp="1"/>
          </p:cNvSpPr>
          <p:nvPr>
            <p:ph idx="1"/>
          </p:nvPr>
        </p:nvSpPr>
        <p:spPr>
          <a:xfrm>
            <a:off x="1079500" y="898525"/>
            <a:ext cx="10515600" cy="4351338"/>
          </a:xfrm>
        </p:spPr>
        <p:txBody>
          <a:bodyPr/>
          <a:lstStyle/>
          <a:p>
            <a:pPr marL="0" marR="0" indent="0">
              <a:spcBef>
                <a:spcPts val="0"/>
              </a:spcBef>
              <a:spcAft>
                <a:spcPts val="0"/>
              </a:spcAft>
              <a:buNone/>
            </a:pPr>
            <a:r>
              <a:rPr lang="en-US" sz="2800" dirty="0">
                <a:effectLst/>
                <a:latin typeface="Calibri" panose="020F0502020204030204" pitchFamily="34" charset="0"/>
                <a:ea typeface="Times New Roman" panose="02020603050405020304" pitchFamily="18" charset="0"/>
                <a:cs typeface="Calibri" panose="020F0502020204030204" pitchFamily="34" charset="0"/>
              </a:rPr>
              <a:t>The RDMAC should include members who represent:</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2800" dirty="0">
                <a:effectLst/>
                <a:latin typeface="Calibri" panose="020F0502020204030204" pitchFamily="34" charset="0"/>
                <a:ea typeface="Times New Roman" panose="02020603050405020304" pitchFamily="18" charset="0"/>
                <a:cs typeface="Calibri" panose="020F0502020204030204" pitchFamily="34" charset="0"/>
              </a:rPr>
              <a:t>Regional Healthcare Coalitions</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2800" dirty="0">
                <a:effectLst/>
                <a:latin typeface="Calibri" panose="020F0502020204030204" pitchFamily="34" charset="0"/>
                <a:ea typeface="Times New Roman" panose="02020603050405020304" pitchFamily="18" charset="0"/>
                <a:cs typeface="Calibri" panose="020F0502020204030204" pitchFamily="34" charset="0"/>
              </a:rPr>
              <a:t>Medical Control Authorities</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2800" dirty="0">
                <a:effectLst/>
                <a:latin typeface="Calibri" panose="020F0502020204030204" pitchFamily="34" charset="0"/>
                <a:ea typeface="Times New Roman" panose="02020603050405020304" pitchFamily="18" charset="0"/>
                <a:cs typeface="Calibri" panose="020F0502020204030204" pitchFamily="34" charset="0"/>
              </a:rPr>
              <a:t>Hospital Leadership</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2800" dirty="0">
                <a:effectLst/>
                <a:latin typeface="Calibri" panose="020F0502020204030204" pitchFamily="34" charset="0"/>
                <a:ea typeface="Times New Roman" panose="02020603050405020304" pitchFamily="18" charset="0"/>
                <a:cs typeface="Calibri" panose="020F0502020204030204" pitchFamily="34" charset="0"/>
              </a:rPr>
              <a:t>Public Health</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2800" dirty="0">
                <a:effectLst/>
                <a:latin typeface="Calibri" panose="020F0502020204030204" pitchFamily="34" charset="0"/>
                <a:ea typeface="Times New Roman" panose="02020603050405020304" pitchFamily="18" charset="0"/>
                <a:cs typeface="Calibri" panose="020F0502020204030204" pitchFamily="34" charset="0"/>
              </a:rPr>
              <a:t>Behavioral Health</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2800" dirty="0">
                <a:effectLst/>
                <a:latin typeface="Calibri" panose="020F0502020204030204" pitchFamily="34" charset="0"/>
                <a:ea typeface="Times New Roman" panose="02020603050405020304" pitchFamily="18" charset="0"/>
                <a:cs typeface="Calibri" panose="020F0502020204030204" pitchFamily="34" charset="0"/>
              </a:rPr>
              <a:t>Specialists related to the event (infectious disease, burns, pediatrics, etc.)</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2800" dirty="0">
                <a:effectLst/>
                <a:latin typeface="Calibri" panose="020F0502020204030204" pitchFamily="34" charset="0"/>
                <a:ea typeface="Times New Roman" panose="02020603050405020304" pitchFamily="18" charset="0"/>
                <a:cs typeface="Calibri" panose="020F0502020204030204" pitchFamily="34" charset="0"/>
              </a:rPr>
              <a:t>Long Term Care (Skilled Nursing Facilities, Adult Foster Care Homes, Homes for the Aged, etc.)</a:t>
            </a:r>
          </a:p>
          <a:p>
            <a:pPr marL="342900" marR="0" lvl="0" indent="-342900">
              <a:spcBef>
                <a:spcPts val="0"/>
              </a:spcBef>
              <a:spcAft>
                <a:spcPts val="0"/>
              </a:spcAft>
              <a:buFont typeface="Symbol" pitchFamily="2" charset="2"/>
              <a:buChar char=""/>
            </a:pPr>
            <a:r>
              <a:rPr lang="en-US" dirty="0">
                <a:latin typeface="Calibri" panose="020F0502020204030204" pitchFamily="34" charset="0"/>
                <a:ea typeface="Times New Roman" panose="02020603050405020304" pitchFamily="18" charset="0"/>
                <a:cs typeface="Calibri" panose="020F0502020204030204" pitchFamily="34" charset="0"/>
              </a:rPr>
              <a:t>Emergency Management</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Date Placeholder 3">
            <a:extLst>
              <a:ext uri="{FF2B5EF4-FFF2-40B4-BE49-F238E27FC236}">
                <a16:creationId xmlns:a16="http://schemas.microsoft.com/office/drawing/2014/main" id="{AE541A30-5600-2838-5BE7-3E41BDBC817F}"/>
              </a:ext>
            </a:extLst>
          </p:cNvPr>
          <p:cNvSpPr>
            <a:spLocks noGrp="1"/>
          </p:cNvSpPr>
          <p:nvPr>
            <p:ph type="dt" sz="half" idx="10"/>
          </p:nvPr>
        </p:nvSpPr>
        <p:spPr/>
        <p:txBody>
          <a:bodyPr/>
          <a:lstStyle/>
          <a:p>
            <a:r>
              <a:rPr lang="en-US" dirty="0"/>
              <a:t>1/10/24</a:t>
            </a:r>
          </a:p>
        </p:txBody>
      </p:sp>
      <p:sp>
        <p:nvSpPr>
          <p:cNvPr id="5" name="Slide Number Placeholder 4">
            <a:extLst>
              <a:ext uri="{FF2B5EF4-FFF2-40B4-BE49-F238E27FC236}">
                <a16:creationId xmlns:a16="http://schemas.microsoft.com/office/drawing/2014/main" id="{7CE30107-91E4-1B91-92AD-5E6AB75F524A}"/>
              </a:ext>
            </a:extLst>
          </p:cNvPr>
          <p:cNvSpPr>
            <a:spLocks noGrp="1"/>
          </p:cNvSpPr>
          <p:nvPr>
            <p:ph type="sldNum" sz="quarter" idx="12"/>
          </p:nvPr>
        </p:nvSpPr>
        <p:spPr/>
        <p:txBody>
          <a:bodyPr/>
          <a:lstStyle/>
          <a:p>
            <a:fld id="{6C6B20EE-CB37-554D-AB5E-90557CFE2E10}" type="slidenum">
              <a:rPr lang="en-US" smtClean="0"/>
              <a:t>6</a:t>
            </a:fld>
            <a:endParaRPr lang="en-US" dirty="0"/>
          </a:p>
        </p:txBody>
      </p:sp>
    </p:spTree>
    <p:extLst>
      <p:ext uri="{BB962C8B-B14F-4D97-AF65-F5344CB8AC3E}">
        <p14:creationId xmlns:p14="http://schemas.microsoft.com/office/powerpoint/2010/main" val="51726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4DD56B-BEFD-2F1F-AB68-E7D103469CED}"/>
              </a:ext>
            </a:extLst>
          </p:cNvPr>
          <p:cNvSpPr>
            <a:spLocks noGrp="1"/>
          </p:cNvSpPr>
          <p:nvPr>
            <p:ph idx="1"/>
          </p:nvPr>
        </p:nvSpPr>
        <p:spPr>
          <a:xfrm>
            <a:off x="838200" y="669925"/>
            <a:ext cx="10998200" cy="4351338"/>
          </a:xfrm>
        </p:spPr>
        <p:txBody>
          <a:bodyPr>
            <a:noAutofit/>
          </a:bodyPr>
          <a:lstStyle/>
          <a:p>
            <a:pPr marL="0" marR="0" indent="0">
              <a:spcBef>
                <a:spcPts val="0"/>
              </a:spcBef>
              <a:spcAft>
                <a:spcPts val="0"/>
              </a:spcAft>
              <a:buNone/>
            </a:pPr>
            <a:r>
              <a:rPr lang="en-US" dirty="0">
                <a:effectLst/>
                <a:latin typeface="Calibri" panose="020F0502020204030204" pitchFamily="34" charset="0"/>
                <a:ea typeface="Times New Roman" panose="02020603050405020304" pitchFamily="18" charset="0"/>
                <a:cs typeface="Calibri" panose="020F0502020204030204" pitchFamily="34" charset="0"/>
              </a:rPr>
              <a:t>Regions might consider indicators and triggers to activate the RDMAC:</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buSzPts val="1000"/>
              <a:buFont typeface="Symbol" pitchFamily="2" charset="2"/>
              <a:buChar char=""/>
              <a:tabLst>
                <a:tab pos="457200" algn="l"/>
              </a:tabLst>
            </a:pPr>
            <a:r>
              <a:rPr lang="en-US" dirty="0">
                <a:effectLst/>
                <a:latin typeface="Calibri" panose="020F0502020204030204" pitchFamily="34" charset="0"/>
                <a:ea typeface="Times New Roman" panose="02020603050405020304" pitchFamily="18" charset="0"/>
              </a:rPr>
              <a:t>Disruption of facility or community infrastructure and function (e.g., utility or system failure in health care organizations, more than one hospital affected in the region, shortage of EMS staffing/ambulance availability)</a:t>
            </a:r>
            <a:endParaRPr lang="en-US" dirty="0">
              <a:effectLst/>
              <a:latin typeface="Times New Roman" panose="02020603050405020304" pitchFamily="18" charset="0"/>
              <a:ea typeface="Times New Roman" panose="02020603050405020304" pitchFamily="18" charset="0"/>
            </a:endParaRPr>
          </a:p>
          <a:p>
            <a:pPr marL="342900" marR="0" lvl="0" indent="-342900">
              <a:buSzPts val="1000"/>
              <a:buFont typeface="Symbol" pitchFamily="2" charset="2"/>
              <a:buChar char=""/>
              <a:tabLst>
                <a:tab pos="457200" algn="l"/>
              </a:tabLst>
            </a:pPr>
            <a:r>
              <a:rPr lang="en-US" dirty="0">
                <a:effectLst/>
                <a:latin typeface="Calibri" panose="020F0502020204030204" pitchFamily="34" charset="0"/>
                <a:ea typeface="Times New Roman" panose="02020603050405020304" pitchFamily="18" charset="0"/>
              </a:rPr>
              <a:t>Failure of hospital “contingency” surge capacity </a:t>
            </a:r>
            <a:endParaRPr lang="en-US" dirty="0">
              <a:effectLst/>
              <a:latin typeface="Times New Roman" panose="02020603050405020304" pitchFamily="18" charset="0"/>
              <a:ea typeface="Times New Roman" panose="02020603050405020304" pitchFamily="18" charset="0"/>
            </a:endParaRPr>
          </a:p>
          <a:p>
            <a:pPr marL="342900" marR="0" lvl="0" indent="-342900">
              <a:buSzPts val="1000"/>
              <a:buFont typeface="Symbol" pitchFamily="2" charset="2"/>
              <a:buChar char=""/>
              <a:tabLst>
                <a:tab pos="457200" algn="l"/>
              </a:tabLst>
            </a:pPr>
            <a:r>
              <a:rPr lang="en-US" dirty="0">
                <a:effectLst/>
                <a:latin typeface="Calibri" panose="020F0502020204030204" pitchFamily="34" charset="0"/>
                <a:ea typeface="Times New Roman" panose="02020603050405020304" pitchFamily="18" charset="0"/>
              </a:rPr>
              <a:t>Availability of material resources like medical supplies, medications, etc.</a:t>
            </a:r>
            <a:endParaRPr lang="en-US" dirty="0">
              <a:effectLst/>
              <a:latin typeface="Times New Roman" panose="02020603050405020304" pitchFamily="18" charset="0"/>
              <a:ea typeface="Times New Roman" panose="02020603050405020304" pitchFamily="18" charset="0"/>
            </a:endParaRPr>
          </a:p>
          <a:p>
            <a:pPr marL="342900" marR="0" lvl="0" indent="-342900">
              <a:buSzPts val="1000"/>
              <a:buFont typeface="Symbol" pitchFamily="2" charset="2"/>
              <a:buChar char=""/>
              <a:tabLst>
                <a:tab pos="457200" algn="l"/>
              </a:tabLst>
            </a:pPr>
            <a:r>
              <a:rPr lang="en-US" dirty="0">
                <a:effectLst/>
                <a:latin typeface="Calibri" panose="020F0502020204030204" pitchFamily="34" charset="0"/>
                <a:ea typeface="Times New Roman" panose="02020603050405020304" pitchFamily="18" charset="0"/>
              </a:rPr>
              <a:t>Availability of space for patient care</a:t>
            </a:r>
            <a:endParaRPr lang="en-US" dirty="0">
              <a:effectLst/>
              <a:latin typeface="Times New Roman" panose="02020603050405020304" pitchFamily="18" charset="0"/>
              <a:ea typeface="Times New Roman" panose="02020603050405020304" pitchFamily="18" charset="0"/>
            </a:endParaRPr>
          </a:p>
          <a:p>
            <a:pPr marL="342900" marR="0" lvl="0" indent="-342900">
              <a:buSzPts val="1000"/>
              <a:buFont typeface="Symbol" pitchFamily="2" charset="2"/>
              <a:buChar char=""/>
              <a:tabLst>
                <a:tab pos="457200" algn="l"/>
              </a:tabLst>
            </a:pPr>
            <a:r>
              <a:rPr lang="en-US" dirty="0">
                <a:effectLst/>
                <a:latin typeface="Calibri" panose="020F0502020204030204" pitchFamily="34" charset="0"/>
                <a:ea typeface="Times New Roman" panose="02020603050405020304" pitchFamily="18" charset="0"/>
              </a:rPr>
              <a:t>Pandemic phase/impact</a:t>
            </a:r>
            <a:endParaRPr lang="en-US" dirty="0">
              <a:effectLst/>
              <a:latin typeface="Times New Roman" panose="02020603050405020304" pitchFamily="18" charset="0"/>
              <a:ea typeface="Times New Roman" panose="02020603050405020304" pitchFamily="18" charset="0"/>
            </a:endParaRPr>
          </a:p>
          <a:p>
            <a:pPr marL="342900" marR="0" lvl="0" indent="-342900">
              <a:buSzPts val="1000"/>
              <a:buFont typeface="Symbol" pitchFamily="2" charset="2"/>
              <a:buChar char=""/>
              <a:tabLst>
                <a:tab pos="457200" algn="l"/>
              </a:tabLst>
            </a:pPr>
            <a:r>
              <a:rPr lang="en-US" dirty="0">
                <a:effectLst/>
                <a:latin typeface="Calibri" panose="020F0502020204030204" pitchFamily="34" charset="0"/>
                <a:ea typeface="Times New Roman" panose="02020603050405020304" pitchFamily="18" charset="0"/>
              </a:rPr>
              <a:t>Shortage of specific equipment (ventilators) or of medications that have no substitute</a:t>
            </a:r>
          </a:p>
          <a:p>
            <a:pPr marL="342900" marR="0" lvl="0" indent="-342900">
              <a:buSzPts val="1000"/>
              <a:buFont typeface="Symbol" pitchFamily="2" charset="2"/>
              <a:buChar char=""/>
              <a:tabLst>
                <a:tab pos="457200" algn="l"/>
              </a:tabLst>
            </a:pPr>
            <a:r>
              <a:rPr lang="en-US" dirty="0">
                <a:latin typeface="Calibri" panose="020F0502020204030204" pitchFamily="34" charset="0"/>
                <a:ea typeface="Times New Roman" panose="02020603050405020304" pitchFamily="18" charset="0"/>
              </a:rPr>
              <a:t>Many more…</a:t>
            </a:r>
            <a:endParaRPr lang="en-US" dirty="0">
              <a:effectLst/>
              <a:latin typeface="Times New Roman" panose="02020603050405020304" pitchFamily="18" charset="0"/>
              <a:ea typeface="Times New Roman" panose="02020603050405020304" pitchFamily="18" charset="0"/>
            </a:endParaRPr>
          </a:p>
          <a:p>
            <a:endParaRPr lang="en-US" dirty="0"/>
          </a:p>
        </p:txBody>
      </p:sp>
      <p:sp>
        <p:nvSpPr>
          <p:cNvPr id="4" name="Date Placeholder 3">
            <a:extLst>
              <a:ext uri="{FF2B5EF4-FFF2-40B4-BE49-F238E27FC236}">
                <a16:creationId xmlns:a16="http://schemas.microsoft.com/office/drawing/2014/main" id="{41E3D203-CCEA-34BD-2501-7D5037391EA9}"/>
              </a:ext>
            </a:extLst>
          </p:cNvPr>
          <p:cNvSpPr>
            <a:spLocks noGrp="1"/>
          </p:cNvSpPr>
          <p:nvPr>
            <p:ph type="dt" sz="half" idx="10"/>
          </p:nvPr>
        </p:nvSpPr>
        <p:spPr/>
        <p:txBody>
          <a:bodyPr/>
          <a:lstStyle/>
          <a:p>
            <a:r>
              <a:rPr lang="en-US" dirty="0"/>
              <a:t>1/10/24</a:t>
            </a:r>
          </a:p>
        </p:txBody>
      </p:sp>
      <p:sp>
        <p:nvSpPr>
          <p:cNvPr id="5" name="Slide Number Placeholder 4">
            <a:extLst>
              <a:ext uri="{FF2B5EF4-FFF2-40B4-BE49-F238E27FC236}">
                <a16:creationId xmlns:a16="http://schemas.microsoft.com/office/drawing/2014/main" id="{D1A132D3-3CC0-4D4D-D8AB-77BDD83A5F7C}"/>
              </a:ext>
            </a:extLst>
          </p:cNvPr>
          <p:cNvSpPr>
            <a:spLocks noGrp="1"/>
          </p:cNvSpPr>
          <p:nvPr>
            <p:ph type="sldNum" sz="quarter" idx="12"/>
          </p:nvPr>
        </p:nvSpPr>
        <p:spPr/>
        <p:txBody>
          <a:bodyPr/>
          <a:lstStyle/>
          <a:p>
            <a:fld id="{6C6B20EE-CB37-554D-AB5E-90557CFE2E10}" type="slidenum">
              <a:rPr lang="en-US" smtClean="0"/>
              <a:t>7</a:t>
            </a:fld>
            <a:endParaRPr lang="en-US" dirty="0"/>
          </a:p>
        </p:txBody>
      </p:sp>
    </p:spTree>
    <p:extLst>
      <p:ext uri="{BB962C8B-B14F-4D97-AF65-F5344CB8AC3E}">
        <p14:creationId xmlns:p14="http://schemas.microsoft.com/office/powerpoint/2010/main" val="1596735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6028EB-669E-B289-058E-90C83F3C311C}"/>
              </a:ext>
            </a:extLst>
          </p:cNvPr>
          <p:cNvSpPr>
            <a:spLocks noGrp="1"/>
          </p:cNvSpPr>
          <p:nvPr>
            <p:ph idx="1"/>
          </p:nvPr>
        </p:nvSpPr>
        <p:spPr/>
        <p:txBody>
          <a:bodyPr/>
          <a:lstStyle/>
          <a:p>
            <a:pPr marL="0" marR="0" indent="0">
              <a:spcBef>
                <a:spcPts val="0"/>
              </a:spcBef>
              <a:spcAft>
                <a:spcPts val="0"/>
              </a:spcAft>
              <a:buNone/>
            </a:pPr>
            <a:r>
              <a:rPr lang="en-US" sz="2800" dirty="0">
                <a:effectLst/>
                <a:latin typeface="Calibri" panose="020F0502020204030204" pitchFamily="34" charset="0"/>
                <a:ea typeface="Times New Roman" panose="02020603050405020304" pitchFamily="18" charset="0"/>
                <a:cs typeface="Calibri" panose="020F0502020204030204" pitchFamily="34" charset="0"/>
              </a:rPr>
              <a:t>The RDMAC will direct the relevant emergency planning committees to:</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2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itchFamily="2" charset="2"/>
              <a:buChar char=""/>
              <a:tabLst>
                <a:tab pos="914400" algn="l"/>
              </a:tabLst>
            </a:pPr>
            <a:r>
              <a:rPr lang="en-US" sz="2800" dirty="0">
                <a:effectLst/>
                <a:latin typeface="Calibri" panose="020F0502020204030204" pitchFamily="34" charset="0"/>
                <a:ea typeface="Times New Roman" panose="02020603050405020304" pitchFamily="18" charset="0"/>
                <a:cs typeface="Calibri" panose="020F0502020204030204" pitchFamily="34" charset="0"/>
              </a:rPr>
              <a:t>Identify resources which are likely to become scarce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itchFamily="2" charset="2"/>
              <a:buChar char=""/>
              <a:tabLst>
                <a:tab pos="914400" algn="l"/>
              </a:tabLst>
            </a:pPr>
            <a:r>
              <a:rPr lang="en-US" sz="2800" dirty="0">
                <a:effectLst/>
                <a:latin typeface="Calibri" panose="020F0502020204030204" pitchFamily="34" charset="0"/>
                <a:ea typeface="Times New Roman" panose="02020603050405020304" pitchFamily="18" charset="0"/>
                <a:cs typeface="Calibri" panose="020F0502020204030204" pitchFamily="34" charset="0"/>
              </a:rPr>
              <a:t>Develop a method (or implement a previously developed method) for tracking such resources</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itchFamily="2" charset="2"/>
              <a:buChar char=""/>
              <a:tabLst>
                <a:tab pos="914400" algn="l"/>
              </a:tabLst>
            </a:pPr>
            <a:r>
              <a:rPr lang="en-US" sz="2800" dirty="0">
                <a:effectLst/>
                <a:latin typeface="Calibri" panose="020F0502020204030204" pitchFamily="34" charset="0"/>
                <a:ea typeface="Times New Roman" panose="02020603050405020304" pitchFamily="18" charset="0"/>
                <a:cs typeface="Calibri" panose="020F0502020204030204" pitchFamily="34" charset="0"/>
              </a:rPr>
              <a:t>Establish trigger points which indicate when conservation of a particular resource(s) is necessary</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Date Placeholder 3">
            <a:extLst>
              <a:ext uri="{FF2B5EF4-FFF2-40B4-BE49-F238E27FC236}">
                <a16:creationId xmlns:a16="http://schemas.microsoft.com/office/drawing/2014/main" id="{8CC71856-10C0-B78E-1C45-13CE1D4DC93C}"/>
              </a:ext>
            </a:extLst>
          </p:cNvPr>
          <p:cNvSpPr>
            <a:spLocks noGrp="1"/>
          </p:cNvSpPr>
          <p:nvPr>
            <p:ph type="dt" sz="half" idx="10"/>
          </p:nvPr>
        </p:nvSpPr>
        <p:spPr/>
        <p:txBody>
          <a:bodyPr/>
          <a:lstStyle/>
          <a:p>
            <a:r>
              <a:rPr lang="en-US" dirty="0"/>
              <a:t>1/10/24</a:t>
            </a:r>
          </a:p>
        </p:txBody>
      </p:sp>
      <p:sp>
        <p:nvSpPr>
          <p:cNvPr id="5" name="Slide Number Placeholder 4">
            <a:extLst>
              <a:ext uri="{FF2B5EF4-FFF2-40B4-BE49-F238E27FC236}">
                <a16:creationId xmlns:a16="http://schemas.microsoft.com/office/drawing/2014/main" id="{07F07592-EDC0-C625-6810-589BDA02B1FF}"/>
              </a:ext>
            </a:extLst>
          </p:cNvPr>
          <p:cNvSpPr>
            <a:spLocks noGrp="1"/>
          </p:cNvSpPr>
          <p:nvPr>
            <p:ph type="sldNum" sz="quarter" idx="12"/>
          </p:nvPr>
        </p:nvSpPr>
        <p:spPr/>
        <p:txBody>
          <a:bodyPr/>
          <a:lstStyle/>
          <a:p>
            <a:fld id="{6C6B20EE-CB37-554D-AB5E-90557CFE2E10}" type="slidenum">
              <a:rPr lang="en-US" smtClean="0"/>
              <a:t>8</a:t>
            </a:fld>
            <a:endParaRPr lang="en-US" dirty="0"/>
          </a:p>
        </p:txBody>
      </p:sp>
    </p:spTree>
    <p:extLst>
      <p:ext uri="{BB962C8B-B14F-4D97-AF65-F5344CB8AC3E}">
        <p14:creationId xmlns:p14="http://schemas.microsoft.com/office/powerpoint/2010/main" val="400095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BEBD3-29C7-0FF9-E4D6-A16FF34A1E9C}"/>
              </a:ext>
            </a:extLst>
          </p:cNvPr>
          <p:cNvSpPr>
            <a:spLocks noGrp="1"/>
          </p:cNvSpPr>
          <p:nvPr>
            <p:ph type="title"/>
          </p:nvPr>
        </p:nvSpPr>
        <p:spPr/>
        <p:txBody>
          <a:bodyPr/>
          <a:lstStyle/>
          <a:p>
            <a:r>
              <a:rPr lang="en-US" dirty="0"/>
              <a:t>RDMAC in R2N</a:t>
            </a:r>
          </a:p>
        </p:txBody>
      </p:sp>
      <p:sp>
        <p:nvSpPr>
          <p:cNvPr id="3" name="Content Placeholder 2">
            <a:extLst>
              <a:ext uri="{FF2B5EF4-FFF2-40B4-BE49-F238E27FC236}">
                <a16:creationId xmlns:a16="http://schemas.microsoft.com/office/drawing/2014/main" id="{98B4800D-C536-8495-4630-F0830C74930F}"/>
              </a:ext>
            </a:extLst>
          </p:cNvPr>
          <p:cNvSpPr>
            <a:spLocks noGrp="1"/>
          </p:cNvSpPr>
          <p:nvPr>
            <p:ph idx="1"/>
          </p:nvPr>
        </p:nvSpPr>
        <p:spPr/>
        <p:txBody>
          <a:bodyPr>
            <a:normAutofit fontScale="92500"/>
          </a:bodyPr>
          <a:lstStyle/>
          <a:p>
            <a:r>
              <a:rPr lang="en-US" dirty="0"/>
              <a:t>Starts with R2N Staff and Medical Director</a:t>
            </a:r>
          </a:p>
          <a:p>
            <a:r>
              <a:rPr lang="en-US" dirty="0"/>
              <a:t>R2N RMCC activation</a:t>
            </a:r>
          </a:p>
          <a:p>
            <a:r>
              <a:rPr lang="en-US" dirty="0"/>
              <a:t>Meetings with partners – specific to the incident </a:t>
            </a:r>
          </a:p>
          <a:p>
            <a:pPr lvl="1"/>
            <a:r>
              <a:rPr lang="en-US" dirty="0"/>
              <a:t>Invite the people needed for information sharing, decision making, action, etc.</a:t>
            </a:r>
          </a:p>
          <a:p>
            <a:r>
              <a:rPr lang="en-US" dirty="0"/>
              <a:t>CHECC guidance from the State</a:t>
            </a:r>
          </a:p>
          <a:p>
            <a:r>
              <a:rPr lang="en-US" dirty="0"/>
              <a:t>Collaboration with other organizations specific to the incident</a:t>
            </a:r>
          </a:p>
          <a:p>
            <a:pPr lvl="1"/>
            <a:r>
              <a:rPr lang="en-US" dirty="0"/>
              <a:t>State Burn Coordinating Center</a:t>
            </a:r>
          </a:p>
          <a:p>
            <a:pPr lvl="1"/>
            <a:r>
              <a:rPr lang="en-US" dirty="0"/>
              <a:t>Infectious Disease, Epidemiologist, Labs, etc.</a:t>
            </a:r>
          </a:p>
          <a:p>
            <a:r>
              <a:rPr lang="en-US" dirty="0"/>
              <a:t>Collaboration with Healthcare Facilities – what guidance/support do they need?</a:t>
            </a:r>
          </a:p>
        </p:txBody>
      </p:sp>
      <p:sp>
        <p:nvSpPr>
          <p:cNvPr id="4" name="Date Placeholder 3">
            <a:extLst>
              <a:ext uri="{FF2B5EF4-FFF2-40B4-BE49-F238E27FC236}">
                <a16:creationId xmlns:a16="http://schemas.microsoft.com/office/drawing/2014/main" id="{9F4E6990-430E-EA52-35FE-C196D284EE13}"/>
              </a:ext>
            </a:extLst>
          </p:cNvPr>
          <p:cNvSpPr>
            <a:spLocks noGrp="1"/>
          </p:cNvSpPr>
          <p:nvPr>
            <p:ph type="dt" sz="half" idx="10"/>
          </p:nvPr>
        </p:nvSpPr>
        <p:spPr/>
        <p:txBody>
          <a:bodyPr/>
          <a:lstStyle/>
          <a:p>
            <a:r>
              <a:rPr lang="en-US" dirty="0"/>
              <a:t>1/10/24</a:t>
            </a:r>
          </a:p>
        </p:txBody>
      </p:sp>
      <p:sp>
        <p:nvSpPr>
          <p:cNvPr id="5" name="Slide Number Placeholder 4">
            <a:extLst>
              <a:ext uri="{FF2B5EF4-FFF2-40B4-BE49-F238E27FC236}">
                <a16:creationId xmlns:a16="http://schemas.microsoft.com/office/drawing/2014/main" id="{57B87BF6-F785-5750-78D0-FCC0CD068FE9}"/>
              </a:ext>
            </a:extLst>
          </p:cNvPr>
          <p:cNvSpPr>
            <a:spLocks noGrp="1"/>
          </p:cNvSpPr>
          <p:nvPr>
            <p:ph type="sldNum" sz="quarter" idx="12"/>
          </p:nvPr>
        </p:nvSpPr>
        <p:spPr/>
        <p:txBody>
          <a:bodyPr/>
          <a:lstStyle/>
          <a:p>
            <a:fld id="{6C6B20EE-CB37-554D-AB5E-90557CFE2E10}" type="slidenum">
              <a:rPr lang="en-US" smtClean="0"/>
              <a:t>9</a:t>
            </a:fld>
            <a:endParaRPr lang="en-US" dirty="0"/>
          </a:p>
        </p:txBody>
      </p:sp>
    </p:spTree>
    <p:extLst>
      <p:ext uri="{BB962C8B-B14F-4D97-AF65-F5344CB8AC3E}">
        <p14:creationId xmlns:p14="http://schemas.microsoft.com/office/powerpoint/2010/main" val="31030725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706</Words>
  <Application>Microsoft Macintosh PowerPoint</Application>
  <PresentationFormat>Widescreen</PresentationFormat>
  <Paragraphs>99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RDMAC in R2N</vt:lpstr>
      <vt:lpstr>RDMAC Examples in R2N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Drummer</dc:creator>
  <cp:lastModifiedBy>Rick Drummer</cp:lastModifiedBy>
  <cp:revision>1</cp:revision>
  <dcterms:created xsi:type="dcterms:W3CDTF">2024-01-10T04:14:03Z</dcterms:created>
  <dcterms:modified xsi:type="dcterms:W3CDTF">2024-01-10T04:47:03Z</dcterms:modified>
</cp:coreProperties>
</file>