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howGuides="1">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6C714-33AE-9B43-B218-F1426E680A3B}" type="datetimeFigureOut">
              <a:rPr lang="en-US" smtClean="0"/>
              <a:t>8/13/24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3884C-68A1-3D4B-80D7-8E13928D77AC}" type="slidenum">
              <a:rPr lang="en-US" smtClean="0"/>
              <a:t>‹#›</a:t>
            </a:fld>
            <a:endParaRPr lang="en-US" dirty="0"/>
          </a:p>
        </p:txBody>
      </p:sp>
    </p:spTree>
    <p:extLst>
      <p:ext uri="{BB962C8B-B14F-4D97-AF65-F5344CB8AC3E}">
        <p14:creationId xmlns:p14="http://schemas.microsoft.com/office/powerpoint/2010/main" val="49369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84F3D9-EF56-3748-9BD3-B1385E91AE97}" type="datetime1">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26EE22-C1F7-E547-9CFC-486208D4BB21}" type="datetime1">
              <a:rPr lang="en-US" smtClean="0"/>
              <a:t>8/13/24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3AE2EC-5ECD-8A4A-AC28-3E1A5D2FA5E1}" type="datetime1">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262E3ED4-64E0-BF47-9F90-81095C45EA34}" type="datetime1">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6AAFE2D5-4A3D-1247-B067-AF6609DADF6B}" type="datetime1">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0924F7-FBFA-E349-BD76-75E3D4C3FBCC}" type="datetime1">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9DE4BE-4684-0D42-93E8-2AF619D84A69}" type="datetime1">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DF12D7-E19A-C740-AEFD-9D597162163D}" type="datetime1">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5C487D-3F8A-CB46-A8AB-A3E96B10D18C}" type="datetime1">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19057B-1A46-1849-919A-D3016DCBECD6}" type="datetime1">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DA7185-F50A-2B42-B27F-A55220644B35}" type="datetime1">
              <a:rPr lang="en-US" smtClean="0"/>
              <a:t>8/13/24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8A7109-075F-3D40-9843-0147C326A4C3}" type="datetime1">
              <a:rPr lang="en-US" smtClean="0"/>
              <a:t>8/13/24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4EB972-0658-7E48-8E5F-27CB6D4D9911}" type="datetime1">
              <a:rPr lang="en-US" smtClean="0"/>
              <a:t>8/13/24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AA5C04-E0C4-5B45-893E-C722F55DF2D6}" type="datetime1">
              <a:rPr lang="en-US" smtClean="0"/>
              <a:t>8/13/24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8BB326-6D8C-F541-887B-3A7E7EB1C1B3}" type="datetime1">
              <a:rPr lang="en-US" smtClean="0"/>
              <a:t>8/13/24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E31856-8C78-3242-9AFC-6AA5B103AF4F}" type="datetime1">
              <a:rPr lang="en-US" smtClean="0"/>
              <a:t>8/13/24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E5DC5846-1EE7-C947-95D8-4F3C6F984DA5}" type="datetime1">
              <a:rPr lang="en-US" smtClean="0"/>
              <a:t>8/13/24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7F995BD-4411-4740-8A45-A013E6D9BFF9}" type="datetime1">
              <a:rPr lang="en-US" smtClean="0"/>
              <a:t>8/13/24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tiff"/><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37F3B-6877-2D3E-A22E-3BBFBE86FB8D}"/>
              </a:ext>
            </a:extLst>
          </p:cNvPr>
          <p:cNvSpPr>
            <a:spLocks noGrp="1"/>
          </p:cNvSpPr>
          <p:nvPr>
            <p:ph type="ctrTitle"/>
          </p:nvPr>
        </p:nvSpPr>
        <p:spPr/>
        <p:txBody>
          <a:bodyPr/>
          <a:lstStyle/>
          <a:p>
            <a:r>
              <a:rPr lang="en-US" dirty="0"/>
              <a:t>Region 2 north healthcare coalition Mass fatality plan</a:t>
            </a:r>
          </a:p>
        </p:txBody>
      </p:sp>
      <p:sp>
        <p:nvSpPr>
          <p:cNvPr id="3" name="Subtitle 2">
            <a:extLst>
              <a:ext uri="{FF2B5EF4-FFF2-40B4-BE49-F238E27FC236}">
                <a16:creationId xmlns:a16="http://schemas.microsoft.com/office/drawing/2014/main" id="{8111CCA4-C978-02A1-B8A6-72BE8133A4EF}"/>
              </a:ext>
            </a:extLst>
          </p:cNvPr>
          <p:cNvSpPr>
            <a:spLocks noGrp="1"/>
          </p:cNvSpPr>
          <p:nvPr>
            <p:ph type="subTitle" idx="1"/>
          </p:nvPr>
        </p:nvSpPr>
        <p:spPr/>
        <p:txBody>
          <a:bodyPr/>
          <a:lstStyle/>
          <a:p>
            <a:r>
              <a:rPr lang="en-US" dirty="0"/>
              <a:t>Overview for R2N Planning Board</a:t>
            </a:r>
          </a:p>
          <a:p>
            <a:r>
              <a:rPr lang="en-US" dirty="0"/>
              <a:t>Rick Drummer, R2N Regional Coordinator</a:t>
            </a:r>
          </a:p>
          <a:p>
            <a:r>
              <a:rPr lang="en-US" dirty="0"/>
              <a:t>August 14. 2024</a:t>
            </a:r>
          </a:p>
        </p:txBody>
      </p:sp>
      <p:sp>
        <p:nvSpPr>
          <p:cNvPr id="5" name="Rectangle 4">
            <a:extLst>
              <a:ext uri="{FF2B5EF4-FFF2-40B4-BE49-F238E27FC236}">
                <a16:creationId xmlns:a16="http://schemas.microsoft.com/office/drawing/2014/main" id="{D9A91229-AAA6-30BC-04AD-6BE51916ACBD}"/>
              </a:ext>
            </a:extLst>
          </p:cNvPr>
          <p:cNvSpPr/>
          <p:nvPr/>
        </p:nvSpPr>
        <p:spPr>
          <a:xfrm>
            <a:off x="816429" y="5464629"/>
            <a:ext cx="1219200" cy="111034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3E5CF161-AD26-0EDD-9A79-3A8FE10A9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951" y="5496560"/>
            <a:ext cx="1177925" cy="1046480"/>
          </a:xfrm>
          <a:prstGeom prst="rect">
            <a:avLst/>
          </a:prstGeom>
        </p:spPr>
      </p:pic>
      <p:pic>
        <p:nvPicPr>
          <p:cNvPr id="6" name="Picture 5">
            <a:extLst>
              <a:ext uri="{FF2B5EF4-FFF2-40B4-BE49-F238E27FC236}">
                <a16:creationId xmlns:a16="http://schemas.microsoft.com/office/drawing/2014/main" id="{F0A37FD8-CA2C-2B9B-D9BB-480207C11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957" y="5453743"/>
            <a:ext cx="1905000" cy="1066800"/>
          </a:xfrm>
          <a:prstGeom prst="rect">
            <a:avLst/>
          </a:prstGeom>
        </p:spPr>
      </p:pic>
      <p:pic>
        <p:nvPicPr>
          <p:cNvPr id="7" name="Picture 6">
            <a:extLst>
              <a:ext uri="{FF2B5EF4-FFF2-40B4-BE49-F238E27FC236}">
                <a16:creationId xmlns:a16="http://schemas.microsoft.com/office/drawing/2014/main" id="{723F55DA-340D-CDC4-E3E0-28BB620233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3214" y="5314043"/>
            <a:ext cx="1346200" cy="1346200"/>
          </a:xfrm>
          <a:prstGeom prst="rect">
            <a:avLst/>
          </a:prstGeom>
        </p:spPr>
      </p:pic>
      <p:pic>
        <p:nvPicPr>
          <p:cNvPr id="8" name="Picture 7">
            <a:extLst>
              <a:ext uri="{FF2B5EF4-FFF2-40B4-BE49-F238E27FC236}">
                <a16:creationId xmlns:a16="http://schemas.microsoft.com/office/drawing/2014/main" id="{C35D4314-4D8E-7A70-90B0-4258466444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5425" y="5414825"/>
            <a:ext cx="1160146" cy="1160146"/>
          </a:xfrm>
          <a:prstGeom prst="rect">
            <a:avLst/>
          </a:prstGeom>
        </p:spPr>
      </p:pic>
    </p:spTree>
    <p:extLst>
      <p:ext uri="{BB962C8B-B14F-4D97-AF65-F5344CB8AC3E}">
        <p14:creationId xmlns:p14="http://schemas.microsoft.com/office/powerpoint/2010/main" val="72526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02F2-9740-A654-3249-4CB752040185}"/>
              </a:ext>
            </a:extLst>
          </p:cNvPr>
          <p:cNvSpPr>
            <a:spLocks noGrp="1"/>
          </p:cNvSpPr>
          <p:nvPr>
            <p:ph type="title"/>
          </p:nvPr>
        </p:nvSpPr>
        <p:spPr/>
        <p:txBody>
          <a:bodyPr>
            <a:normAutofit fontScale="90000"/>
          </a:bodyPr>
          <a:lstStyle/>
          <a:p>
            <a:r>
              <a:rPr lang="en-US" dirty="0"/>
              <a:t>Purpose – </a:t>
            </a:r>
            <a:br>
              <a:rPr lang="en-US" dirty="0"/>
            </a:br>
            <a:r>
              <a:rPr lang="en-US" sz="2400" dirty="0">
                <a:effectLst/>
                <a:latin typeface="Calibri" panose="020F0502020204030204" pitchFamily="34" charset="0"/>
                <a:ea typeface="Calibri" panose="020F0502020204030204" pitchFamily="34" charset="0"/>
                <a:cs typeface="Times New Roman" panose="02020603050405020304" pitchFamily="18" charset="0"/>
              </a:rPr>
              <a:t>The purpose of this plan is to help healthcare facilities within the Region 2 North Health Care Coalition prepare to manage numerous fatalities likely to occur from the COVID-19 Pandemic.  Can also be used for non-COVID-19 needs.</a:t>
            </a:r>
            <a:endParaRPr lang="en-US" sz="2400" dirty="0"/>
          </a:p>
        </p:txBody>
      </p:sp>
      <p:sp>
        <p:nvSpPr>
          <p:cNvPr id="3" name="Content Placeholder 2">
            <a:extLst>
              <a:ext uri="{FF2B5EF4-FFF2-40B4-BE49-F238E27FC236}">
                <a16:creationId xmlns:a16="http://schemas.microsoft.com/office/drawing/2014/main" id="{A702757F-FB00-0B2E-F59A-B9E6D4E126AE}"/>
              </a:ext>
            </a:extLst>
          </p:cNvPr>
          <p:cNvSpPr>
            <a:spLocks noGrp="1"/>
          </p:cNvSpPr>
          <p:nvPr>
            <p:ph idx="1"/>
          </p:nvPr>
        </p:nvSpPr>
        <p:spPr/>
        <p:txBody>
          <a:bodyPr>
            <a:normAutofit/>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plan </a:t>
            </a: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does not include</a:t>
            </a:r>
            <a:r>
              <a:rPr lang="en-US" sz="2400" dirty="0">
                <a:effectLst/>
                <a:latin typeface="Calibri" panose="020F0502020204030204" pitchFamily="34" charset="0"/>
                <a:ea typeface="Calibri" panose="020F0502020204030204" pitchFamily="34" charset="0"/>
                <a:cs typeface="Times New Roman" panose="02020603050405020304" pitchFamily="18" charset="0"/>
              </a:rPr>
              <a:t> cases that are Medical Examiner cases.  Natural disease outbreaks occurring under normal circumstances (e.g. not terrorist related) do not fall under the legal jurisdiction of the Medical Examiner pursuant to the authority established in Michigan Public Act 183 of 1953. In these circumstances, the determination of cause and manner of death as well as the certification of death is expected to be completed by the decedent’s treating physicians in accordance with Public Health Code, Act 368 of 1978.</a:t>
            </a:r>
          </a:p>
        </p:txBody>
      </p:sp>
      <p:sp>
        <p:nvSpPr>
          <p:cNvPr id="4" name="Date Placeholder 3">
            <a:extLst>
              <a:ext uri="{FF2B5EF4-FFF2-40B4-BE49-F238E27FC236}">
                <a16:creationId xmlns:a16="http://schemas.microsoft.com/office/drawing/2014/main" id="{B6C715A2-66D7-2DCB-2343-AE66CC058C20}"/>
              </a:ext>
            </a:extLst>
          </p:cNvPr>
          <p:cNvSpPr>
            <a:spLocks noGrp="1"/>
          </p:cNvSpPr>
          <p:nvPr>
            <p:ph type="dt" sz="half" idx="10"/>
          </p:nvPr>
        </p:nvSpPr>
        <p:spPr/>
        <p:txBody>
          <a:bodyPr/>
          <a:lstStyle/>
          <a:p>
            <a:fld id="{562D1120-47F9-6441-9DE2-575B7C58FADB}" type="datetime1">
              <a:rPr lang="en-US" smtClean="0"/>
              <a:t>8/13/24</a:t>
            </a:fld>
            <a:endParaRPr lang="en-US" dirty="0"/>
          </a:p>
        </p:txBody>
      </p:sp>
      <p:sp>
        <p:nvSpPr>
          <p:cNvPr id="5" name="Slide Number Placeholder 4">
            <a:extLst>
              <a:ext uri="{FF2B5EF4-FFF2-40B4-BE49-F238E27FC236}">
                <a16:creationId xmlns:a16="http://schemas.microsoft.com/office/drawing/2014/main" id="{FC673B0B-CC28-6F10-D041-7BE02A6B45B7}"/>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70852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2CD7F-8877-7926-DDBE-7D8620939594}"/>
              </a:ext>
            </a:extLst>
          </p:cNvPr>
          <p:cNvSpPr>
            <a:spLocks noGrp="1"/>
          </p:cNvSpPr>
          <p:nvPr>
            <p:ph type="title"/>
          </p:nvPr>
        </p:nvSpPr>
        <p:spPr/>
        <p:txBody>
          <a:bodyPr/>
          <a:lstStyle/>
          <a:p>
            <a:r>
              <a:rPr lang="en-US" dirty="0"/>
              <a:t>Logical steps – when hospital deaths increase to morgue capacity or more and/or remains holds are long</a:t>
            </a:r>
          </a:p>
        </p:txBody>
      </p:sp>
      <p:sp>
        <p:nvSpPr>
          <p:cNvPr id="3" name="Content Placeholder 2">
            <a:extLst>
              <a:ext uri="{FF2B5EF4-FFF2-40B4-BE49-F238E27FC236}">
                <a16:creationId xmlns:a16="http://schemas.microsoft.com/office/drawing/2014/main" id="{0D68103C-00E0-2D0F-80BA-FB1B7E690714}"/>
              </a:ext>
            </a:extLst>
          </p:cNvPr>
          <p:cNvSpPr>
            <a:spLocks noGrp="1"/>
          </p:cNvSpPr>
          <p:nvPr>
            <p:ph idx="1"/>
          </p:nvPr>
        </p:nvSpPr>
        <p:spPr/>
        <p:txBody>
          <a:bodyPr>
            <a:normAutofit/>
          </a:bodyPr>
          <a:lstStyle/>
          <a:p>
            <a:pPr marL="457200" indent="-457200">
              <a:buFont typeface="+mj-lt"/>
              <a:buAutoNum type="arabicPeriod"/>
            </a:pPr>
            <a:r>
              <a:rPr lang="en-US" dirty="0"/>
              <a:t>Hospitals work within their systems as necessary to use available morgue space</a:t>
            </a:r>
          </a:p>
          <a:p>
            <a:pPr marL="914400" lvl="1" indent="-457200">
              <a:buFont typeface="+mj-lt"/>
              <a:buAutoNum type="arabicPeriod"/>
            </a:pPr>
            <a:r>
              <a:rPr lang="en-US" dirty="0"/>
              <a:t>Work with families</a:t>
            </a:r>
          </a:p>
          <a:p>
            <a:pPr marL="914400" lvl="1" indent="-457200">
              <a:buFont typeface="+mj-lt"/>
              <a:buAutoNum type="arabicPeriod"/>
            </a:pPr>
            <a:r>
              <a:rPr lang="en-US" dirty="0"/>
              <a:t>Work with funeral homes for removal from hospital</a:t>
            </a:r>
          </a:p>
          <a:p>
            <a:pPr marL="457200" indent="-457200">
              <a:buFont typeface="+mj-lt"/>
              <a:buAutoNum type="arabicPeriod"/>
            </a:pPr>
            <a:r>
              <a:rPr lang="en-US" dirty="0"/>
              <a:t>Hospitals exercise surge plans to increase morgue capacity if available</a:t>
            </a:r>
          </a:p>
          <a:p>
            <a:pPr marL="914400" lvl="1" indent="-457200">
              <a:buFont typeface="+mj-lt"/>
              <a:buAutoNum type="arabicPeriod"/>
            </a:pPr>
            <a:r>
              <a:rPr lang="en-US" dirty="0"/>
              <a:t>Look at using other available space</a:t>
            </a:r>
          </a:p>
          <a:p>
            <a:pPr marL="914400" lvl="1" indent="-457200">
              <a:buFont typeface="+mj-lt"/>
              <a:buAutoNum type="arabicPeriod"/>
            </a:pPr>
            <a:r>
              <a:rPr lang="en-US" dirty="0"/>
              <a:t>Look at using Heritage Removal Services</a:t>
            </a:r>
          </a:p>
          <a:p>
            <a:pPr marL="914400" lvl="1" indent="-457200">
              <a:buFont typeface="+mj-lt"/>
              <a:buAutoNum type="arabicPeriod"/>
            </a:pPr>
            <a:r>
              <a:rPr lang="en-US" dirty="0"/>
              <a:t>Consider bio-seal system if remains stay at hospital for long period of time</a:t>
            </a:r>
          </a:p>
          <a:p>
            <a:pPr marL="457200" indent="-457200">
              <a:buFont typeface="+mj-lt"/>
              <a:buAutoNum type="arabicPeriod"/>
            </a:pPr>
            <a:endParaRPr lang="en-US" dirty="0"/>
          </a:p>
        </p:txBody>
      </p:sp>
      <p:sp>
        <p:nvSpPr>
          <p:cNvPr id="4" name="Date Placeholder 3">
            <a:extLst>
              <a:ext uri="{FF2B5EF4-FFF2-40B4-BE49-F238E27FC236}">
                <a16:creationId xmlns:a16="http://schemas.microsoft.com/office/drawing/2014/main" id="{10EEE1FC-B406-83BA-1813-5DB24B00E16E}"/>
              </a:ext>
            </a:extLst>
          </p:cNvPr>
          <p:cNvSpPr>
            <a:spLocks noGrp="1"/>
          </p:cNvSpPr>
          <p:nvPr>
            <p:ph type="dt" sz="half" idx="10"/>
          </p:nvPr>
        </p:nvSpPr>
        <p:spPr/>
        <p:txBody>
          <a:bodyPr/>
          <a:lstStyle/>
          <a:p>
            <a:fld id="{6D8CAF62-7E9B-D54D-B1CC-AB649CFD149E}" type="datetime1">
              <a:rPr lang="en-US" smtClean="0"/>
              <a:t>8/13/24</a:t>
            </a:fld>
            <a:endParaRPr lang="en-US" dirty="0"/>
          </a:p>
        </p:txBody>
      </p:sp>
      <p:sp>
        <p:nvSpPr>
          <p:cNvPr id="5" name="Slide Number Placeholder 4">
            <a:extLst>
              <a:ext uri="{FF2B5EF4-FFF2-40B4-BE49-F238E27FC236}">
                <a16:creationId xmlns:a16="http://schemas.microsoft.com/office/drawing/2014/main" id="{D51D7F1D-3E66-64C6-C1CA-43EF411A243A}"/>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88073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2CD7F-8877-7926-DDBE-7D8620939594}"/>
              </a:ext>
            </a:extLst>
          </p:cNvPr>
          <p:cNvSpPr>
            <a:spLocks noGrp="1"/>
          </p:cNvSpPr>
          <p:nvPr>
            <p:ph type="title"/>
          </p:nvPr>
        </p:nvSpPr>
        <p:spPr>
          <a:xfrm>
            <a:off x="1141413" y="609600"/>
            <a:ext cx="10190616" cy="1905000"/>
          </a:xfrm>
        </p:spPr>
        <p:txBody>
          <a:bodyPr>
            <a:normAutofit/>
          </a:bodyPr>
          <a:lstStyle/>
          <a:p>
            <a:r>
              <a:rPr lang="en-US" dirty="0"/>
              <a:t>Logical steps – when hospital deaths increase to morgue capacity or more and/or remains holds are long (continued)</a:t>
            </a:r>
          </a:p>
        </p:txBody>
      </p:sp>
      <p:sp>
        <p:nvSpPr>
          <p:cNvPr id="3" name="Content Placeholder 2">
            <a:extLst>
              <a:ext uri="{FF2B5EF4-FFF2-40B4-BE49-F238E27FC236}">
                <a16:creationId xmlns:a16="http://schemas.microsoft.com/office/drawing/2014/main" id="{0D68103C-00E0-2D0F-80BA-FB1B7E690714}"/>
              </a:ext>
            </a:extLst>
          </p:cNvPr>
          <p:cNvSpPr>
            <a:spLocks noGrp="1"/>
          </p:cNvSpPr>
          <p:nvPr>
            <p:ph idx="1"/>
          </p:nvPr>
        </p:nvSpPr>
        <p:spPr>
          <a:xfrm>
            <a:off x="1141413" y="2666999"/>
            <a:ext cx="9905998" cy="3450772"/>
          </a:xfrm>
        </p:spPr>
        <p:txBody>
          <a:bodyPr>
            <a:normAutofit/>
          </a:bodyPr>
          <a:lstStyle/>
          <a:p>
            <a:pPr marL="457200" indent="-457200">
              <a:buFont typeface="+mj-lt"/>
              <a:buAutoNum type="arabicPeriod" startAt="3"/>
            </a:pPr>
            <a:r>
              <a:rPr lang="en-US" dirty="0"/>
              <a:t>Contact R2N / Warren MMRS about morgue trailers</a:t>
            </a:r>
          </a:p>
          <a:p>
            <a:pPr marL="457200" indent="-457200">
              <a:buFont typeface="+mj-lt"/>
              <a:buAutoNum type="arabicPeriod" startAt="3"/>
            </a:pPr>
            <a:r>
              <a:rPr lang="en-US" dirty="0"/>
              <a:t>Contact local Medical Examiner about available space to rent (notify and/or work with local emergency management) </a:t>
            </a:r>
          </a:p>
          <a:p>
            <a:pPr marL="457200" indent="-457200">
              <a:buFont typeface="+mj-lt"/>
              <a:buAutoNum type="arabicPeriod" startAt="3"/>
            </a:pPr>
            <a:r>
              <a:rPr lang="en-US" dirty="0"/>
              <a:t>Contact Local EOC / R2N RMCC about use of State Assets (Refrigeration Trailers) or MI-MORT assets (MERC Units)</a:t>
            </a:r>
          </a:p>
          <a:p>
            <a:pPr marL="457200" indent="-457200">
              <a:buFont typeface="+mj-lt"/>
              <a:buAutoNum type="arabicPeriod" startAt="3"/>
            </a:pPr>
            <a:r>
              <a:rPr lang="en-US" dirty="0"/>
              <a:t>When all else fails, we are in a state of emergency and the State and Local Medical Response Committees will be activated</a:t>
            </a:r>
          </a:p>
          <a:p>
            <a:pPr marL="0" indent="0">
              <a:buNone/>
            </a:pPr>
            <a:endParaRPr lang="en-US" dirty="0"/>
          </a:p>
          <a:p>
            <a:pPr marL="457200" indent="-457200">
              <a:buFont typeface="+mj-lt"/>
              <a:buAutoNum type="arabicPeriod" startAt="3"/>
            </a:pPr>
            <a:endParaRPr lang="en-US" dirty="0"/>
          </a:p>
        </p:txBody>
      </p:sp>
      <p:sp>
        <p:nvSpPr>
          <p:cNvPr id="4" name="Date Placeholder 3">
            <a:extLst>
              <a:ext uri="{FF2B5EF4-FFF2-40B4-BE49-F238E27FC236}">
                <a16:creationId xmlns:a16="http://schemas.microsoft.com/office/drawing/2014/main" id="{10EEE1FC-B406-83BA-1813-5DB24B00E16E}"/>
              </a:ext>
            </a:extLst>
          </p:cNvPr>
          <p:cNvSpPr>
            <a:spLocks noGrp="1"/>
          </p:cNvSpPr>
          <p:nvPr>
            <p:ph type="dt" sz="half" idx="10"/>
          </p:nvPr>
        </p:nvSpPr>
        <p:spPr/>
        <p:txBody>
          <a:bodyPr/>
          <a:lstStyle/>
          <a:p>
            <a:fld id="{6D8CAF62-7E9B-D54D-B1CC-AB649CFD149E}" type="datetime1">
              <a:rPr lang="en-US" smtClean="0"/>
              <a:t>8/13/24</a:t>
            </a:fld>
            <a:endParaRPr lang="en-US" dirty="0"/>
          </a:p>
        </p:txBody>
      </p:sp>
      <p:sp>
        <p:nvSpPr>
          <p:cNvPr id="5" name="Slide Number Placeholder 4">
            <a:extLst>
              <a:ext uri="{FF2B5EF4-FFF2-40B4-BE49-F238E27FC236}">
                <a16:creationId xmlns:a16="http://schemas.microsoft.com/office/drawing/2014/main" id="{D51D7F1D-3E66-64C6-C1CA-43EF411A243A}"/>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730182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81E9BD-202F-0441-B6AA-26FD8BC763F3}"/>
              </a:ext>
            </a:extLst>
          </p:cNvPr>
          <p:cNvSpPr>
            <a:spLocks noGrp="1"/>
          </p:cNvSpPr>
          <p:nvPr>
            <p:ph type="dt" sz="half" idx="10"/>
          </p:nvPr>
        </p:nvSpPr>
        <p:spPr/>
        <p:txBody>
          <a:bodyPr/>
          <a:lstStyle/>
          <a:p>
            <a:fld id="{898BB326-6D8C-F541-887B-3A7E7EB1C1B3}" type="datetime1">
              <a:rPr lang="en-US" smtClean="0"/>
              <a:t>8/13/24</a:t>
            </a:fld>
            <a:endParaRPr lang="en-US" dirty="0"/>
          </a:p>
        </p:txBody>
      </p:sp>
      <p:sp>
        <p:nvSpPr>
          <p:cNvPr id="3" name="Slide Number Placeholder 2">
            <a:extLst>
              <a:ext uri="{FF2B5EF4-FFF2-40B4-BE49-F238E27FC236}">
                <a16:creationId xmlns:a16="http://schemas.microsoft.com/office/drawing/2014/main" id="{CD2867A8-D9AF-0DD7-3DD6-BE8A71DD7510}"/>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4" name="Picture 3">
            <a:extLst>
              <a:ext uri="{FF2B5EF4-FFF2-40B4-BE49-F238E27FC236}">
                <a16:creationId xmlns:a16="http://schemas.microsoft.com/office/drawing/2014/main" id="{224535D3-23DF-EA0F-D0C8-990BA397997C}"/>
              </a:ext>
            </a:extLst>
          </p:cNvPr>
          <p:cNvPicPr>
            <a:picLocks noChangeAspect="1"/>
          </p:cNvPicPr>
          <p:nvPr/>
        </p:nvPicPr>
        <p:blipFill>
          <a:blip r:embed="rId2"/>
          <a:stretch>
            <a:fillRect/>
          </a:stretch>
        </p:blipFill>
        <p:spPr>
          <a:xfrm>
            <a:off x="3650679" y="115190"/>
            <a:ext cx="5148833" cy="6627620"/>
          </a:xfrm>
          <a:prstGeom prst="rect">
            <a:avLst/>
          </a:prstGeom>
        </p:spPr>
      </p:pic>
    </p:spTree>
    <p:extLst>
      <p:ext uri="{BB962C8B-B14F-4D97-AF65-F5344CB8AC3E}">
        <p14:creationId xmlns:p14="http://schemas.microsoft.com/office/powerpoint/2010/main" val="31222772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Mesh</Template>
  <TotalTime>129</TotalTime>
  <Words>338</Words>
  <Application>Microsoft Macintosh PowerPoint</Application>
  <PresentationFormat>Widescreen</PresentationFormat>
  <Paragraphs>27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Arial</vt:lpstr>
      <vt:lpstr>Calibri</vt:lpstr>
      <vt:lpstr>Century Gothic</vt:lpstr>
      <vt:lpstr>Mesh</vt:lpstr>
      <vt:lpstr>Region 2 north healthcare coalition Mass fatality plan</vt:lpstr>
      <vt:lpstr>Purpose –  The purpose of this plan is to help healthcare facilities within the Region 2 North Health Care Coalition prepare to manage numerous fatalities likely to occur from the COVID-19 Pandemic.  Can also be used for non-COVID-19 needs.</vt:lpstr>
      <vt:lpstr>Logical steps – when hospital deaths increase to morgue capacity or more and/or remains holds are long</vt:lpstr>
      <vt:lpstr>Logical steps – when hospital deaths increase to morgue capacity or more and/or remains holds are long (continued)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Drummer</dc:creator>
  <cp:lastModifiedBy>Richard Drummer</cp:lastModifiedBy>
  <cp:revision>2</cp:revision>
  <dcterms:created xsi:type="dcterms:W3CDTF">2024-08-13T16:10:22Z</dcterms:created>
  <dcterms:modified xsi:type="dcterms:W3CDTF">2024-08-13T18:19:58Z</dcterms:modified>
</cp:coreProperties>
</file>