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0"/>
  </p:notesMasterIdLst>
  <p:handoutMasterIdLst>
    <p:handoutMasterId r:id="rId11"/>
  </p:handoutMasterIdLst>
  <p:sldIdLst>
    <p:sldId id="299" r:id="rId2"/>
    <p:sldId id="300" r:id="rId3"/>
    <p:sldId id="295" r:id="rId4"/>
    <p:sldId id="297" r:id="rId5"/>
    <p:sldId id="303" r:id="rId6"/>
    <p:sldId id="266" r:id="rId7"/>
    <p:sldId id="302" r:id="rId8"/>
    <p:sldId id="301" r:id="rId9"/>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60" autoAdjust="0"/>
    <p:restoredTop sz="58966" autoAdjust="0"/>
  </p:normalViewPr>
  <p:slideViewPr>
    <p:cSldViewPr showGuides="1">
      <p:cViewPr varScale="1">
        <p:scale>
          <a:sx n="87" d="100"/>
          <a:sy n="87" d="100"/>
        </p:scale>
        <p:origin x="25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25" d="100"/>
          <a:sy n="125" d="100"/>
        </p:scale>
        <p:origin x="2232" y="-13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5435E-BF10-00F3-3E94-89BE49464609}"/>
              </a:ext>
            </a:extLst>
          </p:cNvPr>
          <p:cNvSpPr>
            <a:spLocks noGrp="1"/>
          </p:cNvSpPr>
          <p:nvPr>
            <p:ph type="hdr" sz="quarter"/>
          </p:nvPr>
        </p:nvSpPr>
        <p:spPr>
          <a:xfrm>
            <a:off x="0" y="0"/>
            <a:ext cx="3043238" cy="465138"/>
          </a:xfrm>
          <a:prstGeom prst="rect">
            <a:avLst/>
          </a:prstGeom>
        </p:spPr>
        <p:txBody>
          <a:bodyPr vert="horz" lIns="91577" tIns="45789" rIns="91577" bIns="45789" rtlCol="0"/>
          <a:lstStyle>
            <a:lvl1pPr algn="l" eaLnBrk="1" hangingPunct="1">
              <a:defRPr sz="1200"/>
            </a:lvl1pPr>
          </a:lstStyle>
          <a:p>
            <a:pPr>
              <a:defRPr/>
            </a:pPr>
            <a:endParaRPr lang="en-US" dirty="0"/>
          </a:p>
        </p:txBody>
      </p:sp>
      <p:sp>
        <p:nvSpPr>
          <p:cNvPr id="3" name="Date Placeholder 2">
            <a:extLst>
              <a:ext uri="{FF2B5EF4-FFF2-40B4-BE49-F238E27FC236}">
                <a16:creationId xmlns:a16="http://schemas.microsoft.com/office/drawing/2014/main" id="{3402B1A3-CB34-A490-B368-2C0AD87342B8}"/>
              </a:ext>
            </a:extLst>
          </p:cNvPr>
          <p:cNvSpPr>
            <a:spLocks noGrp="1"/>
          </p:cNvSpPr>
          <p:nvPr>
            <p:ph type="dt" sz="quarter" idx="1"/>
          </p:nvPr>
        </p:nvSpPr>
        <p:spPr>
          <a:xfrm>
            <a:off x="3978275" y="0"/>
            <a:ext cx="3043238" cy="465138"/>
          </a:xfrm>
          <a:prstGeom prst="rect">
            <a:avLst/>
          </a:prstGeom>
        </p:spPr>
        <p:txBody>
          <a:bodyPr vert="horz" lIns="91577" tIns="45789" rIns="91577" bIns="45789" rtlCol="0"/>
          <a:lstStyle>
            <a:lvl1pPr algn="r" eaLnBrk="1" hangingPunct="1">
              <a:defRPr sz="1200"/>
            </a:lvl1pPr>
          </a:lstStyle>
          <a:p>
            <a:pPr>
              <a:defRPr/>
            </a:pPr>
            <a:fld id="{714B6A71-3AE5-D648-8F4A-AEB08029C61A}" type="datetimeFigureOut">
              <a:rPr lang="en-US"/>
              <a:pPr>
                <a:defRPr/>
              </a:pPr>
              <a:t>3/7/23</a:t>
            </a:fld>
            <a:endParaRPr lang="en-US" dirty="0"/>
          </a:p>
        </p:txBody>
      </p:sp>
      <p:sp>
        <p:nvSpPr>
          <p:cNvPr id="4" name="Footer Placeholder 3">
            <a:extLst>
              <a:ext uri="{FF2B5EF4-FFF2-40B4-BE49-F238E27FC236}">
                <a16:creationId xmlns:a16="http://schemas.microsoft.com/office/drawing/2014/main" id="{CDCB8EC3-3E93-9BA8-057E-B8B43B245427}"/>
              </a:ext>
            </a:extLst>
          </p:cNvPr>
          <p:cNvSpPr>
            <a:spLocks noGrp="1"/>
          </p:cNvSpPr>
          <p:nvPr>
            <p:ph type="ftr" sz="quarter" idx="2"/>
          </p:nvPr>
        </p:nvSpPr>
        <p:spPr>
          <a:xfrm>
            <a:off x="0" y="8842375"/>
            <a:ext cx="3043238" cy="465138"/>
          </a:xfrm>
          <a:prstGeom prst="rect">
            <a:avLst/>
          </a:prstGeom>
        </p:spPr>
        <p:txBody>
          <a:bodyPr vert="horz" lIns="91577" tIns="45789" rIns="91577" bIns="45789" rtlCol="0" anchor="b"/>
          <a:lstStyle>
            <a:lvl1pPr algn="l" eaLnBrk="1" hangingPunct="1">
              <a:defRPr sz="1200"/>
            </a:lvl1pPr>
          </a:lstStyle>
          <a:p>
            <a:pPr>
              <a:defRPr/>
            </a:pPr>
            <a:endParaRPr lang="en-US" dirty="0"/>
          </a:p>
        </p:txBody>
      </p:sp>
      <p:sp>
        <p:nvSpPr>
          <p:cNvPr id="5" name="Slide Number Placeholder 4">
            <a:extLst>
              <a:ext uri="{FF2B5EF4-FFF2-40B4-BE49-F238E27FC236}">
                <a16:creationId xmlns:a16="http://schemas.microsoft.com/office/drawing/2014/main" id="{B301144B-4BF5-7ED6-5F68-4A9A8EF05F20}"/>
              </a:ext>
            </a:extLst>
          </p:cNvPr>
          <p:cNvSpPr>
            <a:spLocks noGrp="1"/>
          </p:cNvSpPr>
          <p:nvPr>
            <p:ph type="sldNum" sz="quarter" idx="3"/>
          </p:nvPr>
        </p:nvSpPr>
        <p:spPr>
          <a:xfrm>
            <a:off x="3978275" y="8842375"/>
            <a:ext cx="3043238" cy="465138"/>
          </a:xfrm>
          <a:prstGeom prst="rect">
            <a:avLst/>
          </a:prstGeom>
        </p:spPr>
        <p:txBody>
          <a:bodyPr vert="horz" wrap="square" lIns="91577" tIns="45789" rIns="91577" bIns="45789" numCol="1" anchor="b" anchorCtr="0" compatLnSpc="1">
            <a:prstTxWarp prst="textNoShape">
              <a:avLst/>
            </a:prstTxWarp>
          </a:bodyPr>
          <a:lstStyle>
            <a:lvl1pPr algn="r" eaLnBrk="1" hangingPunct="1">
              <a:defRPr sz="1200"/>
            </a:lvl1pPr>
          </a:lstStyle>
          <a:p>
            <a:pPr>
              <a:defRPr/>
            </a:pPr>
            <a:fld id="{EE9A407D-5A2A-8042-A87A-076910885B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C53B58-775F-2443-A56E-F78E6E271335}"/>
              </a:ext>
            </a:extLst>
          </p:cNvPr>
          <p:cNvSpPr>
            <a:spLocks noGrp="1"/>
          </p:cNvSpPr>
          <p:nvPr>
            <p:ph type="hdr" sz="quarter"/>
          </p:nvPr>
        </p:nvSpPr>
        <p:spPr>
          <a:xfrm>
            <a:off x="0" y="0"/>
            <a:ext cx="3043238" cy="465138"/>
          </a:xfrm>
          <a:prstGeom prst="rect">
            <a:avLst/>
          </a:prstGeom>
        </p:spPr>
        <p:txBody>
          <a:bodyPr vert="horz" lIns="93317" tIns="46659" rIns="93317" bIns="4665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5748F7BF-7710-7682-8347-E2EA92040A06}"/>
              </a:ext>
            </a:extLst>
          </p:cNvPr>
          <p:cNvSpPr>
            <a:spLocks noGrp="1"/>
          </p:cNvSpPr>
          <p:nvPr>
            <p:ph type="dt" idx="1"/>
          </p:nvPr>
        </p:nvSpPr>
        <p:spPr>
          <a:xfrm>
            <a:off x="3978275" y="0"/>
            <a:ext cx="3043238" cy="465138"/>
          </a:xfrm>
          <a:prstGeom prst="rect">
            <a:avLst/>
          </a:prstGeom>
        </p:spPr>
        <p:txBody>
          <a:bodyPr vert="horz" lIns="93317" tIns="46659" rIns="93317" bIns="46659" rtlCol="0"/>
          <a:lstStyle>
            <a:lvl1pPr algn="r" eaLnBrk="1" fontAlgn="auto" hangingPunct="1">
              <a:spcBef>
                <a:spcPts val="0"/>
              </a:spcBef>
              <a:spcAft>
                <a:spcPts val="0"/>
              </a:spcAft>
              <a:defRPr sz="1200">
                <a:latin typeface="+mn-lt"/>
              </a:defRPr>
            </a:lvl1pPr>
          </a:lstStyle>
          <a:p>
            <a:pPr>
              <a:defRPr/>
            </a:pPr>
            <a:fld id="{0253108B-1F2C-594B-969A-0E0EDBD6DDD4}" type="datetimeFigureOut">
              <a:rPr lang="en-US"/>
              <a:pPr>
                <a:defRPr/>
              </a:pPr>
              <a:t>3/7/23</a:t>
            </a:fld>
            <a:endParaRPr lang="en-US" dirty="0"/>
          </a:p>
        </p:txBody>
      </p:sp>
      <p:sp>
        <p:nvSpPr>
          <p:cNvPr id="4" name="Slide Image Placeholder 3">
            <a:extLst>
              <a:ext uri="{FF2B5EF4-FFF2-40B4-BE49-F238E27FC236}">
                <a16:creationId xmlns:a16="http://schemas.microsoft.com/office/drawing/2014/main" id="{B019DD87-D6E6-4046-3BC5-46A5A446B7AF}"/>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a:p>
        </p:txBody>
      </p:sp>
      <p:sp>
        <p:nvSpPr>
          <p:cNvPr id="5" name="Notes Placeholder 4">
            <a:extLst>
              <a:ext uri="{FF2B5EF4-FFF2-40B4-BE49-F238E27FC236}">
                <a16:creationId xmlns:a16="http://schemas.microsoft.com/office/drawing/2014/main" id="{CD6CC696-4D4A-2C09-8127-085350E21357}"/>
              </a:ext>
            </a:extLst>
          </p:cNvPr>
          <p:cNvSpPr>
            <a:spLocks noGrp="1"/>
          </p:cNvSpPr>
          <p:nvPr>
            <p:ph type="body" sz="quarter" idx="3"/>
          </p:nvPr>
        </p:nvSpPr>
        <p:spPr>
          <a:xfrm>
            <a:off x="703263" y="4422775"/>
            <a:ext cx="5616575" cy="4187825"/>
          </a:xfrm>
          <a:prstGeom prst="rect">
            <a:avLst/>
          </a:prstGeom>
        </p:spPr>
        <p:txBody>
          <a:bodyPr vert="horz" lIns="93317" tIns="46659" rIns="93317" bIns="4665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A051358-D3A3-0E15-42DF-694E8CE8A49F}"/>
              </a:ext>
            </a:extLst>
          </p:cNvPr>
          <p:cNvSpPr>
            <a:spLocks noGrp="1"/>
          </p:cNvSpPr>
          <p:nvPr>
            <p:ph type="ftr" sz="quarter" idx="4"/>
          </p:nvPr>
        </p:nvSpPr>
        <p:spPr>
          <a:xfrm>
            <a:off x="0" y="8842375"/>
            <a:ext cx="3043238" cy="465138"/>
          </a:xfrm>
          <a:prstGeom prst="rect">
            <a:avLst/>
          </a:prstGeom>
        </p:spPr>
        <p:txBody>
          <a:bodyPr vert="horz" lIns="93317" tIns="46659" rIns="93317" bIns="4665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65C4EA49-4215-6EDB-9166-E97E6E5B5313}"/>
              </a:ext>
            </a:extLst>
          </p:cNvPr>
          <p:cNvSpPr>
            <a:spLocks noGrp="1"/>
          </p:cNvSpPr>
          <p:nvPr>
            <p:ph type="sldNum" sz="quarter" idx="5"/>
          </p:nvPr>
        </p:nvSpPr>
        <p:spPr>
          <a:xfrm>
            <a:off x="3978275" y="8842375"/>
            <a:ext cx="3043238" cy="465138"/>
          </a:xfrm>
          <a:prstGeom prst="rect">
            <a:avLst/>
          </a:prstGeom>
        </p:spPr>
        <p:txBody>
          <a:bodyPr vert="horz" wrap="square" lIns="93317" tIns="46659" rIns="93317" bIns="4665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1669C4F-D379-324E-AE25-ECBDE8CC8E1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69C4F-D379-324E-AE25-ECBDE8CC8E17}" type="slidenum">
              <a:rPr lang="en-US" altLang="en-US" smtClean="0"/>
              <a:pPr>
                <a:defRPr/>
              </a:pPr>
              <a:t>1</a:t>
            </a:fld>
            <a:endParaRPr lang="en-US" altLang="en-US" dirty="0"/>
          </a:p>
        </p:txBody>
      </p:sp>
    </p:spTree>
    <p:extLst>
      <p:ext uri="{BB962C8B-B14F-4D97-AF65-F5344CB8AC3E}">
        <p14:creationId xmlns:p14="http://schemas.microsoft.com/office/powerpoint/2010/main" val="2032706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69C4F-D379-324E-AE25-ECBDE8CC8E17}" type="slidenum">
              <a:rPr lang="en-US" altLang="en-US" smtClean="0"/>
              <a:pPr>
                <a:defRPr/>
              </a:pPr>
              <a:t>2</a:t>
            </a:fld>
            <a:endParaRPr lang="en-US" altLang="en-US" dirty="0"/>
          </a:p>
        </p:txBody>
      </p:sp>
    </p:spTree>
    <p:extLst>
      <p:ext uri="{BB962C8B-B14F-4D97-AF65-F5344CB8AC3E}">
        <p14:creationId xmlns:p14="http://schemas.microsoft.com/office/powerpoint/2010/main" val="301846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2E75551-3754-0D1F-B84C-90FDC181C1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48F3427-ED0B-E1F4-038D-A65ABC23B2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en-US" sz="1600" dirty="0">
                <a:solidFill>
                  <a:srgbClr val="000000"/>
                </a:solidFill>
              </a:rPr>
              <a:t>So, what is the MVR? Well, to understand what it is, we first need to explain why it exists…</a:t>
            </a:r>
          </a:p>
          <a:p>
            <a:pPr>
              <a:defRPr/>
            </a:pPr>
            <a:endParaRPr lang="en-US" altLang="en-US" sz="800" dirty="0">
              <a:solidFill>
                <a:srgbClr val="000000"/>
              </a:solidFill>
            </a:endParaRPr>
          </a:p>
          <a:p>
            <a:pPr marL="171707" indent="-171707">
              <a:buFont typeface="Arial" panose="020B0604020202020204" pitchFamily="34" charset="0"/>
              <a:buChar char="•"/>
              <a:defRPr/>
            </a:pPr>
            <a:r>
              <a:rPr lang="en-US" altLang="en-US" sz="1600" dirty="0">
                <a:solidFill>
                  <a:srgbClr val="000000"/>
                </a:solidFill>
              </a:rPr>
              <a:t>Following the attacks on 9/11, former President George W. Bush created several Essential Support Functions </a:t>
            </a:r>
            <a:r>
              <a:rPr lang="en-US" altLang="en-US" sz="1600" dirty="0">
                <a:solidFill>
                  <a:srgbClr val="FF0000"/>
                </a:solidFill>
              </a:rPr>
              <a:t>to be managed by public health entities in each state of the country. This office in the state of Michigan is called the Bureau of Emergency Preparedness, EMS and Systems of Care (BEPESOC). **</a:t>
            </a:r>
            <a:r>
              <a:rPr lang="en-US" altLang="en-US" sz="1600" b="1" dirty="0">
                <a:solidFill>
                  <a:srgbClr val="FF0000"/>
                </a:solidFill>
              </a:rPr>
              <a:t>The bureau recently changed its name from BETP to BEPESOC and does not currently have an updated logo.** </a:t>
            </a:r>
          </a:p>
          <a:p>
            <a:pPr marL="171707" indent="-171707">
              <a:buFont typeface="Arial" panose="020B0604020202020204" pitchFamily="34" charset="0"/>
              <a:buChar char="•"/>
              <a:defRPr/>
            </a:pPr>
            <a:r>
              <a:rPr lang="en-US" altLang="en-US" sz="1600" dirty="0">
                <a:solidFill>
                  <a:srgbClr val="FF0000"/>
                </a:solidFill>
              </a:rPr>
              <a:t>The Division of Preparedness and Response (DEPR) within BEPESOC is comprised of the Public Health Emergency Preparedness (PHEP) Program and the Hospital Preparedness Program (HPP).  PHEP is federally funded by the Centers for Disease Control (CDC) and HPP is federally funded by the Assistant Secretary for Preparedness and Response (ASPR).</a:t>
            </a:r>
          </a:p>
        </p:txBody>
      </p:sp>
      <p:sp>
        <p:nvSpPr>
          <p:cNvPr id="6148" name="Slide Number Placeholder 3">
            <a:extLst>
              <a:ext uri="{FF2B5EF4-FFF2-40B4-BE49-F238E27FC236}">
                <a16:creationId xmlns:a16="http://schemas.microsoft.com/office/drawing/2014/main" id="{E51B58C4-38EC-821F-4872-8C6A7FC7AF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3C24C2-D8C9-CA48-8E73-4D54AB69015E}" type="slidenum">
              <a:rPr lang="en-US" altLang="en-US" smtClean="0"/>
              <a:pPr>
                <a:spcBef>
                  <a:spcPct val="0"/>
                </a:spcBef>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962B79B-0156-307C-7DE5-219B3FB8D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9ADE0F7-E3A8-7C33-48B2-FAD989DAA91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anose="020B0604020202020204" pitchFamily="34" charset="0"/>
              <a:buNone/>
              <a:defRPr/>
            </a:pPr>
            <a:r>
              <a:rPr lang="en-US" altLang="en-US" sz="1600" dirty="0"/>
              <a:t>The MVR provides several benefits for the registration and mobilization of volunteers during a public health or medical emergency:</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VERIFICATION</a:t>
            </a:r>
            <a:r>
              <a:rPr lang="en-US" altLang="en-US" sz="1600" dirty="0"/>
              <a:t>: most importantly, the MVR provides a central, web-based repository for volunteer contact and credential information and has a built-in verification mechanism for most medical credentials and hospital privileges or employment. This is a unique feature of the MVR-there is no other volunteer org/program with the same capabilities!</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SAFETY</a:t>
            </a:r>
            <a:r>
              <a:rPr lang="en-US" altLang="en-US" sz="1600" dirty="0"/>
              <a:t>: a background check through ICHAT and the National Sex Offenders Registry is also performed on all applicants before they are accepted as a volunteer and prior to every deployment. </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LIABILITY COVERAGE</a:t>
            </a:r>
            <a:r>
              <a:rPr lang="en-US" altLang="en-US" sz="1600" dirty="0"/>
              <a:t>: registration can afford workers’ compensation to volunteers and protect them from civil liability. These benefits are provided for approved MVR volunteers only.  </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SPECIALIZATION</a:t>
            </a:r>
            <a:r>
              <a:rPr lang="en-US" altLang="en-US" sz="1600" dirty="0"/>
              <a:t>: in an emergency, MVR administrators can quickly and easily query volunteers for particular skill sets, trainings, occupations, and location as well as quickly contact them regarding deployment.  </a:t>
            </a:r>
          </a:p>
          <a:p>
            <a:pPr marL="171707" indent="-171707" eaLnBrk="1" hangingPunct="1">
              <a:spcBef>
                <a:spcPct val="0"/>
              </a:spcBef>
              <a:buFont typeface="Arial" panose="020B0604020202020204" pitchFamily="34" charset="0"/>
              <a:buChar char="•"/>
              <a:defRPr/>
            </a:pPr>
            <a:endParaRPr lang="en-US" altLang="en-US" dirty="0"/>
          </a:p>
        </p:txBody>
      </p:sp>
      <p:sp>
        <p:nvSpPr>
          <p:cNvPr id="12292" name="Slide Number Placeholder 3">
            <a:extLst>
              <a:ext uri="{FF2B5EF4-FFF2-40B4-BE49-F238E27FC236}">
                <a16:creationId xmlns:a16="http://schemas.microsoft.com/office/drawing/2014/main" id="{C1BCD40F-81B3-2D3D-E9D5-07B204202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B58D21-69E2-F74D-A375-2B906704519D}" type="slidenum">
              <a:rPr lang="en-US" altLang="en-US" smtClean="0"/>
              <a:pPr>
                <a:spcBef>
                  <a:spcPct val="0"/>
                </a:spcBef>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7962B79B-0156-307C-7DE5-219B3FB8D9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F9ADE0F7-E3A8-7C33-48B2-FAD989DAA910}"/>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anose="020B0604020202020204" pitchFamily="34" charset="0"/>
              <a:buNone/>
              <a:defRPr/>
            </a:pPr>
            <a:r>
              <a:rPr lang="en-US" altLang="en-US" sz="1600" dirty="0"/>
              <a:t>The MVR provides several benefits for the registration and mobilization of volunteers during a public health or medical emergency:</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VERIFICATION</a:t>
            </a:r>
            <a:r>
              <a:rPr lang="en-US" altLang="en-US" sz="1600" dirty="0"/>
              <a:t>: most importantly, the MVR provides a central, web-based repository for volunteer contact and credential information and has a built-in verification mechanism for most medical credentials and hospital privileges or employment. This is a unique feature of the MVR-there is no other volunteer org/program with the same capabilities!</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SAFETY</a:t>
            </a:r>
            <a:r>
              <a:rPr lang="en-US" altLang="en-US" sz="1600" dirty="0"/>
              <a:t>: a background check through ICHAT and the National Sex Offenders Registry is also performed on all applicants before they are accepted as a volunteer and prior to every deployment. </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LIABILITY COVERAGE</a:t>
            </a:r>
            <a:r>
              <a:rPr lang="en-US" altLang="en-US" sz="1600" dirty="0"/>
              <a:t>: registration can afford workers’ compensation to volunteers and protect them from civil liability. These benefits are provided for approved MVR volunteers only.  </a:t>
            </a:r>
          </a:p>
          <a:p>
            <a:pPr eaLnBrk="1" hangingPunct="1">
              <a:spcBef>
                <a:spcPct val="0"/>
              </a:spcBef>
              <a:buFont typeface="Arial" panose="020B0604020202020204" pitchFamily="34" charset="0"/>
              <a:buNone/>
              <a:defRPr/>
            </a:pPr>
            <a:endParaRPr lang="en-US" altLang="en-US" sz="800" dirty="0"/>
          </a:p>
          <a:p>
            <a:pPr marL="171707" indent="-171707" eaLnBrk="1" hangingPunct="1">
              <a:spcBef>
                <a:spcPct val="0"/>
              </a:spcBef>
              <a:buFont typeface="Arial" panose="020B0604020202020204" pitchFamily="34" charset="0"/>
              <a:buChar char="•"/>
              <a:defRPr/>
            </a:pPr>
            <a:r>
              <a:rPr lang="en-US" altLang="en-US" sz="1600" b="1" dirty="0"/>
              <a:t>SPECIALIZATION</a:t>
            </a:r>
            <a:r>
              <a:rPr lang="en-US" altLang="en-US" sz="1600" dirty="0"/>
              <a:t>: in an emergency, MVR administrators can quickly and easily query volunteers for particular skill sets, trainings, occupations, and location as well as quickly contact them regarding deployment.  </a:t>
            </a:r>
          </a:p>
          <a:p>
            <a:pPr marL="171707" indent="-171707" eaLnBrk="1" hangingPunct="1">
              <a:spcBef>
                <a:spcPct val="0"/>
              </a:spcBef>
              <a:buFont typeface="Arial" panose="020B0604020202020204" pitchFamily="34" charset="0"/>
              <a:buChar char="•"/>
              <a:defRPr/>
            </a:pPr>
            <a:endParaRPr lang="en-US" altLang="en-US" dirty="0"/>
          </a:p>
        </p:txBody>
      </p:sp>
      <p:sp>
        <p:nvSpPr>
          <p:cNvPr id="12292" name="Slide Number Placeholder 3">
            <a:extLst>
              <a:ext uri="{FF2B5EF4-FFF2-40B4-BE49-F238E27FC236}">
                <a16:creationId xmlns:a16="http://schemas.microsoft.com/office/drawing/2014/main" id="{C1BCD40F-81B3-2D3D-E9D5-07B204202B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B58D21-69E2-F74D-A375-2B906704519D}" type="slidenum">
              <a:rPr lang="en-US" altLang="en-US" smtClean="0"/>
              <a:pPr>
                <a:spcBef>
                  <a:spcPct val="0"/>
                </a:spcBef>
              </a:pPr>
              <a:t>5</a:t>
            </a:fld>
            <a:endParaRPr lang="en-US" altLang="en-US" dirty="0"/>
          </a:p>
        </p:txBody>
      </p:sp>
    </p:spTree>
    <p:extLst>
      <p:ext uri="{BB962C8B-B14F-4D97-AF65-F5344CB8AC3E}">
        <p14:creationId xmlns:p14="http://schemas.microsoft.com/office/powerpoint/2010/main" val="2445389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6E4DFFB-F2AB-9EA8-36AC-4EF83A0E4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599D2D9F-FBCC-597A-F4DE-BCBA15DF9951}"/>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sz="1400" dirty="0"/>
              <a:t>The MVR has an internal structure of organizations to which volunteers may apply: </a:t>
            </a:r>
          </a:p>
          <a:p>
            <a:pPr>
              <a:defRPr/>
            </a:pPr>
            <a:endParaRPr lang="en-US" altLang="en-US" sz="800" dirty="0"/>
          </a:p>
          <a:p>
            <a:pPr marL="171707" indent="-171707">
              <a:buFont typeface="Wingdings" panose="05000000000000000000" pitchFamily="2" charset="2"/>
              <a:buChar char="§"/>
              <a:defRPr/>
            </a:pPr>
            <a:r>
              <a:rPr lang="en-US" altLang="en-US" sz="1400" dirty="0"/>
              <a:t>There is County Affiliation - all </a:t>
            </a:r>
            <a:r>
              <a:rPr lang="en-US" altLang="en-US" sz="1400" u="sng" dirty="0"/>
              <a:t>83</a:t>
            </a:r>
            <a:r>
              <a:rPr lang="en-US" altLang="en-US" sz="1400" dirty="0"/>
              <a:t> counties plus Wayne County (or the City of Detroit)</a:t>
            </a:r>
          </a:p>
          <a:p>
            <a:pPr>
              <a:buFont typeface="Wingdings" panose="05000000000000000000" pitchFamily="2" charset="2"/>
              <a:buNone/>
              <a:defRPr/>
            </a:pPr>
            <a:endParaRPr lang="en-US" altLang="en-US" sz="800" dirty="0"/>
          </a:p>
          <a:p>
            <a:pPr marL="171707" indent="-171707">
              <a:buFont typeface="Wingdings" panose="05000000000000000000" pitchFamily="2" charset="2"/>
              <a:buChar char="§"/>
              <a:defRPr/>
            </a:pPr>
            <a:r>
              <a:rPr lang="en-US" altLang="en-US" sz="1400" dirty="0"/>
              <a:t>Then there is Statewide Team Affiliation, which is comprised of several teams:</a:t>
            </a: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-Community Emergency Response Team, (CERT)</a:t>
            </a:r>
            <a:endParaRPr lang="en-US" dirty="0">
              <a:ea typeface="Times New Roman" panose="02020603050405020304" pitchFamily="18" charset="0"/>
            </a:endParaRP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-Division of Victim Services Mass Violence Response </a:t>
            </a:r>
            <a:endParaRPr lang="en-US" dirty="0">
              <a:ea typeface="Times New Roman" panose="02020603050405020304" pitchFamily="18" charset="0"/>
            </a:endParaRP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-Fire Corps</a:t>
            </a:r>
            <a:endParaRPr lang="en-US" dirty="0">
              <a:ea typeface="Times New Roman" panose="02020603050405020304" pitchFamily="18" charset="0"/>
            </a:endParaRPr>
          </a:p>
          <a:p>
            <a:pPr lvl="1">
              <a:spcBef>
                <a:spcPts val="431"/>
              </a:spcBef>
              <a:spcAft>
                <a:spcPts val="0"/>
              </a:spcAft>
              <a:defRPr/>
            </a:pPr>
            <a:r>
              <a:rPr lang="en-US" b="1" dirty="0">
                <a:solidFill>
                  <a:srgbClr val="000000"/>
                </a:solidFill>
                <a:ea typeface="Times New Roman" panose="02020603050405020304" pitchFamily="18" charset="0"/>
                <a:cs typeface="Times New Roman" panose="02020603050405020304" pitchFamily="18" charset="0"/>
              </a:rPr>
              <a:t>-Medical Reserve Corps (MRC)</a:t>
            </a:r>
            <a:endParaRPr lang="en-US" dirty="0">
              <a:ea typeface="Times New Roman" panose="02020603050405020304" pitchFamily="18" charset="0"/>
            </a:endParaRPr>
          </a:p>
          <a:p>
            <a:pPr lvl="1">
              <a:spcBef>
                <a:spcPts val="431"/>
              </a:spcBef>
              <a:spcAft>
                <a:spcPts val="0"/>
              </a:spcAft>
              <a:defRPr/>
            </a:pPr>
            <a:r>
              <a:rPr lang="en-US" b="1" dirty="0">
                <a:solidFill>
                  <a:srgbClr val="000000"/>
                </a:solidFill>
                <a:ea typeface="Times New Roman" panose="02020603050405020304" pitchFamily="18" charset="0"/>
                <a:cs typeface="Times New Roman" panose="02020603050405020304" pitchFamily="18" charset="0"/>
              </a:rPr>
              <a:t>-MI Mortuary Response Team (MI-MORT)</a:t>
            </a:r>
            <a:endParaRPr lang="en-US" dirty="0">
              <a:ea typeface="Times New Roman" panose="02020603050405020304" pitchFamily="18" charset="0"/>
            </a:endParaRPr>
          </a:p>
          <a:p>
            <a:pPr lvl="1">
              <a:spcBef>
                <a:spcPts val="431"/>
              </a:spcBef>
              <a:spcAft>
                <a:spcPts val="0"/>
              </a:spcAft>
              <a:defRPr/>
            </a:pPr>
            <a:r>
              <a:rPr lang="en-US" b="1" dirty="0">
                <a:solidFill>
                  <a:srgbClr val="000000"/>
                </a:solidFill>
                <a:ea typeface="Times New Roman" panose="02020603050405020304" pitchFamily="18" charset="0"/>
                <a:cs typeface="Times New Roman" panose="02020603050405020304" pitchFamily="18" charset="0"/>
              </a:rPr>
              <a:t>-MI Transportable Emergency Surge Assistance (MI-TESA)</a:t>
            </a:r>
            <a:r>
              <a:rPr lang="en-US" altLang="en-US" dirty="0"/>
              <a:t> *MI-MORT &amp; MI-TESA are state assets, which means they are funded by BETP*</a:t>
            </a: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-National Ski Patrol</a:t>
            </a:r>
            <a:endParaRPr lang="en-US" dirty="0">
              <a:ea typeface="Times New Roman" panose="02020603050405020304" pitchFamily="18" charset="0"/>
            </a:endParaRP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-Neighborhood Watch</a:t>
            </a:r>
            <a:endParaRPr lang="en-US" dirty="0">
              <a:ea typeface="Times New Roman" panose="02020603050405020304" pitchFamily="18" charset="0"/>
            </a:endParaRPr>
          </a:p>
          <a:p>
            <a:pPr lvl="1">
              <a:spcBef>
                <a:spcPts val="431"/>
              </a:spcBef>
              <a:spcAft>
                <a:spcPts val="0"/>
              </a:spcAft>
              <a:defRPr/>
            </a:pPr>
            <a:r>
              <a:rPr lang="en-US" dirty="0">
                <a:solidFill>
                  <a:srgbClr val="000000"/>
                </a:solidFill>
                <a:ea typeface="Times New Roman" panose="02020603050405020304" pitchFamily="18" charset="0"/>
                <a:cs typeface="Times New Roman" panose="02020603050405020304" pitchFamily="18" charset="0"/>
              </a:rPr>
              <a:t>-Tribal Response Teams                      -Volunteers in Police Service (VIPS)</a:t>
            </a:r>
            <a:endParaRPr lang="en-US" altLang="en-US" dirty="0"/>
          </a:p>
        </p:txBody>
      </p:sp>
      <p:sp>
        <p:nvSpPr>
          <p:cNvPr id="10244" name="Slide Number Placeholder 3">
            <a:extLst>
              <a:ext uri="{FF2B5EF4-FFF2-40B4-BE49-F238E27FC236}">
                <a16:creationId xmlns:a16="http://schemas.microsoft.com/office/drawing/2014/main" id="{F4BF8DEA-8737-1DA4-2A5A-11590CD8D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4588" indent="-228600">
              <a:defRPr>
                <a:solidFill>
                  <a:schemeClr val="tx1"/>
                </a:solidFill>
                <a:latin typeface="Palatino Linotype" panose="02040502050505030304" pitchFamily="18" charset="0"/>
              </a:defRPr>
            </a:lvl3pPr>
            <a:lvl4pPr marL="1601788" indent="-228600">
              <a:defRPr>
                <a:solidFill>
                  <a:schemeClr val="tx1"/>
                </a:solidFill>
                <a:latin typeface="Palatino Linotype" panose="02040502050505030304" pitchFamily="18" charset="0"/>
              </a:defRPr>
            </a:lvl4pPr>
            <a:lvl5pPr marL="2058988" indent="-228600">
              <a:defRPr>
                <a:solidFill>
                  <a:schemeClr val="tx1"/>
                </a:solidFill>
                <a:latin typeface="Palatino Linotype" panose="02040502050505030304" pitchFamily="18" charset="0"/>
              </a:defRPr>
            </a:lvl5pPr>
            <a:lvl6pPr marL="2516188" indent="-228600" eaLnBrk="0" fontAlgn="base" hangingPunct="0">
              <a:spcBef>
                <a:spcPct val="0"/>
              </a:spcBef>
              <a:spcAft>
                <a:spcPct val="0"/>
              </a:spcAft>
              <a:defRPr>
                <a:solidFill>
                  <a:schemeClr val="tx1"/>
                </a:solidFill>
                <a:latin typeface="Palatino Linotype" panose="02040502050505030304" pitchFamily="18" charset="0"/>
              </a:defRPr>
            </a:lvl6pPr>
            <a:lvl7pPr marL="2973388" indent="-228600" eaLnBrk="0" fontAlgn="base" hangingPunct="0">
              <a:spcBef>
                <a:spcPct val="0"/>
              </a:spcBef>
              <a:spcAft>
                <a:spcPct val="0"/>
              </a:spcAft>
              <a:defRPr>
                <a:solidFill>
                  <a:schemeClr val="tx1"/>
                </a:solidFill>
                <a:latin typeface="Palatino Linotype" panose="02040502050505030304" pitchFamily="18" charset="0"/>
              </a:defRPr>
            </a:lvl7pPr>
            <a:lvl8pPr marL="3430588" indent="-228600" eaLnBrk="0" fontAlgn="base" hangingPunct="0">
              <a:spcBef>
                <a:spcPct val="0"/>
              </a:spcBef>
              <a:spcAft>
                <a:spcPct val="0"/>
              </a:spcAft>
              <a:defRPr>
                <a:solidFill>
                  <a:schemeClr val="tx1"/>
                </a:solidFill>
                <a:latin typeface="Palatino Linotype" panose="02040502050505030304" pitchFamily="18" charset="0"/>
              </a:defRPr>
            </a:lvl8pPr>
            <a:lvl9pPr marL="3887788" indent="-228600" eaLnBrk="0" fontAlgn="base" hangingPunct="0">
              <a:spcBef>
                <a:spcPct val="0"/>
              </a:spcBef>
              <a:spcAft>
                <a:spcPct val="0"/>
              </a:spcAft>
              <a:defRPr>
                <a:solidFill>
                  <a:schemeClr val="tx1"/>
                </a:solidFill>
                <a:latin typeface="Palatino Linotype" panose="02040502050505030304" pitchFamily="18" charset="0"/>
              </a:defRPr>
            </a:lvl9pPr>
          </a:lstStyle>
          <a:p>
            <a:fld id="{CF7AB3F1-ACC8-F74C-9059-5C8F492595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69C4F-D379-324E-AE25-ECBDE8CC8E17}" type="slidenum">
              <a:rPr lang="en-US" altLang="en-US" smtClean="0"/>
              <a:pPr>
                <a:defRPr/>
              </a:pPr>
              <a:t>7</a:t>
            </a:fld>
            <a:endParaRPr lang="en-US" altLang="en-US" dirty="0"/>
          </a:p>
        </p:txBody>
      </p:sp>
    </p:spTree>
    <p:extLst>
      <p:ext uri="{BB962C8B-B14F-4D97-AF65-F5344CB8AC3E}">
        <p14:creationId xmlns:p14="http://schemas.microsoft.com/office/powerpoint/2010/main" val="289617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669C4F-D379-324E-AE25-ECBDE8CC8E17}" type="slidenum">
              <a:rPr lang="en-US" altLang="en-US" smtClean="0"/>
              <a:pPr>
                <a:defRPr/>
              </a:pPr>
              <a:t>8</a:t>
            </a:fld>
            <a:endParaRPr lang="en-US" altLang="en-US" dirty="0"/>
          </a:p>
        </p:txBody>
      </p:sp>
    </p:spTree>
    <p:extLst>
      <p:ext uri="{BB962C8B-B14F-4D97-AF65-F5344CB8AC3E}">
        <p14:creationId xmlns:p14="http://schemas.microsoft.com/office/powerpoint/2010/main" val="178552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109245E-B24F-C81B-E5F4-E7774BFFE384}"/>
              </a:ext>
            </a:extLst>
          </p:cNvPr>
          <p:cNvSpPr>
            <a:spLocks noGrp="1"/>
          </p:cNvSpPr>
          <p:nvPr>
            <p:ph type="dt" sz="half" idx="10"/>
          </p:nvPr>
        </p:nvSpPr>
        <p:spPr/>
        <p:txBody>
          <a:bodyPr/>
          <a:lstStyle>
            <a:lvl1pPr>
              <a:defRPr/>
            </a:lvl1pPr>
          </a:lstStyle>
          <a:p>
            <a:pPr>
              <a:defRPr/>
            </a:pPr>
            <a:fld id="{8310107D-C0A9-A343-82ED-536F2FEA19D5}" type="datetime1">
              <a:rPr lang="en-US" smtClean="0"/>
              <a:t>3/7/23</a:t>
            </a:fld>
            <a:endParaRPr lang="en-US" dirty="0"/>
          </a:p>
        </p:txBody>
      </p:sp>
      <p:sp>
        <p:nvSpPr>
          <p:cNvPr id="5" name="Footer Placeholder 4">
            <a:extLst>
              <a:ext uri="{FF2B5EF4-FFF2-40B4-BE49-F238E27FC236}">
                <a16:creationId xmlns:a16="http://schemas.microsoft.com/office/drawing/2014/main" id="{1B4ABB44-4B67-12C9-3BC2-EFC6027219C2}"/>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071B07C0-A610-EDE1-3F2F-42C83B550E5B}"/>
              </a:ext>
            </a:extLst>
          </p:cNvPr>
          <p:cNvSpPr>
            <a:spLocks noGrp="1"/>
          </p:cNvSpPr>
          <p:nvPr>
            <p:ph type="sldNum" sz="quarter" idx="12"/>
          </p:nvPr>
        </p:nvSpPr>
        <p:spPr/>
        <p:txBody>
          <a:bodyPr/>
          <a:lstStyle>
            <a:lvl1pPr>
              <a:defRPr/>
            </a:lvl1pPr>
          </a:lstStyle>
          <a:p>
            <a:pPr>
              <a:defRPr/>
            </a:pPr>
            <a:fld id="{5897536F-40C0-5B46-939E-C1C4A0F70097}" type="slidenum">
              <a:rPr lang="en-US" altLang="en-US"/>
              <a:pPr>
                <a:defRPr/>
              </a:pPr>
              <a:t>‹#›</a:t>
            </a:fld>
            <a:endParaRPr lang="en-US" altLang="en-US" dirty="0"/>
          </a:p>
        </p:txBody>
      </p:sp>
    </p:spTree>
    <p:extLst>
      <p:ext uri="{BB962C8B-B14F-4D97-AF65-F5344CB8AC3E}">
        <p14:creationId xmlns:p14="http://schemas.microsoft.com/office/powerpoint/2010/main" val="66474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AF661-9411-0594-4A14-CC8045429330}"/>
              </a:ext>
            </a:extLst>
          </p:cNvPr>
          <p:cNvSpPr>
            <a:spLocks noGrp="1"/>
          </p:cNvSpPr>
          <p:nvPr>
            <p:ph type="dt" sz="half" idx="10"/>
          </p:nvPr>
        </p:nvSpPr>
        <p:spPr/>
        <p:txBody>
          <a:bodyPr/>
          <a:lstStyle>
            <a:lvl1pPr>
              <a:defRPr/>
            </a:lvl1pPr>
          </a:lstStyle>
          <a:p>
            <a:pPr>
              <a:defRPr/>
            </a:pPr>
            <a:fld id="{8E836595-F1A6-5945-A108-C8EA957FFCCE}" type="datetime1">
              <a:rPr lang="en-US" smtClean="0"/>
              <a:t>3/7/23</a:t>
            </a:fld>
            <a:endParaRPr lang="en-US" dirty="0"/>
          </a:p>
        </p:txBody>
      </p:sp>
      <p:sp>
        <p:nvSpPr>
          <p:cNvPr id="5" name="Footer Placeholder 4">
            <a:extLst>
              <a:ext uri="{FF2B5EF4-FFF2-40B4-BE49-F238E27FC236}">
                <a16:creationId xmlns:a16="http://schemas.microsoft.com/office/drawing/2014/main" id="{9A4B04BC-3198-2FB4-EDDB-C14CDC24B651}"/>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1556365D-E6E9-92DB-6BFF-FC0B7B349E08}"/>
              </a:ext>
            </a:extLst>
          </p:cNvPr>
          <p:cNvSpPr>
            <a:spLocks noGrp="1"/>
          </p:cNvSpPr>
          <p:nvPr>
            <p:ph type="sldNum" sz="quarter" idx="12"/>
          </p:nvPr>
        </p:nvSpPr>
        <p:spPr/>
        <p:txBody>
          <a:bodyPr/>
          <a:lstStyle>
            <a:lvl1pPr>
              <a:defRPr/>
            </a:lvl1pPr>
          </a:lstStyle>
          <a:p>
            <a:pPr>
              <a:defRPr/>
            </a:pPr>
            <a:fld id="{5902283A-2694-FF4B-B52F-FF1E94BB4353}" type="slidenum">
              <a:rPr lang="en-US" altLang="en-US"/>
              <a:pPr>
                <a:defRPr/>
              </a:pPr>
              <a:t>‹#›</a:t>
            </a:fld>
            <a:endParaRPr lang="en-US" altLang="en-US" dirty="0"/>
          </a:p>
        </p:txBody>
      </p:sp>
    </p:spTree>
    <p:extLst>
      <p:ext uri="{BB962C8B-B14F-4D97-AF65-F5344CB8AC3E}">
        <p14:creationId xmlns:p14="http://schemas.microsoft.com/office/powerpoint/2010/main" val="87924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FE80B-7051-001E-15D9-C657EC0A7CA1}"/>
              </a:ext>
            </a:extLst>
          </p:cNvPr>
          <p:cNvSpPr>
            <a:spLocks noGrp="1"/>
          </p:cNvSpPr>
          <p:nvPr>
            <p:ph type="dt" sz="half" idx="10"/>
          </p:nvPr>
        </p:nvSpPr>
        <p:spPr/>
        <p:txBody>
          <a:bodyPr/>
          <a:lstStyle>
            <a:lvl1pPr>
              <a:defRPr/>
            </a:lvl1pPr>
          </a:lstStyle>
          <a:p>
            <a:pPr>
              <a:defRPr/>
            </a:pPr>
            <a:fld id="{73A4536B-EEBE-9B42-88F6-AB07E67D5F37}" type="datetime1">
              <a:rPr lang="en-US" smtClean="0"/>
              <a:t>3/7/23</a:t>
            </a:fld>
            <a:endParaRPr lang="en-US" dirty="0"/>
          </a:p>
        </p:txBody>
      </p:sp>
      <p:sp>
        <p:nvSpPr>
          <p:cNvPr id="5" name="Footer Placeholder 4">
            <a:extLst>
              <a:ext uri="{FF2B5EF4-FFF2-40B4-BE49-F238E27FC236}">
                <a16:creationId xmlns:a16="http://schemas.microsoft.com/office/drawing/2014/main" id="{7A61E4E4-26B4-6139-CC39-295771AECAD7}"/>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0CCB2544-3B94-B42C-FAB8-52B8306D9FA0}"/>
              </a:ext>
            </a:extLst>
          </p:cNvPr>
          <p:cNvSpPr>
            <a:spLocks noGrp="1"/>
          </p:cNvSpPr>
          <p:nvPr>
            <p:ph type="sldNum" sz="quarter" idx="12"/>
          </p:nvPr>
        </p:nvSpPr>
        <p:spPr/>
        <p:txBody>
          <a:bodyPr/>
          <a:lstStyle>
            <a:lvl1pPr>
              <a:defRPr/>
            </a:lvl1pPr>
          </a:lstStyle>
          <a:p>
            <a:pPr>
              <a:defRPr/>
            </a:pPr>
            <a:fld id="{8A866454-5E3A-1D4F-8BAF-0E553C9FB3FD}" type="slidenum">
              <a:rPr lang="en-US" altLang="en-US"/>
              <a:pPr>
                <a:defRPr/>
              </a:pPr>
              <a:t>‹#›</a:t>
            </a:fld>
            <a:endParaRPr lang="en-US" altLang="en-US" dirty="0"/>
          </a:p>
        </p:txBody>
      </p:sp>
    </p:spTree>
    <p:extLst>
      <p:ext uri="{BB962C8B-B14F-4D97-AF65-F5344CB8AC3E}">
        <p14:creationId xmlns:p14="http://schemas.microsoft.com/office/powerpoint/2010/main" val="935665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E7C827-BD1F-5C6A-FE6F-91579391C9FA}"/>
              </a:ext>
            </a:extLst>
          </p:cNvPr>
          <p:cNvSpPr>
            <a:spLocks noGrp="1"/>
          </p:cNvSpPr>
          <p:nvPr>
            <p:ph type="dt" sz="half" idx="10"/>
          </p:nvPr>
        </p:nvSpPr>
        <p:spPr/>
        <p:txBody>
          <a:bodyPr/>
          <a:lstStyle>
            <a:lvl1pPr>
              <a:defRPr/>
            </a:lvl1pPr>
          </a:lstStyle>
          <a:p>
            <a:pPr>
              <a:defRPr/>
            </a:pPr>
            <a:fld id="{978548BB-0AC6-8F44-8FA0-CC13BE04335B}" type="datetime1">
              <a:rPr lang="en-US" smtClean="0"/>
              <a:t>3/7/23</a:t>
            </a:fld>
            <a:endParaRPr lang="en-US" dirty="0"/>
          </a:p>
        </p:txBody>
      </p:sp>
      <p:sp>
        <p:nvSpPr>
          <p:cNvPr id="5" name="Footer Placeholder 4">
            <a:extLst>
              <a:ext uri="{FF2B5EF4-FFF2-40B4-BE49-F238E27FC236}">
                <a16:creationId xmlns:a16="http://schemas.microsoft.com/office/drawing/2014/main" id="{33C7DA0D-F128-9C07-D030-5ACAE111CA23}"/>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2F6F449E-8641-292B-DCE4-0F54D03CD71E}"/>
              </a:ext>
            </a:extLst>
          </p:cNvPr>
          <p:cNvSpPr>
            <a:spLocks noGrp="1"/>
          </p:cNvSpPr>
          <p:nvPr>
            <p:ph type="sldNum" sz="quarter" idx="12"/>
          </p:nvPr>
        </p:nvSpPr>
        <p:spPr/>
        <p:txBody>
          <a:bodyPr/>
          <a:lstStyle>
            <a:lvl1pPr>
              <a:defRPr/>
            </a:lvl1pPr>
          </a:lstStyle>
          <a:p>
            <a:pPr>
              <a:defRPr/>
            </a:pPr>
            <a:fld id="{637112C8-9BF3-C445-96C4-C73EA49F52F8}" type="slidenum">
              <a:rPr lang="en-US" altLang="en-US"/>
              <a:pPr>
                <a:defRPr/>
              </a:pPr>
              <a:t>‹#›</a:t>
            </a:fld>
            <a:endParaRPr lang="en-US" altLang="en-US" dirty="0"/>
          </a:p>
        </p:txBody>
      </p:sp>
    </p:spTree>
    <p:extLst>
      <p:ext uri="{BB962C8B-B14F-4D97-AF65-F5344CB8AC3E}">
        <p14:creationId xmlns:p14="http://schemas.microsoft.com/office/powerpoint/2010/main" val="127323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24F689D-8FEA-F4AA-AA3F-DD0D07CAB7B9}"/>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Oval 4">
            <a:extLst>
              <a:ext uri="{FF2B5EF4-FFF2-40B4-BE49-F238E27FC236}">
                <a16:creationId xmlns:a16="http://schemas.microsoft.com/office/drawing/2014/main" id="{F6459699-2A03-3B85-3895-1804F1D7696D}"/>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Oval 5">
            <a:extLst>
              <a:ext uri="{FF2B5EF4-FFF2-40B4-BE49-F238E27FC236}">
                <a16:creationId xmlns:a16="http://schemas.microsoft.com/office/drawing/2014/main" id="{6BC1F278-E78A-6736-7510-5458275934A6}"/>
              </a:ext>
            </a:extLst>
          </p:cNvPr>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4DE6F978-ECEC-2A6D-3671-4F9EFA8CA8A9}"/>
              </a:ext>
            </a:extLst>
          </p:cNvPr>
          <p:cNvSpPr>
            <a:spLocks noGrp="1"/>
          </p:cNvSpPr>
          <p:nvPr>
            <p:ph type="dt" sz="half" idx="10"/>
          </p:nvPr>
        </p:nvSpPr>
        <p:spPr/>
        <p:txBody>
          <a:bodyPr/>
          <a:lstStyle>
            <a:lvl1pPr>
              <a:defRPr/>
            </a:lvl1pPr>
          </a:lstStyle>
          <a:p>
            <a:pPr>
              <a:defRPr/>
            </a:pPr>
            <a:fld id="{E047B114-5D05-E54A-8BAB-61573A047A31}" type="datetime1">
              <a:rPr lang="en-US" smtClean="0"/>
              <a:t>3/7/23</a:t>
            </a:fld>
            <a:endParaRPr lang="en-US" dirty="0"/>
          </a:p>
        </p:txBody>
      </p:sp>
      <p:sp>
        <p:nvSpPr>
          <p:cNvPr id="8" name="Footer Placeholder 4">
            <a:extLst>
              <a:ext uri="{FF2B5EF4-FFF2-40B4-BE49-F238E27FC236}">
                <a16:creationId xmlns:a16="http://schemas.microsoft.com/office/drawing/2014/main" id="{CE8EC12F-8368-FE3F-8FB3-E0E153B34D95}"/>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9" name="Slide Number Placeholder 5">
            <a:extLst>
              <a:ext uri="{FF2B5EF4-FFF2-40B4-BE49-F238E27FC236}">
                <a16:creationId xmlns:a16="http://schemas.microsoft.com/office/drawing/2014/main" id="{28F85832-B69B-238D-5BD2-D0B3C5DEE64B}"/>
              </a:ext>
            </a:extLst>
          </p:cNvPr>
          <p:cNvSpPr>
            <a:spLocks noGrp="1"/>
          </p:cNvSpPr>
          <p:nvPr>
            <p:ph type="sldNum" sz="quarter" idx="12"/>
          </p:nvPr>
        </p:nvSpPr>
        <p:spPr/>
        <p:txBody>
          <a:bodyPr/>
          <a:lstStyle>
            <a:lvl1pPr>
              <a:defRPr/>
            </a:lvl1pPr>
          </a:lstStyle>
          <a:p>
            <a:pPr>
              <a:defRPr/>
            </a:pPr>
            <a:fld id="{1F59C76E-B570-D343-8C0A-27B9781BF493}" type="slidenum">
              <a:rPr lang="en-US" altLang="en-US"/>
              <a:pPr>
                <a:defRPr/>
              </a:pPr>
              <a:t>‹#›</a:t>
            </a:fld>
            <a:endParaRPr lang="en-US" altLang="en-US" dirty="0"/>
          </a:p>
        </p:txBody>
      </p:sp>
    </p:spTree>
    <p:extLst>
      <p:ext uri="{BB962C8B-B14F-4D97-AF65-F5344CB8AC3E}">
        <p14:creationId xmlns:p14="http://schemas.microsoft.com/office/powerpoint/2010/main" val="184703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2ADC8B2E-E78A-AB1B-4FB6-2EE2DCA21A6A}"/>
              </a:ext>
            </a:extLst>
          </p:cNvPr>
          <p:cNvSpPr>
            <a:spLocks noGrp="1"/>
          </p:cNvSpPr>
          <p:nvPr>
            <p:ph type="dt" sz="half" idx="14"/>
          </p:nvPr>
        </p:nvSpPr>
        <p:spPr/>
        <p:txBody>
          <a:bodyPr/>
          <a:lstStyle>
            <a:lvl1pPr>
              <a:defRPr/>
            </a:lvl1pPr>
          </a:lstStyle>
          <a:p>
            <a:pPr>
              <a:defRPr/>
            </a:pPr>
            <a:fld id="{39B70A8F-30BE-B74C-AE32-7694F7997E56}" type="datetime1">
              <a:rPr lang="en-US" smtClean="0"/>
              <a:t>3/7/23</a:t>
            </a:fld>
            <a:endParaRPr lang="en-US" dirty="0"/>
          </a:p>
        </p:txBody>
      </p:sp>
      <p:sp>
        <p:nvSpPr>
          <p:cNvPr id="5" name="Footer Placeholder 4">
            <a:extLst>
              <a:ext uri="{FF2B5EF4-FFF2-40B4-BE49-F238E27FC236}">
                <a16:creationId xmlns:a16="http://schemas.microsoft.com/office/drawing/2014/main" id="{36090F00-E5E2-307B-0DD2-8CD025FF6470}"/>
              </a:ext>
            </a:extLst>
          </p:cNvPr>
          <p:cNvSpPr>
            <a:spLocks noGrp="1"/>
          </p:cNvSpPr>
          <p:nvPr>
            <p:ph type="ftr" sz="quarter" idx="15"/>
          </p:nvPr>
        </p:nvSpPr>
        <p:spPr/>
        <p:txBody>
          <a:bodyPr/>
          <a:lstStyle>
            <a:lvl1pPr>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296A4856-6B5E-42C9-0F10-7BF34E498FE5}"/>
              </a:ext>
            </a:extLst>
          </p:cNvPr>
          <p:cNvSpPr>
            <a:spLocks noGrp="1"/>
          </p:cNvSpPr>
          <p:nvPr>
            <p:ph type="sldNum" sz="quarter" idx="16"/>
          </p:nvPr>
        </p:nvSpPr>
        <p:spPr/>
        <p:txBody>
          <a:bodyPr/>
          <a:lstStyle>
            <a:lvl1pPr>
              <a:defRPr/>
            </a:lvl1pPr>
          </a:lstStyle>
          <a:p>
            <a:pPr>
              <a:defRPr/>
            </a:pPr>
            <a:fld id="{EBDE836C-8B37-F541-ACEA-BD960AE40F46}" type="slidenum">
              <a:rPr lang="en-US" altLang="en-US"/>
              <a:pPr>
                <a:defRPr/>
              </a:pPr>
              <a:t>‹#›</a:t>
            </a:fld>
            <a:endParaRPr lang="en-US" altLang="en-US" dirty="0"/>
          </a:p>
        </p:txBody>
      </p:sp>
    </p:spTree>
    <p:extLst>
      <p:ext uri="{BB962C8B-B14F-4D97-AF65-F5344CB8AC3E}">
        <p14:creationId xmlns:p14="http://schemas.microsoft.com/office/powerpoint/2010/main" val="284385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0B712D-7B85-D18C-DCB7-FCC7EFA2F164}"/>
              </a:ext>
            </a:extLst>
          </p:cNvPr>
          <p:cNvSpPr>
            <a:spLocks noGrp="1"/>
          </p:cNvSpPr>
          <p:nvPr>
            <p:ph type="dt" sz="half" idx="15"/>
          </p:nvPr>
        </p:nvSpPr>
        <p:spPr/>
        <p:txBody>
          <a:bodyPr/>
          <a:lstStyle>
            <a:lvl1pPr>
              <a:defRPr/>
            </a:lvl1pPr>
          </a:lstStyle>
          <a:p>
            <a:pPr>
              <a:defRPr/>
            </a:pPr>
            <a:fld id="{84EDD0A0-F7FD-5347-9FEF-5D36BFFBC549}" type="datetime1">
              <a:rPr lang="en-US" smtClean="0"/>
              <a:t>3/7/23</a:t>
            </a:fld>
            <a:endParaRPr lang="en-US" dirty="0"/>
          </a:p>
        </p:txBody>
      </p:sp>
      <p:sp>
        <p:nvSpPr>
          <p:cNvPr id="6" name="Footer Placeholder 4">
            <a:extLst>
              <a:ext uri="{FF2B5EF4-FFF2-40B4-BE49-F238E27FC236}">
                <a16:creationId xmlns:a16="http://schemas.microsoft.com/office/drawing/2014/main" id="{E3611016-4AA6-417C-B48B-B5FDFF239C90}"/>
              </a:ext>
            </a:extLst>
          </p:cNvPr>
          <p:cNvSpPr>
            <a:spLocks noGrp="1"/>
          </p:cNvSpPr>
          <p:nvPr>
            <p:ph type="ftr" sz="quarter" idx="16"/>
          </p:nvPr>
        </p:nvSpPr>
        <p:spPr/>
        <p:txBody>
          <a:bodyPr/>
          <a:lstStyle>
            <a:lvl1pPr>
              <a:defRPr/>
            </a:lvl1pPr>
          </a:lstStyle>
          <a:p>
            <a:pPr>
              <a:defRPr/>
            </a:pPr>
            <a:r>
              <a:rPr lang="en-US" dirty="0"/>
              <a:t>MIVolunteer Registry Overview for R2N Planning Board 8March23</a:t>
            </a:r>
          </a:p>
        </p:txBody>
      </p:sp>
      <p:sp>
        <p:nvSpPr>
          <p:cNvPr id="7" name="Slide Number Placeholder 5">
            <a:extLst>
              <a:ext uri="{FF2B5EF4-FFF2-40B4-BE49-F238E27FC236}">
                <a16:creationId xmlns:a16="http://schemas.microsoft.com/office/drawing/2014/main" id="{2571DEFB-5B7E-B94B-C284-7D336202CD04}"/>
              </a:ext>
            </a:extLst>
          </p:cNvPr>
          <p:cNvSpPr>
            <a:spLocks noGrp="1"/>
          </p:cNvSpPr>
          <p:nvPr>
            <p:ph type="sldNum" sz="quarter" idx="17"/>
          </p:nvPr>
        </p:nvSpPr>
        <p:spPr/>
        <p:txBody>
          <a:bodyPr/>
          <a:lstStyle>
            <a:lvl1pPr>
              <a:defRPr/>
            </a:lvl1pPr>
          </a:lstStyle>
          <a:p>
            <a:pPr>
              <a:defRPr/>
            </a:pPr>
            <a:fld id="{2C6D0819-EF5C-7D43-9248-0329DFFAF519}" type="slidenum">
              <a:rPr lang="en-US" altLang="en-US"/>
              <a:pPr>
                <a:defRPr/>
              </a:pPr>
              <a:t>‹#›</a:t>
            </a:fld>
            <a:endParaRPr lang="en-US" altLang="en-US" dirty="0"/>
          </a:p>
        </p:txBody>
      </p:sp>
    </p:spTree>
    <p:extLst>
      <p:ext uri="{BB962C8B-B14F-4D97-AF65-F5344CB8AC3E}">
        <p14:creationId xmlns:p14="http://schemas.microsoft.com/office/powerpoint/2010/main" val="398168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8185523-5C1D-391A-6E02-D8FEF7802408}"/>
              </a:ext>
            </a:extLst>
          </p:cNvPr>
          <p:cNvSpPr>
            <a:spLocks noGrp="1"/>
          </p:cNvSpPr>
          <p:nvPr>
            <p:ph type="dt" sz="half" idx="10"/>
          </p:nvPr>
        </p:nvSpPr>
        <p:spPr/>
        <p:txBody>
          <a:bodyPr/>
          <a:lstStyle>
            <a:lvl1pPr>
              <a:defRPr/>
            </a:lvl1pPr>
          </a:lstStyle>
          <a:p>
            <a:pPr>
              <a:defRPr/>
            </a:pPr>
            <a:fld id="{EE7EBA7A-4F99-1D4D-ACDE-6A3CD1958837}" type="datetime1">
              <a:rPr lang="en-US" smtClean="0"/>
              <a:t>3/7/23</a:t>
            </a:fld>
            <a:endParaRPr lang="en-US" dirty="0"/>
          </a:p>
        </p:txBody>
      </p:sp>
      <p:sp>
        <p:nvSpPr>
          <p:cNvPr id="4" name="Footer Placeholder 4">
            <a:extLst>
              <a:ext uri="{FF2B5EF4-FFF2-40B4-BE49-F238E27FC236}">
                <a16:creationId xmlns:a16="http://schemas.microsoft.com/office/drawing/2014/main" id="{5163C0FE-7D00-8351-7C06-AA23E4A7DB4F}"/>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5" name="Slide Number Placeholder 5">
            <a:extLst>
              <a:ext uri="{FF2B5EF4-FFF2-40B4-BE49-F238E27FC236}">
                <a16:creationId xmlns:a16="http://schemas.microsoft.com/office/drawing/2014/main" id="{6C26D2C3-7538-0534-1562-6BB6ECBF9381}"/>
              </a:ext>
            </a:extLst>
          </p:cNvPr>
          <p:cNvSpPr>
            <a:spLocks noGrp="1"/>
          </p:cNvSpPr>
          <p:nvPr>
            <p:ph type="sldNum" sz="quarter" idx="12"/>
          </p:nvPr>
        </p:nvSpPr>
        <p:spPr/>
        <p:txBody>
          <a:bodyPr/>
          <a:lstStyle>
            <a:lvl1pPr>
              <a:defRPr/>
            </a:lvl1pPr>
          </a:lstStyle>
          <a:p>
            <a:pPr>
              <a:defRPr/>
            </a:pPr>
            <a:fld id="{D5739F2B-B3F3-E747-BD1F-611CE744732C}" type="slidenum">
              <a:rPr lang="en-US" altLang="en-US"/>
              <a:pPr>
                <a:defRPr/>
              </a:pPr>
              <a:t>‹#›</a:t>
            </a:fld>
            <a:endParaRPr lang="en-US" altLang="en-US" dirty="0"/>
          </a:p>
        </p:txBody>
      </p:sp>
    </p:spTree>
    <p:extLst>
      <p:ext uri="{BB962C8B-B14F-4D97-AF65-F5344CB8AC3E}">
        <p14:creationId xmlns:p14="http://schemas.microsoft.com/office/powerpoint/2010/main" val="3074482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3540F66-B6C0-F608-E5CA-CD86F127ECA6}"/>
              </a:ext>
            </a:extLst>
          </p:cNvPr>
          <p:cNvSpPr>
            <a:spLocks noGrp="1"/>
          </p:cNvSpPr>
          <p:nvPr>
            <p:ph type="dt" sz="half" idx="10"/>
          </p:nvPr>
        </p:nvSpPr>
        <p:spPr/>
        <p:txBody>
          <a:bodyPr/>
          <a:lstStyle>
            <a:lvl1pPr>
              <a:defRPr/>
            </a:lvl1pPr>
          </a:lstStyle>
          <a:p>
            <a:pPr>
              <a:defRPr/>
            </a:pPr>
            <a:fld id="{73D598F1-02CE-AA49-849C-722EA2EA9FBD}" type="datetime1">
              <a:rPr lang="en-US" smtClean="0"/>
              <a:t>3/7/23</a:t>
            </a:fld>
            <a:endParaRPr lang="en-US" dirty="0"/>
          </a:p>
        </p:txBody>
      </p:sp>
      <p:sp>
        <p:nvSpPr>
          <p:cNvPr id="3" name="Footer Placeholder 4">
            <a:extLst>
              <a:ext uri="{FF2B5EF4-FFF2-40B4-BE49-F238E27FC236}">
                <a16:creationId xmlns:a16="http://schemas.microsoft.com/office/drawing/2014/main" id="{3416F46C-BF8C-1C78-C2C1-94F0D2C66FDD}"/>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4" name="Slide Number Placeholder 5">
            <a:extLst>
              <a:ext uri="{FF2B5EF4-FFF2-40B4-BE49-F238E27FC236}">
                <a16:creationId xmlns:a16="http://schemas.microsoft.com/office/drawing/2014/main" id="{AD88CBCC-4AF2-EA5E-B097-C563F910A7BD}"/>
              </a:ext>
            </a:extLst>
          </p:cNvPr>
          <p:cNvSpPr>
            <a:spLocks noGrp="1"/>
          </p:cNvSpPr>
          <p:nvPr>
            <p:ph type="sldNum" sz="quarter" idx="12"/>
          </p:nvPr>
        </p:nvSpPr>
        <p:spPr/>
        <p:txBody>
          <a:bodyPr/>
          <a:lstStyle>
            <a:lvl1pPr>
              <a:defRPr/>
            </a:lvl1pPr>
          </a:lstStyle>
          <a:p>
            <a:pPr>
              <a:defRPr/>
            </a:pPr>
            <a:fld id="{13C18585-ECD7-A64C-9E87-10A045F10C24}" type="slidenum">
              <a:rPr lang="en-US" altLang="en-US"/>
              <a:pPr>
                <a:defRPr/>
              </a:pPr>
              <a:t>‹#›</a:t>
            </a:fld>
            <a:endParaRPr lang="en-US" altLang="en-US" dirty="0"/>
          </a:p>
        </p:txBody>
      </p:sp>
    </p:spTree>
    <p:extLst>
      <p:ext uri="{BB962C8B-B14F-4D97-AF65-F5344CB8AC3E}">
        <p14:creationId xmlns:p14="http://schemas.microsoft.com/office/powerpoint/2010/main" val="162270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1240FC-8DBA-0F3A-4D7F-E6EEFA3A2378}"/>
              </a:ext>
            </a:extLst>
          </p:cNvPr>
          <p:cNvSpPr>
            <a:spLocks noGrp="1"/>
          </p:cNvSpPr>
          <p:nvPr>
            <p:ph type="dt" sz="half" idx="10"/>
          </p:nvPr>
        </p:nvSpPr>
        <p:spPr/>
        <p:txBody>
          <a:bodyPr/>
          <a:lstStyle>
            <a:lvl1pPr>
              <a:defRPr/>
            </a:lvl1pPr>
          </a:lstStyle>
          <a:p>
            <a:pPr>
              <a:defRPr/>
            </a:pPr>
            <a:fld id="{FB220F08-88CE-6B49-A3C7-F349F92086EA}" type="datetime1">
              <a:rPr lang="en-US" smtClean="0"/>
              <a:t>3/7/23</a:t>
            </a:fld>
            <a:endParaRPr lang="en-US" dirty="0"/>
          </a:p>
        </p:txBody>
      </p:sp>
      <p:sp>
        <p:nvSpPr>
          <p:cNvPr id="6" name="Footer Placeholder 4">
            <a:extLst>
              <a:ext uri="{FF2B5EF4-FFF2-40B4-BE49-F238E27FC236}">
                <a16:creationId xmlns:a16="http://schemas.microsoft.com/office/drawing/2014/main" id="{282E7004-FE3B-4A24-C35A-1B7435CDA04D}"/>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7" name="Slide Number Placeholder 5">
            <a:extLst>
              <a:ext uri="{FF2B5EF4-FFF2-40B4-BE49-F238E27FC236}">
                <a16:creationId xmlns:a16="http://schemas.microsoft.com/office/drawing/2014/main" id="{35DDE596-3422-849C-DA73-BFC106B57AD1}"/>
              </a:ext>
            </a:extLst>
          </p:cNvPr>
          <p:cNvSpPr>
            <a:spLocks noGrp="1"/>
          </p:cNvSpPr>
          <p:nvPr>
            <p:ph type="sldNum" sz="quarter" idx="12"/>
          </p:nvPr>
        </p:nvSpPr>
        <p:spPr/>
        <p:txBody>
          <a:bodyPr/>
          <a:lstStyle>
            <a:lvl1pPr>
              <a:defRPr/>
            </a:lvl1pPr>
          </a:lstStyle>
          <a:p>
            <a:pPr>
              <a:defRPr/>
            </a:pPr>
            <a:fld id="{80E463D3-6471-5C4F-BFFB-FC3336E3F50B}" type="slidenum">
              <a:rPr lang="en-US" altLang="en-US"/>
              <a:pPr>
                <a:defRPr/>
              </a:pPr>
              <a:t>‹#›</a:t>
            </a:fld>
            <a:endParaRPr lang="en-US" altLang="en-US" dirty="0"/>
          </a:p>
        </p:txBody>
      </p:sp>
    </p:spTree>
    <p:extLst>
      <p:ext uri="{BB962C8B-B14F-4D97-AF65-F5344CB8AC3E}">
        <p14:creationId xmlns:p14="http://schemas.microsoft.com/office/powerpoint/2010/main" val="9118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E6356FD-F367-7798-7B3C-FA6F3A426DA1}"/>
              </a:ext>
            </a:extLst>
          </p:cNvPr>
          <p:cNvSpPr>
            <a:spLocks noGrp="1"/>
          </p:cNvSpPr>
          <p:nvPr>
            <p:ph type="dt" sz="half" idx="10"/>
          </p:nvPr>
        </p:nvSpPr>
        <p:spPr/>
        <p:txBody>
          <a:bodyPr/>
          <a:lstStyle>
            <a:lvl1pPr>
              <a:defRPr/>
            </a:lvl1pPr>
          </a:lstStyle>
          <a:p>
            <a:pPr>
              <a:defRPr/>
            </a:pPr>
            <a:fld id="{2948A64D-29BF-5841-8DFC-4FD1D52B7217}" type="datetime1">
              <a:rPr lang="en-US" smtClean="0"/>
              <a:t>3/7/23</a:t>
            </a:fld>
            <a:endParaRPr lang="en-US" dirty="0"/>
          </a:p>
        </p:txBody>
      </p:sp>
      <p:sp>
        <p:nvSpPr>
          <p:cNvPr id="6" name="Footer Placeholder 4">
            <a:extLst>
              <a:ext uri="{FF2B5EF4-FFF2-40B4-BE49-F238E27FC236}">
                <a16:creationId xmlns:a16="http://schemas.microsoft.com/office/drawing/2014/main" id="{D0A085FA-3E48-0CD5-CA9C-250039DE4570}"/>
              </a:ext>
            </a:extLst>
          </p:cNvPr>
          <p:cNvSpPr>
            <a:spLocks noGrp="1"/>
          </p:cNvSpPr>
          <p:nvPr>
            <p:ph type="ftr" sz="quarter" idx="11"/>
          </p:nvPr>
        </p:nvSpPr>
        <p:spPr/>
        <p:txBody>
          <a:bodyPr/>
          <a:lstStyle>
            <a:lvl1pPr>
              <a:defRPr/>
            </a:lvl1pPr>
          </a:lstStyle>
          <a:p>
            <a:pPr>
              <a:defRPr/>
            </a:pPr>
            <a:r>
              <a:rPr lang="en-US" dirty="0"/>
              <a:t>MIVolunteer Registry Overview for R2N Planning Board 8March23</a:t>
            </a:r>
          </a:p>
        </p:txBody>
      </p:sp>
      <p:sp>
        <p:nvSpPr>
          <p:cNvPr id="7" name="Slide Number Placeholder 5">
            <a:extLst>
              <a:ext uri="{FF2B5EF4-FFF2-40B4-BE49-F238E27FC236}">
                <a16:creationId xmlns:a16="http://schemas.microsoft.com/office/drawing/2014/main" id="{257E4E8B-DDED-982D-A57A-AE767350A392}"/>
              </a:ext>
            </a:extLst>
          </p:cNvPr>
          <p:cNvSpPr>
            <a:spLocks noGrp="1"/>
          </p:cNvSpPr>
          <p:nvPr>
            <p:ph type="sldNum" sz="quarter" idx="12"/>
          </p:nvPr>
        </p:nvSpPr>
        <p:spPr/>
        <p:txBody>
          <a:bodyPr/>
          <a:lstStyle>
            <a:lvl1pPr>
              <a:defRPr/>
            </a:lvl1pPr>
          </a:lstStyle>
          <a:p>
            <a:pPr>
              <a:defRPr/>
            </a:pPr>
            <a:fld id="{2E4D1F0D-800E-1B43-9856-7E2B4DCEB364}" type="slidenum">
              <a:rPr lang="en-US" altLang="en-US"/>
              <a:pPr>
                <a:defRPr/>
              </a:pPr>
              <a:t>‹#›</a:t>
            </a:fld>
            <a:endParaRPr lang="en-US" altLang="en-US" dirty="0"/>
          </a:p>
        </p:txBody>
      </p:sp>
    </p:spTree>
    <p:extLst>
      <p:ext uri="{BB962C8B-B14F-4D97-AF65-F5344CB8AC3E}">
        <p14:creationId xmlns:p14="http://schemas.microsoft.com/office/powerpoint/2010/main" val="1137274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13DAB-B85B-2952-2D7B-5E6C081C65E9}"/>
              </a:ext>
            </a:extLst>
          </p:cNvPr>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5CE7BF3C-2922-E7CF-EFC1-5FE6695D590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AF9C3D8-02F3-0B09-2309-956226D9C181}"/>
              </a:ext>
            </a:extLst>
          </p:cNvPr>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fontAlgn="auto" hangingPunct="1">
              <a:spcBef>
                <a:spcPts val="0"/>
              </a:spcBef>
              <a:spcAft>
                <a:spcPts val="0"/>
              </a:spcAft>
              <a:defRPr sz="1200">
                <a:solidFill>
                  <a:schemeClr val="tx1">
                    <a:lumMod val="65000"/>
                    <a:lumOff val="35000"/>
                  </a:schemeClr>
                </a:solidFill>
                <a:latin typeface="Century Gothic" pitchFamily="34" charset="0"/>
              </a:defRPr>
            </a:lvl1pPr>
          </a:lstStyle>
          <a:p>
            <a:pPr>
              <a:defRPr/>
            </a:pPr>
            <a:fld id="{52FED287-AC8F-024D-A184-F4530F2F4954}" type="datetime1">
              <a:rPr lang="en-US" smtClean="0"/>
              <a:t>3/7/23</a:t>
            </a:fld>
            <a:endParaRPr lang="en-US" dirty="0"/>
          </a:p>
        </p:txBody>
      </p:sp>
      <p:sp>
        <p:nvSpPr>
          <p:cNvPr id="5" name="Footer Placeholder 4">
            <a:extLst>
              <a:ext uri="{FF2B5EF4-FFF2-40B4-BE49-F238E27FC236}">
                <a16:creationId xmlns:a16="http://schemas.microsoft.com/office/drawing/2014/main" id="{7D984E46-5442-C1E4-13FF-F992CC290646}"/>
              </a:ext>
            </a:extLst>
          </p:cNvPr>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fontAlgn="auto" hangingPunct="1">
              <a:spcBef>
                <a:spcPts val="0"/>
              </a:spcBef>
              <a:spcAft>
                <a:spcPts val="0"/>
              </a:spcAft>
              <a:defRPr sz="1200">
                <a:solidFill>
                  <a:schemeClr val="tx1">
                    <a:lumMod val="65000"/>
                    <a:lumOff val="35000"/>
                  </a:schemeClr>
                </a:solidFill>
                <a:latin typeface="Century Gothic" pitchFamily="34" charset="0"/>
              </a:defRPr>
            </a:lvl1pPr>
          </a:lstStyle>
          <a:p>
            <a:pPr>
              <a:defRPr/>
            </a:pPr>
            <a:r>
              <a:rPr lang="en-US" dirty="0"/>
              <a:t>MIVolunteer Registry Overview for R2N Planning Board 8March23</a:t>
            </a:r>
          </a:p>
        </p:txBody>
      </p:sp>
      <p:sp>
        <p:nvSpPr>
          <p:cNvPr id="6" name="Slide Number Placeholder 5">
            <a:extLst>
              <a:ext uri="{FF2B5EF4-FFF2-40B4-BE49-F238E27FC236}">
                <a16:creationId xmlns:a16="http://schemas.microsoft.com/office/drawing/2014/main" id="{E767C2A5-1D14-75EF-9C9A-5859FB0933D0}"/>
              </a:ext>
            </a:extLst>
          </p:cNvPr>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595959"/>
                </a:solidFill>
                <a:latin typeface="Century Gothic" panose="020B0502020202020204" pitchFamily="34" charset="0"/>
              </a:defRPr>
            </a:lvl1pPr>
          </a:lstStyle>
          <a:p>
            <a:pPr>
              <a:defRPr/>
            </a:pPr>
            <a:fld id="{81BD8D81-850B-384C-A399-D82972BB13EF}" type="slidenum">
              <a:rPr lang="en-US" altLang="en-US"/>
              <a:pPr>
                <a:defRPr/>
              </a:pPr>
              <a:t>‹#›</a:t>
            </a:fld>
            <a:endParaRPr lang="en-US" altLang="en-US" dirty="0"/>
          </a:p>
        </p:txBody>
      </p:sp>
      <p:sp>
        <p:nvSpPr>
          <p:cNvPr id="7" name="Oval 6">
            <a:extLst>
              <a:ext uri="{FF2B5EF4-FFF2-40B4-BE49-F238E27FC236}">
                <a16:creationId xmlns:a16="http://schemas.microsoft.com/office/drawing/2014/main" id="{6BCC7A75-4D4E-5F5F-0985-31EC22906488}"/>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Oval 7">
            <a:extLst>
              <a:ext uri="{FF2B5EF4-FFF2-40B4-BE49-F238E27FC236}">
                <a16:creationId xmlns:a16="http://schemas.microsoft.com/office/drawing/2014/main" id="{35EEA0CF-54E4-C6FD-D4B2-AD60D6BC5B35}"/>
              </a:ext>
            </a:extLst>
          </p:cNvPr>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307"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hdr="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FB0B3-2CFC-11C2-25ED-EF496C747331}"/>
              </a:ext>
            </a:extLst>
          </p:cNvPr>
          <p:cNvSpPr>
            <a:spLocks noGrp="1"/>
          </p:cNvSpPr>
          <p:nvPr>
            <p:ph type="ctrTitle"/>
          </p:nvPr>
        </p:nvSpPr>
        <p:spPr>
          <a:xfrm>
            <a:off x="685800" y="609601"/>
            <a:ext cx="7772400" cy="1752599"/>
          </a:xfrm>
        </p:spPr>
        <p:txBody>
          <a:bodyPr/>
          <a:lstStyle/>
          <a:p>
            <a:r>
              <a:rPr lang="en-US" sz="4400" dirty="0"/>
              <a:t>MI-Volunteer Registry Overview</a:t>
            </a:r>
          </a:p>
        </p:txBody>
      </p:sp>
      <p:sp>
        <p:nvSpPr>
          <p:cNvPr id="3" name="Subtitle 2">
            <a:extLst>
              <a:ext uri="{FF2B5EF4-FFF2-40B4-BE49-F238E27FC236}">
                <a16:creationId xmlns:a16="http://schemas.microsoft.com/office/drawing/2014/main" id="{DC47154A-CB56-C8FC-AF6A-F51E0191CCBA}"/>
              </a:ext>
            </a:extLst>
          </p:cNvPr>
          <p:cNvSpPr>
            <a:spLocks noGrp="1"/>
          </p:cNvSpPr>
          <p:nvPr>
            <p:ph type="subTitle" idx="1"/>
          </p:nvPr>
        </p:nvSpPr>
        <p:spPr/>
        <p:txBody>
          <a:bodyPr>
            <a:normAutofit fontScale="92500" lnSpcReduction="10000"/>
          </a:bodyPr>
          <a:lstStyle/>
          <a:p>
            <a:r>
              <a:rPr lang="en-US" dirty="0"/>
              <a:t>R2N HCC Advisory / Planning Board</a:t>
            </a:r>
          </a:p>
          <a:p>
            <a:r>
              <a:rPr lang="en-US" dirty="0"/>
              <a:t>March 8, 2023</a:t>
            </a:r>
          </a:p>
          <a:p>
            <a:r>
              <a:rPr lang="en-US" dirty="0"/>
              <a:t>Presented by Rick Drummer</a:t>
            </a:r>
          </a:p>
        </p:txBody>
      </p:sp>
      <p:pic>
        <p:nvPicPr>
          <p:cNvPr id="5" name="Picture 4" descr="Logo, company name&#10;&#10;Description automatically generated">
            <a:extLst>
              <a:ext uri="{FF2B5EF4-FFF2-40B4-BE49-F238E27FC236}">
                <a16:creationId xmlns:a16="http://schemas.microsoft.com/office/drawing/2014/main" id="{B500DF9A-0A33-2B1C-1D6B-898BF0290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9040" y="2579186"/>
            <a:ext cx="2825920" cy="2148474"/>
          </a:xfrm>
          <a:prstGeom prst="rect">
            <a:avLst/>
          </a:prstGeom>
        </p:spPr>
      </p:pic>
    </p:spTree>
    <p:extLst>
      <p:ext uri="{BB962C8B-B14F-4D97-AF65-F5344CB8AC3E}">
        <p14:creationId xmlns:p14="http://schemas.microsoft.com/office/powerpoint/2010/main" val="2457416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1A68-D1A2-FBF1-346C-216366A1FBD7}"/>
              </a:ext>
            </a:extLst>
          </p:cNvPr>
          <p:cNvSpPr>
            <a:spLocks noGrp="1"/>
          </p:cNvSpPr>
          <p:nvPr>
            <p:ph type="title"/>
          </p:nvPr>
        </p:nvSpPr>
        <p:spPr>
          <a:xfrm>
            <a:off x="85441" y="228600"/>
            <a:ext cx="8915399" cy="1600200"/>
          </a:xfrm>
        </p:spPr>
        <p:txBody>
          <a:bodyPr/>
          <a:lstStyle/>
          <a:p>
            <a:r>
              <a:rPr lang="en-US" sz="3200" dirty="0"/>
              <a:t>The Emergency System for Advance Registration of Volunteer Health Professionals</a:t>
            </a:r>
          </a:p>
        </p:txBody>
      </p:sp>
      <p:pic>
        <p:nvPicPr>
          <p:cNvPr id="6" name="Content Placeholder 5" descr="A picture containing text&#10;&#10;Description automatically generated">
            <a:extLst>
              <a:ext uri="{FF2B5EF4-FFF2-40B4-BE49-F238E27FC236}">
                <a16:creationId xmlns:a16="http://schemas.microsoft.com/office/drawing/2014/main" id="{7CD912EE-0D7D-012A-4018-9BD873D3D3A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0" y="381000"/>
            <a:ext cx="980018" cy="872828"/>
          </a:xfrm>
        </p:spPr>
      </p:pic>
      <p:sp>
        <p:nvSpPr>
          <p:cNvPr id="8" name="TextBox 7">
            <a:extLst>
              <a:ext uri="{FF2B5EF4-FFF2-40B4-BE49-F238E27FC236}">
                <a16:creationId xmlns:a16="http://schemas.microsoft.com/office/drawing/2014/main" id="{99AD3C16-6A24-69D6-715D-2C9A2ADEDE3A}"/>
              </a:ext>
            </a:extLst>
          </p:cNvPr>
          <p:cNvSpPr txBox="1"/>
          <p:nvPr/>
        </p:nvSpPr>
        <p:spPr>
          <a:xfrm>
            <a:off x="838200" y="2169337"/>
            <a:ext cx="7467600" cy="2862322"/>
          </a:xfrm>
          <a:prstGeom prst="rect">
            <a:avLst/>
          </a:prstGeom>
          <a:noFill/>
        </p:spPr>
        <p:txBody>
          <a:bodyPr wrap="square">
            <a:spAutoFit/>
          </a:bodyPr>
          <a:lstStyle/>
          <a:p>
            <a:pPr algn="l"/>
            <a:r>
              <a:rPr lang="en-US" b="0" i="0" u="none" strike="noStrike" dirty="0">
                <a:solidFill>
                  <a:srgbClr val="1B1B1B"/>
                </a:solidFill>
                <a:effectLst/>
                <a:latin typeface="-apple-system-font"/>
              </a:rPr>
              <a:t>The Emergency System for Advance Registration of Volunteer Health Professionals (ESAR-VHP) is a federal program created to support states and territories in establishing standardized volunteer registration programs for disasters and public health and medical emergencies.</a:t>
            </a:r>
          </a:p>
          <a:p>
            <a:pPr algn="l"/>
            <a:endParaRPr lang="en-US" b="0" i="0" u="none" strike="noStrike" dirty="0">
              <a:solidFill>
                <a:srgbClr val="1B1B1B"/>
              </a:solidFill>
              <a:effectLst/>
              <a:latin typeface="-apple-system-font"/>
            </a:endParaRPr>
          </a:p>
          <a:p>
            <a:pPr algn="l"/>
            <a:r>
              <a:rPr lang="en-US" b="0" i="0" u="none" strike="noStrike" dirty="0">
                <a:solidFill>
                  <a:srgbClr val="1B1B1B"/>
                </a:solidFill>
                <a:effectLst/>
                <a:latin typeface="-apple-system-font"/>
              </a:rPr>
              <a:t>The program, administered on the state level, verifies health professionals' identification and credentials so that they can respond more quickly when disaster strikes. By registering through ESAR-VHP, volunteers' identities, licenses, credentials, accreditations, and hospital privileges are all verified in advance, saving valuable time in emergency situations.</a:t>
            </a:r>
          </a:p>
        </p:txBody>
      </p:sp>
      <p:pic>
        <p:nvPicPr>
          <p:cNvPr id="9" name="Picture 8" descr="Logo, company name&#10;&#10;Description automatically generated">
            <a:extLst>
              <a:ext uri="{FF2B5EF4-FFF2-40B4-BE49-F238E27FC236}">
                <a16:creationId xmlns:a16="http://schemas.microsoft.com/office/drawing/2014/main" id="{168A124D-586D-1AFD-7D53-2747FC69A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618" y="5220847"/>
            <a:ext cx="1184360" cy="900438"/>
          </a:xfrm>
          <a:prstGeom prst="rect">
            <a:avLst/>
          </a:prstGeom>
        </p:spPr>
      </p:pic>
      <p:sp>
        <p:nvSpPr>
          <p:cNvPr id="10" name="TextBox 9">
            <a:extLst>
              <a:ext uri="{FF2B5EF4-FFF2-40B4-BE49-F238E27FC236}">
                <a16:creationId xmlns:a16="http://schemas.microsoft.com/office/drawing/2014/main" id="{4BAC0CF5-8B4A-D339-28E9-7FFF249D4820}"/>
              </a:ext>
            </a:extLst>
          </p:cNvPr>
          <p:cNvSpPr txBox="1"/>
          <p:nvPr/>
        </p:nvSpPr>
        <p:spPr>
          <a:xfrm>
            <a:off x="2362200" y="5486400"/>
            <a:ext cx="5074402" cy="369332"/>
          </a:xfrm>
          <a:prstGeom prst="rect">
            <a:avLst/>
          </a:prstGeom>
          <a:noFill/>
        </p:spPr>
        <p:txBody>
          <a:bodyPr wrap="none" rtlCol="0">
            <a:spAutoFit/>
          </a:bodyPr>
          <a:lstStyle/>
          <a:p>
            <a:r>
              <a:rPr lang="en-US" dirty="0"/>
              <a:t>The MVR is the Michigan answer to ESAR-VHP</a:t>
            </a:r>
          </a:p>
        </p:txBody>
      </p:sp>
      <p:sp>
        <p:nvSpPr>
          <p:cNvPr id="11" name="Date Placeholder 10">
            <a:extLst>
              <a:ext uri="{FF2B5EF4-FFF2-40B4-BE49-F238E27FC236}">
                <a16:creationId xmlns:a16="http://schemas.microsoft.com/office/drawing/2014/main" id="{5D7B4A22-DD3C-CBC1-9A4C-81D7E32D559C}"/>
              </a:ext>
            </a:extLst>
          </p:cNvPr>
          <p:cNvSpPr>
            <a:spLocks noGrp="1"/>
          </p:cNvSpPr>
          <p:nvPr>
            <p:ph type="dt" sz="half" idx="14"/>
          </p:nvPr>
        </p:nvSpPr>
        <p:spPr>
          <a:xfrm>
            <a:off x="4982369" y="6356350"/>
            <a:ext cx="2085975" cy="365125"/>
          </a:xfrm>
        </p:spPr>
        <p:txBody>
          <a:bodyPr/>
          <a:lstStyle/>
          <a:p>
            <a:pPr>
              <a:defRPr/>
            </a:pPr>
            <a:fld id="{AF0422C2-47C1-874D-9225-D65F661D8D87}" type="datetime1">
              <a:rPr lang="en-US" smtClean="0"/>
              <a:t>3/7/23</a:t>
            </a:fld>
            <a:endParaRPr lang="en-US" dirty="0"/>
          </a:p>
        </p:txBody>
      </p:sp>
      <p:sp>
        <p:nvSpPr>
          <p:cNvPr id="12" name="Footer Placeholder 11">
            <a:extLst>
              <a:ext uri="{FF2B5EF4-FFF2-40B4-BE49-F238E27FC236}">
                <a16:creationId xmlns:a16="http://schemas.microsoft.com/office/drawing/2014/main" id="{903B4577-E481-6261-7504-DE9E611FD061}"/>
              </a:ext>
            </a:extLst>
          </p:cNvPr>
          <p:cNvSpPr>
            <a:spLocks noGrp="1"/>
          </p:cNvSpPr>
          <p:nvPr>
            <p:ph type="ftr" sz="quarter" idx="15"/>
          </p:nvPr>
        </p:nvSpPr>
        <p:spPr>
          <a:xfrm>
            <a:off x="658813" y="6356350"/>
            <a:ext cx="4903787" cy="365125"/>
          </a:xfrm>
        </p:spPr>
        <p:txBody>
          <a:bodyPr/>
          <a:lstStyle/>
          <a:p>
            <a:pPr>
              <a:defRPr/>
            </a:pPr>
            <a:r>
              <a:rPr lang="en-US" dirty="0"/>
              <a:t>MIVolunteer Registry Overview for R2N Planning Board 8March23</a:t>
            </a:r>
          </a:p>
        </p:txBody>
      </p:sp>
      <p:sp>
        <p:nvSpPr>
          <p:cNvPr id="13" name="Slide Number Placeholder 12">
            <a:extLst>
              <a:ext uri="{FF2B5EF4-FFF2-40B4-BE49-F238E27FC236}">
                <a16:creationId xmlns:a16="http://schemas.microsoft.com/office/drawing/2014/main" id="{03918942-20AF-B38C-9681-91C187BF8AD8}"/>
              </a:ext>
            </a:extLst>
          </p:cNvPr>
          <p:cNvSpPr>
            <a:spLocks noGrp="1"/>
          </p:cNvSpPr>
          <p:nvPr>
            <p:ph type="sldNum" sz="quarter" idx="16"/>
          </p:nvPr>
        </p:nvSpPr>
        <p:spPr/>
        <p:txBody>
          <a:bodyPr/>
          <a:lstStyle/>
          <a:p>
            <a:pPr>
              <a:defRPr/>
            </a:pPr>
            <a:fld id="{EBDE836C-8B37-F541-ACEA-BD960AE40F46}" type="slidenum">
              <a:rPr lang="en-US" altLang="en-US" smtClean="0"/>
              <a:pPr>
                <a:defRPr/>
              </a:pPr>
              <a:t>2</a:t>
            </a:fld>
            <a:endParaRPr lang="en-US" altLang="en-US" dirty="0"/>
          </a:p>
        </p:txBody>
      </p:sp>
    </p:spTree>
    <p:extLst>
      <p:ext uri="{BB962C8B-B14F-4D97-AF65-F5344CB8AC3E}">
        <p14:creationId xmlns:p14="http://schemas.microsoft.com/office/powerpoint/2010/main" val="5432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7B0CA865-CC74-085D-92DE-04591B45A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3657600"/>
            <a:ext cx="3576637"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a:extLst>
              <a:ext uri="{FF2B5EF4-FFF2-40B4-BE49-F238E27FC236}">
                <a16:creationId xmlns:a16="http://schemas.microsoft.com/office/drawing/2014/main" id="{7BF8F3B6-0B8B-8B99-BEED-FE64C74A2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895350"/>
            <a:ext cx="38004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0817697C-5E3A-2F42-640B-433D9550A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304800"/>
            <a:ext cx="2895600" cy="28956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BA9B1B49-2B58-B84B-D76F-5F465F4760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1893" y="4191000"/>
            <a:ext cx="4053291" cy="1492758"/>
          </a:xfrm>
          <a:prstGeom prst="rect">
            <a:avLst/>
          </a:prstGeom>
        </p:spPr>
      </p:pic>
      <p:sp>
        <p:nvSpPr>
          <p:cNvPr id="7" name="Date Placeholder 6">
            <a:extLst>
              <a:ext uri="{FF2B5EF4-FFF2-40B4-BE49-F238E27FC236}">
                <a16:creationId xmlns:a16="http://schemas.microsoft.com/office/drawing/2014/main" id="{D20B75DB-0447-266A-3ADA-A14401C5710A}"/>
              </a:ext>
            </a:extLst>
          </p:cNvPr>
          <p:cNvSpPr>
            <a:spLocks noGrp="1"/>
          </p:cNvSpPr>
          <p:nvPr>
            <p:ph type="dt" sz="half" idx="10"/>
          </p:nvPr>
        </p:nvSpPr>
        <p:spPr>
          <a:xfrm>
            <a:off x="6362701" y="6356350"/>
            <a:ext cx="723900" cy="365125"/>
          </a:xfrm>
        </p:spPr>
        <p:txBody>
          <a:bodyPr/>
          <a:lstStyle/>
          <a:p>
            <a:pPr>
              <a:defRPr/>
            </a:pPr>
            <a:fld id="{BE7360D9-3EF8-8041-8EFF-90E0D69BA06D}" type="datetime1">
              <a:rPr lang="en-US" smtClean="0"/>
              <a:t>3/7/23</a:t>
            </a:fld>
            <a:endParaRPr lang="en-US" dirty="0"/>
          </a:p>
        </p:txBody>
      </p:sp>
      <p:sp>
        <p:nvSpPr>
          <p:cNvPr id="8" name="Footer Placeholder 7">
            <a:extLst>
              <a:ext uri="{FF2B5EF4-FFF2-40B4-BE49-F238E27FC236}">
                <a16:creationId xmlns:a16="http://schemas.microsoft.com/office/drawing/2014/main" id="{7EE42137-A730-6ED7-ACED-9A2F79A995AB}"/>
              </a:ext>
            </a:extLst>
          </p:cNvPr>
          <p:cNvSpPr>
            <a:spLocks noGrp="1"/>
          </p:cNvSpPr>
          <p:nvPr>
            <p:ph type="ftr" sz="quarter" idx="11"/>
          </p:nvPr>
        </p:nvSpPr>
        <p:spPr>
          <a:xfrm>
            <a:off x="658813" y="6356350"/>
            <a:ext cx="4979987" cy="365125"/>
          </a:xfrm>
        </p:spPr>
        <p:txBody>
          <a:bodyPr/>
          <a:lstStyle/>
          <a:p>
            <a:pPr>
              <a:defRPr/>
            </a:pPr>
            <a:r>
              <a:rPr lang="en-US" dirty="0"/>
              <a:t>MIVolunteer Registry Overview for R2N Planning Board 8March23</a:t>
            </a:r>
          </a:p>
        </p:txBody>
      </p:sp>
      <p:sp>
        <p:nvSpPr>
          <p:cNvPr id="9" name="Slide Number Placeholder 8">
            <a:extLst>
              <a:ext uri="{FF2B5EF4-FFF2-40B4-BE49-F238E27FC236}">
                <a16:creationId xmlns:a16="http://schemas.microsoft.com/office/drawing/2014/main" id="{6CAA0F11-EC1A-B3C6-A48B-25952BB0896B}"/>
              </a:ext>
            </a:extLst>
          </p:cNvPr>
          <p:cNvSpPr>
            <a:spLocks noGrp="1"/>
          </p:cNvSpPr>
          <p:nvPr>
            <p:ph type="sldNum" sz="quarter" idx="12"/>
          </p:nvPr>
        </p:nvSpPr>
        <p:spPr/>
        <p:txBody>
          <a:bodyPr/>
          <a:lstStyle/>
          <a:p>
            <a:pPr>
              <a:defRPr/>
            </a:pPr>
            <a:fld id="{13C18585-ECD7-A64C-9E87-10A045F10C24}" type="slidenum">
              <a:rPr lang="en-US" altLang="en-US" smtClean="0"/>
              <a:pPr>
                <a:defRPr/>
              </a:pPr>
              <a:t>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F18A5E4A-6659-5A3E-5D71-127E53A62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52400"/>
            <a:ext cx="9207500" cy="71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a:extLst>
              <a:ext uri="{FF2B5EF4-FFF2-40B4-BE49-F238E27FC236}">
                <a16:creationId xmlns:a16="http://schemas.microsoft.com/office/drawing/2014/main" id="{F18A5E4A-6659-5A3E-5D71-127E53A62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52400"/>
            <a:ext cx="9207500" cy="711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98888A80-B9B0-F77F-E3E2-E41A318BB7CC}"/>
              </a:ext>
            </a:extLst>
          </p:cNvPr>
          <p:cNvSpPr/>
          <p:nvPr/>
        </p:nvSpPr>
        <p:spPr>
          <a:xfrm>
            <a:off x="2743200" y="1371600"/>
            <a:ext cx="3429000" cy="3352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2740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7A335-9825-33AD-F97C-CB9C89E4E6AA}"/>
              </a:ext>
            </a:extLst>
          </p:cNvPr>
          <p:cNvSpPr>
            <a:spLocks noGrp="1"/>
          </p:cNvSpPr>
          <p:nvPr>
            <p:ph type="title"/>
          </p:nvPr>
        </p:nvSpPr>
        <p:spPr>
          <a:xfrm>
            <a:off x="457200" y="-225425"/>
            <a:ext cx="8229600" cy="1600200"/>
          </a:xfrm>
        </p:spPr>
        <p:txBody>
          <a:bodyPr/>
          <a:lstStyle/>
          <a:p>
            <a:pPr>
              <a:defRPr/>
            </a:pPr>
            <a:r>
              <a:rPr lang="en-US" dirty="0">
                <a:latin typeface="Calibri" panose="020F0502020204030204" pitchFamily="34" charset="0"/>
                <a:cs typeface="Calibri" panose="020F0502020204030204" pitchFamily="34" charset="0"/>
              </a:rPr>
              <a:t>Organizations in the MVR</a:t>
            </a:r>
          </a:p>
        </p:txBody>
      </p:sp>
      <p:pic>
        <p:nvPicPr>
          <p:cNvPr id="9219" name="Picture 2">
            <a:extLst>
              <a:ext uri="{FF2B5EF4-FFF2-40B4-BE49-F238E27FC236}">
                <a16:creationId xmlns:a16="http://schemas.microsoft.com/office/drawing/2014/main" id="{8F026C51-4F29-AEF4-D3BC-8D24B5457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046288"/>
            <a:ext cx="18430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a:extLst>
              <a:ext uri="{FF2B5EF4-FFF2-40B4-BE49-F238E27FC236}">
                <a16:creationId xmlns:a16="http://schemas.microsoft.com/office/drawing/2014/main" id="{4F6E9BB7-3645-4006-8025-67DAB0F59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88" y="5059363"/>
            <a:ext cx="20939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72DAAE3B-D056-412C-ECF1-8F397530A0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0988" y="1789113"/>
            <a:ext cx="16605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a:extLst>
              <a:ext uri="{FF2B5EF4-FFF2-40B4-BE49-F238E27FC236}">
                <a16:creationId xmlns:a16="http://schemas.microsoft.com/office/drawing/2014/main" id="{76AD8061-38BD-4F28-8E97-899C2F74B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576388"/>
            <a:ext cx="1354138"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a:extLst>
              <a:ext uri="{FF2B5EF4-FFF2-40B4-BE49-F238E27FC236}">
                <a16:creationId xmlns:a16="http://schemas.microsoft.com/office/drawing/2014/main" id="{0AE52B83-9FC2-5F1D-2F2A-D5FE3311F1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325" y="4773613"/>
            <a:ext cx="26733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2">
            <a:extLst>
              <a:ext uri="{FF2B5EF4-FFF2-40B4-BE49-F238E27FC236}">
                <a16:creationId xmlns:a16="http://schemas.microsoft.com/office/drawing/2014/main" id="{52073D08-6B2A-3D14-74A9-E1F08AE8B0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213" y="1812925"/>
            <a:ext cx="1778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6" descr="A picture containing clipart&#10;&#10;Description automatically generated">
            <a:extLst>
              <a:ext uri="{FF2B5EF4-FFF2-40B4-BE49-F238E27FC236}">
                <a16:creationId xmlns:a16="http://schemas.microsoft.com/office/drawing/2014/main" id="{7F9F3FB0-AD9D-311E-5E02-9A21DC174A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975" y="4857750"/>
            <a:ext cx="23304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7">
            <a:extLst>
              <a:ext uri="{FF2B5EF4-FFF2-40B4-BE49-F238E27FC236}">
                <a16:creationId xmlns:a16="http://schemas.microsoft.com/office/drawing/2014/main" id="{F7CFD6DE-C7A4-8F98-BB67-54AEA81E6F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8563" y="3290888"/>
            <a:ext cx="13874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3">
            <a:extLst>
              <a:ext uri="{FF2B5EF4-FFF2-40B4-BE49-F238E27FC236}">
                <a16:creationId xmlns:a16="http://schemas.microsoft.com/office/drawing/2014/main" id="{279AF662-C54F-E599-4A25-095328B345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3088" y="2979738"/>
            <a:ext cx="256381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4">
            <a:extLst>
              <a:ext uri="{FF2B5EF4-FFF2-40B4-BE49-F238E27FC236}">
                <a16:creationId xmlns:a16="http://schemas.microsoft.com/office/drawing/2014/main" id="{DA5380D1-F3CB-E2C5-01C5-4255F5A87E8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9625" y="3641725"/>
            <a:ext cx="2941638"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1239F54C-729D-2A7D-FCC8-7D4C9C2CF358}"/>
              </a:ext>
            </a:extLst>
          </p:cNvPr>
          <p:cNvSpPr>
            <a:spLocks noGrp="1"/>
          </p:cNvSpPr>
          <p:nvPr>
            <p:ph type="dt" sz="half" idx="10"/>
          </p:nvPr>
        </p:nvSpPr>
        <p:spPr>
          <a:xfrm>
            <a:off x="6362701" y="6356350"/>
            <a:ext cx="723900" cy="365125"/>
          </a:xfrm>
        </p:spPr>
        <p:txBody>
          <a:bodyPr/>
          <a:lstStyle/>
          <a:p>
            <a:pPr>
              <a:defRPr/>
            </a:pPr>
            <a:fld id="{54DB3949-21D0-2E4F-A138-97CE2AF99308}" type="datetime1">
              <a:rPr lang="en-US" smtClean="0"/>
              <a:t>3/7/23</a:t>
            </a:fld>
            <a:endParaRPr lang="en-US" dirty="0"/>
          </a:p>
        </p:txBody>
      </p:sp>
      <p:sp>
        <p:nvSpPr>
          <p:cNvPr id="4" name="Footer Placeholder 3">
            <a:extLst>
              <a:ext uri="{FF2B5EF4-FFF2-40B4-BE49-F238E27FC236}">
                <a16:creationId xmlns:a16="http://schemas.microsoft.com/office/drawing/2014/main" id="{913266FE-041F-9B8D-52BE-D3614D86C54E}"/>
              </a:ext>
            </a:extLst>
          </p:cNvPr>
          <p:cNvSpPr>
            <a:spLocks noGrp="1"/>
          </p:cNvSpPr>
          <p:nvPr>
            <p:ph type="ftr" sz="quarter" idx="11"/>
          </p:nvPr>
        </p:nvSpPr>
        <p:spPr>
          <a:xfrm>
            <a:off x="658813" y="6356350"/>
            <a:ext cx="5018087" cy="365125"/>
          </a:xfrm>
        </p:spPr>
        <p:txBody>
          <a:bodyPr/>
          <a:lstStyle/>
          <a:p>
            <a:pPr>
              <a:defRPr/>
            </a:pPr>
            <a:r>
              <a:rPr lang="en-US" dirty="0"/>
              <a:t>MIVolunteer Registry Overview for R2N Planning Board 8March23</a:t>
            </a:r>
          </a:p>
        </p:txBody>
      </p:sp>
      <p:sp>
        <p:nvSpPr>
          <p:cNvPr id="5" name="Slide Number Placeholder 4">
            <a:extLst>
              <a:ext uri="{FF2B5EF4-FFF2-40B4-BE49-F238E27FC236}">
                <a16:creationId xmlns:a16="http://schemas.microsoft.com/office/drawing/2014/main" id="{1D208474-E2AD-670F-057E-CC2CB260E13C}"/>
              </a:ext>
            </a:extLst>
          </p:cNvPr>
          <p:cNvSpPr>
            <a:spLocks noGrp="1"/>
          </p:cNvSpPr>
          <p:nvPr>
            <p:ph type="sldNum" sz="quarter" idx="12"/>
          </p:nvPr>
        </p:nvSpPr>
        <p:spPr/>
        <p:txBody>
          <a:bodyPr/>
          <a:lstStyle/>
          <a:p>
            <a:pPr>
              <a:defRPr/>
            </a:pPr>
            <a:fld id="{D5739F2B-B3F3-E747-BD1F-611CE744732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2546A-2CD1-0960-54DD-15803F7D2530}"/>
              </a:ext>
            </a:extLst>
          </p:cNvPr>
          <p:cNvSpPr>
            <a:spLocks noGrp="1"/>
          </p:cNvSpPr>
          <p:nvPr>
            <p:ph type="title"/>
          </p:nvPr>
        </p:nvSpPr>
        <p:spPr/>
        <p:txBody>
          <a:bodyPr/>
          <a:lstStyle/>
          <a:p>
            <a:r>
              <a:rPr lang="en-US" dirty="0"/>
              <a:t>R2N MVR</a:t>
            </a:r>
          </a:p>
        </p:txBody>
      </p:sp>
      <p:sp>
        <p:nvSpPr>
          <p:cNvPr id="4" name="Content Placeholder 3">
            <a:extLst>
              <a:ext uri="{FF2B5EF4-FFF2-40B4-BE49-F238E27FC236}">
                <a16:creationId xmlns:a16="http://schemas.microsoft.com/office/drawing/2014/main" id="{9EF85B94-2F05-6DC1-CDEC-73169CDD2376}"/>
              </a:ext>
            </a:extLst>
          </p:cNvPr>
          <p:cNvSpPr>
            <a:spLocks noGrp="1"/>
          </p:cNvSpPr>
          <p:nvPr>
            <p:ph sz="quarter" idx="13"/>
          </p:nvPr>
        </p:nvSpPr>
        <p:spPr>
          <a:xfrm>
            <a:off x="365760" y="1600200"/>
            <a:ext cx="8321040" cy="4526280"/>
          </a:xfrm>
        </p:spPr>
        <p:txBody>
          <a:bodyPr/>
          <a:lstStyle/>
          <a:p>
            <a:r>
              <a:rPr lang="en-US" dirty="0"/>
              <a:t>R2N staff are administrators in MVR system</a:t>
            </a:r>
          </a:p>
          <a:p>
            <a:r>
              <a:rPr lang="en-US" dirty="0"/>
              <a:t>R2N has badging systems for MVR credentialling</a:t>
            </a:r>
          </a:p>
          <a:p>
            <a:r>
              <a:rPr lang="en-US" dirty="0"/>
              <a:t>MVR used for MI-MORT, MI-TESA, Macomb County MRC, and others</a:t>
            </a:r>
          </a:p>
          <a:p>
            <a:r>
              <a:rPr lang="en-US" dirty="0"/>
              <a:t>Used for support during meningitis incident</a:t>
            </a:r>
          </a:p>
          <a:p>
            <a:r>
              <a:rPr lang="en-US" dirty="0"/>
              <a:t>Used for COVID testing and monoclonal therapy volunteers</a:t>
            </a:r>
          </a:p>
          <a:p>
            <a:r>
              <a:rPr lang="en-US" dirty="0"/>
              <a:t>Used for water crisis distribution centers</a:t>
            </a:r>
          </a:p>
          <a:p>
            <a:r>
              <a:rPr lang="en-US" dirty="0"/>
              <a:t>Can be used for events for first aid or water stations</a:t>
            </a:r>
          </a:p>
          <a:p>
            <a:r>
              <a:rPr lang="en-US" dirty="0"/>
              <a:t>2,563 volunteers in system if you query Region 2 North</a:t>
            </a:r>
          </a:p>
          <a:p>
            <a:pPr marL="0" indent="0">
              <a:buNone/>
            </a:pPr>
            <a:endParaRPr lang="en-US" dirty="0"/>
          </a:p>
        </p:txBody>
      </p:sp>
      <p:sp>
        <p:nvSpPr>
          <p:cNvPr id="5" name="Date Placeholder 4">
            <a:extLst>
              <a:ext uri="{FF2B5EF4-FFF2-40B4-BE49-F238E27FC236}">
                <a16:creationId xmlns:a16="http://schemas.microsoft.com/office/drawing/2014/main" id="{D1216E0E-FC2F-49B0-9635-0C86A5AF41B5}"/>
              </a:ext>
            </a:extLst>
          </p:cNvPr>
          <p:cNvSpPr>
            <a:spLocks noGrp="1"/>
          </p:cNvSpPr>
          <p:nvPr>
            <p:ph type="dt" sz="half" idx="14"/>
          </p:nvPr>
        </p:nvSpPr>
        <p:spPr>
          <a:xfrm>
            <a:off x="6362701" y="6356350"/>
            <a:ext cx="800100" cy="365125"/>
          </a:xfrm>
        </p:spPr>
        <p:txBody>
          <a:bodyPr/>
          <a:lstStyle/>
          <a:p>
            <a:pPr>
              <a:defRPr/>
            </a:pPr>
            <a:fld id="{2E59180A-DD54-1946-8565-F022DF6F1371}" type="datetime1">
              <a:rPr lang="en-US" smtClean="0"/>
              <a:t>3/7/23</a:t>
            </a:fld>
            <a:endParaRPr lang="en-US" dirty="0"/>
          </a:p>
        </p:txBody>
      </p:sp>
      <p:sp>
        <p:nvSpPr>
          <p:cNvPr id="6" name="Footer Placeholder 5">
            <a:extLst>
              <a:ext uri="{FF2B5EF4-FFF2-40B4-BE49-F238E27FC236}">
                <a16:creationId xmlns:a16="http://schemas.microsoft.com/office/drawing/2014/main" id="{201FFDCA-5777-6976-153F-5E387670FF31}"/>
              </a:ext>
            </a:extLst>
          </p:cNvPr>
          <p:cNvSpPr>
            <a:spLocks noGrp="1"/>
          </p:cNvSpPr>
          <p:nvPr>
            <p:ph type="ftr" sz="quarter" idx="15"/>
          </p:nvPr>
        </p:nvSpPr>
        <p:spPr>
          <a:xfrm>
            <a:off x="658813" y="6356350"/>
            <a:ext cx="5056187" cy="365125"/>
          </a:xfrm>
        </p:spPr>
        <p:txBody>
          <a:bodyPr/>
          <a:lstStyle/>
          <a:p>
            <a:pPr>
              <a:defRPr/>
            </a:pPr>
            <a:r>
              <a:rPr lang="en-US" dirty="0"/>
              <a:t>MIVolunteer Registry Overview for R2N Planning Board 8March23</a:t>
            </a:r>
          </a:p>
        </p:txBody>
      </p:sp>
      <p:sp>
        <p:nvSpPr>
          <p:cNvPr id="7" name="Slide Number Placeholder 6">
            <a:extLst>
              <a:ext uri="{FF2B5EF4-FFF2-40B4-BE49-F238E27FC236}">
                <a16:creationId xmlns:a16="http://schemas.microsoft.com/office/drawing/2014/main" id="{46494EAB-0B9C-364A-99A3-063D7F618BB1}"/>
              </a:ext>
            </a:extLst>
          </p:cNvPr>
          <p:cNvSpPr>
            <a:spLocks noGrp="1"/>
          </p:cNvSpPr>
          <p:nvPr>
            <p:ph type="sldNum" sz="quarter" idx="16"/>
          </p:nvPr>
        </p:nvSpPr>
        <p:spPr/>
        <p:txBody>
          <a:bodyPr/>
          <a:lstStyle/>
          <a:p>
            <a:pPr>
              <a:defRPr/>
            </a:pPr>
            <a:fld id="{EBDE836C-8B37-F541-ACEA-BD960AE40F46}" type="slidenum">
              <a:rPr lang="en-US" altLang="en-US" smtClean="0"/>
              <a:pPr>
                <a:defRPr/>
              </a:pPr>
              <a:t>7</a:t>
            </a:fld>
            <a:endParaRPr lang="en-US" altLang="en-US" dirty="0"/>
          </a:p>
        </p:txBody>
      </p:sp>
    </p:spTree>
    <p:extLst>
      <p:ext uri="{BB962C8B-B14F-4D97-AF65-F5344CB8AC3E}">
        <p14:creationId xmlns:p14="http://schemas.microsoft.com/office/powerpoint/2010/main" val="320176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imeline&#10;&#10;Description automatically generated">
            <a:extLst>
              <a:ext uri="{FF2B5EF4-FFF2-40B4-BE49-F238E27FC236}">
                <a16:creationId xmlns:a16="http://schemas.microsoft.com/office/drawing/2014/main" id="{EA8D8111-A131-6BCC-2346-9AE7206CA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41441"/>
            <a:ext cx="5174916" cy="5867400"/>
          </a:xfrm>
          <a:prstGeom prst="rect">
            <a:avLst/>
          </a:prstGeom>
        </p:spPr>
      </p:pic>
      <p:sp>
        <p:nvSpPr>
          <p:cNvPr id="8" name="Date Placeholder 7">
            <a:extLst>
              <a:ext uri="{FF2B5EF4-FFF2-40B4-BE49-F238E27FC236}">
                <a16:creationId xmlns:a16="http://schemas.microsoft.com/office/drawing/2014/main" id="{15ADAF28-B02C-0BD5-0D7C-38B1E026202C}"/>
              </a:ext>
            </a:extLst>
          </p:cNvPr>
          <p:cNvSpPr>
            <a:spLocks noGrp="1"/>
          </p:cNvSpPr>
          <p:nvPr>
            <p:ph type="dt" sz="half" idx="10"/>
          </p:nvPr>
        </p:nvSpPr>
        <p:spPr>
          <a:xfrm>
            <a:off x="6362701" y="6356350"/>
            <a:ext cx="723900" cy="365125"/>
          </a:xfrm>
        </p:spPr>
        <p:txBody>
          <a:bodyPr/>
          <a:lstStyle/>
          <a:p>
            <a:pPr>
              <a:defRPr/>
            </a:pPr>
            <a:fld id="{E9BAE581-8F61-8A48-8304-F20FD7A4F488}" type="datetime1">
              <a:rPr lang="en-US" smtClean="0"/>
              <a:t>3/7/23</a:t>
            </a:fld>
            <a:endParaRPr lang="en-US" dirty="0"/>
          </a:p>
        </p:txBody>
      </p:sp>
      <p:sp>
        <p:nvSpPr>
          <p:cNvPr id="9" name="Footer Placeholder 8">
            <a:extLst>
              <a:ext uri="{FF2B5EF4-FFF2-40B4-BE49-F238E27FC236}">
                <a16:creationId xmlns:a16="http://schemas.microsoft.com/office/drawing/2014/main" id="{169D8A37-0F9D-C9CA-2CD8-B695A9C54CB1}"/>
              </a:ext>
            </a:extLst>
          </p:cNvPr>
          <p:cNvSpPr>
            <a:spLocks noGrp="1"/>
          </p:cNvSpPr>
          <p:nvPr>
            <p:ph type="ftr" sz="quarter" idx="11"/>
          </p:nvPr>
        </p:nvSpPr>
        <p:spPr>
          <a:xfrm>
            <a:off x="658813" y="6356350"/>
            <a:ext cx="4903787" cy="365125"/>
          </a:xfrm>
        </p:spPr>
        <p:txBody>
          <a:bodyPr/>
          <a:lstStyle/>
          <a:p>
            <a:pPr>
              <a:defRPr/>
            </a:pPr>
            <a:r>
              <a:rPr lang="en-US" dirty="0"/>
              <a:t>MIVolunteer Registry Overview for R2N Planning Board 8March23</a:t>
            </a:r>
          </a:p>
        </p:txBody>
      </p:sp>
      <p:sp>
        <p:nvSpPr>
          <p:cNvPr id="10" name="Slide Number Placeholder 9">
            <a:extLst>
              <a:ext uri="{FF2B5EF4-FFF2-40B4-BE49-F238E27FC236}">
                <a16:creationId xmlns:a16="http://schemas.microsoft.com/office/drawing/2014/main" id="{F51A9B66-88E3-5E1E-D471-95E8E0A2DE8A}"/>
              </a:ext>
            </a:extLst>
          </p:cNvPr>
          <p:cNvSpPr>
            <a:spLocks noGrp="1"/>
          </p:cNvSpPr>
          <p:nvPr>
            <p:ph type="sldNum" sz="quarter" idx="12"/>
          </p:nvPr>
        </p:nvSpPr>
        <p:spPr/>
        <p:txBody>
          <a:bodyPr/>
          <a:lstStyle/>
          <a:p>
            <a:pPr>
              <a:defRPr/>
            </a:pPr>
            <a:fld id="{D5739F2B-B3F3-E747-BD1F-611CE744732C}" type="slidenum">
              <a:rPr lang="en-US" altLang="en-US" smtClean="0"/>
              <a:pPr>
                <a:defRPr/>
              </a:pPr>
              <a:t>8</a:t>
            </a:fld>
            <a:endParaRPr lang="en-US" altLang="en-US" dirty="0"/>
          </a:p>
        </p:txBody>
      </p:sp>
    </p:spTree>
    <p:extLst>
      <p:ext uri="{BB962C8B-B14F-4D97-AF65-F5344CB8AC3E}">
        <p14:creationId xmlns:p14="http://schemas.microsoft.com/office/powerpoint/2010/main" val="11652420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2586</TotalTime>
  <Words>884</Words>
  <Application>Microsoft Macintosh PowerPoint</Application>
  <PresentationFormat>On-screen Show (4:3)</PresentationFormat>
  <Paragraphs>78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Palatino Linotype</vt:lpstr>
      <vt:lpstr>Arial</vt:lpstr>
      <vt:lpstr>Century Gothic</vt:lpstr>
      <vt:lpstr>Courier New</vt:lpstr>
      <vt:lpstr>Calibri</vt:lpstr>
      <vt:lpstr>Times New Roman</vt:lpstr>
      <vt:lpstr>Wingdings</vt:lpstr>
      <vt:lpstr>Executive</vt:lpstr>
      <vt:lpstr>MI-Volunteer Registry Overview</vt:lpstr>
      <vt:lpstr>The Emergency System for Advance Registration of Volunteer Health Professionals</vt:lpstr>
      <vt:lpstr>PowerPoint Presentation</vt:lpstr>
      <vt:lpstr>PowerPoint Presentation</vt:lpstr>
      <vt:lpstr>PowerPoint Presentation</vt:lpstr>
      <vt:lpstr>Organizations in the MVR</vt:lpstr>
      <vt:lpstr>R2N MVR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Wahl, Kathy (DCH)</dc:creator>
  <cp:lastModifiedBy>Rick Drummer</cp:lastModifiedBy>
  <cp:revision>232</cp:revision>
  <cp:lastPrinted>2022-04-25T19:51:46Z</cp:lastPrinted>
  <dcterms:created xsi:type="dcterms:W3CDTF">2012-02-29T20:21:21Z</dcterms:created>
  <dcterms:modified xsi:type="dcterms:W3CDTF">2023-03-07T15:32:53Z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2022-03-29T16:27:48Z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8bb2f784-f708-4a04-b90f-fbac174f3355</vt:lpwstr>
  </property>
  <property fmtid="{D5CDD505-2E9C-101B-9397-08002B2CF9AE}" pid="8" name="MSIP_Label_3a2fed65-62e7-46ea-af74-187e0c17143a_ContentBits">
    <vt:lpwstr>0</vt:lpwstr>
  </property>
</Properties>
</file>