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3" r:id="rId2"/>
    <p:sldId id="284" r:id="rId3"/>
    <p:sldId id="300" r:id="rId4"/>
    <p:sldId id="287" r:id="rId5"/>
    <p:sldId id="285" r:id="rId6"/>
    <p:sldId id="286" r:id="rId7"/>
    <p:sldId id="261" r:id="rId8"/>
    <p:sldId id="288" r:id="rId9"/>
    <p:sldId id="291" r:id="rId10"/>
    <p:sldId id="290" r:id="rId11"/>
    <p:sldId id="267" r:id="rId12"/>
    <p:sldId id="292" r:id="rId13"/>
    <p:sldId id="289" r:id="rId14"/>
    <p:sldId id="295" r:id="rId15"/>
    <p:sldId id="293" r:id="rId16"/>
    <p:sldId id="275" r:id="rId17"/>
    <p:sldId id="294" r:id="rId18"/>
    <p:sldId id="298" r:id="rId19"/>
    <p:sldId id="278" r:id="rId20"/>
    <p:sldId id="296" r:id="rId21"/>
    <p:sldId id="299" r:id="rId22"/>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p:cViewPr varScale="1">
        <p:scale>
          <a:sx n="102" d="100"/>
          <a:sy n="102" d="100"/>
        </p:scale>
        <p:origin x="1536"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9FAEAC56-F6A6-0643-8B70-AC1E48ED7C12}" type="datetimeFigureOut">
              <a:rPr lang="en-US" smtClean="0"/>
              <a:t>12/20/21</a:t>
            </a:fld>
            <a:endParaRPr lang="en-US" dirty="0"/>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597290D1-58C8-5F42-8817-2765822E0266}" type="slidenum">
              <a:rPr lang="en-US" smtClean="0"/>
              <a:t>‹#›</a:t>
            </a:fld>
            <a:endParaRPr lang="en-US" dirty="0"/>
          </a:p>
        </p:txBody>
      </p:sp>
    </p:spTree>
    <p:extLst>
      <p:ext uri="{BB962C8B-B14F-4D97-AF65-F5344CB8AC3E}">
        <p14:creationId xmlns:p14="http://schemas.microsoft.com/office/powerpoint/2010/main" val="201324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290D1-58C8-5F42-8817-2765822E0266}" type="slidenum">
              <a:rPr lang="en-US" smtClean="0"/>
              <a:t>6</a:t>
            </a:fld>
            <a:endParaRPr lang="en-US" dirty="0"/>
          </a:p>
        </p:txBody>
      </p:sp>
    </p:spTree>
    <p:extLst>
      <p:ext uri="{BB962C8B-B14F-4D97-AF65-F5344CB8AC3E}">
        <p14:creationId xmlns:p14="http://schemas.microsoft.com/office/powerpoint/2010/main" val="263662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MI-MORT Overview</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E1FF807-30A3-5548-B955-2ABC526E5CA4}" type="datetime1">
              <a:rPr lang="en-US" smtClean="0"/>
              <a:t>12/20/21</a:t>
            </a:fld>
            <a:endParaRPr lang="en-US" dirty="0"/>
          </a:p>
        </p:txBody>
      </p:sp>
      <p:sp>
        <p:nvSpPr>
          <p:cNvPr id="6" name="Holder 6"/>
          <p:cNvSpPr>
            <a:spLocks noGrp="1"/>
          </p:cNvSpPr>
          <p:nvPr>
            <p:ph type="sldNum" sz="quarter" idx="7"/>
          </p:nvPr>
        </p:nvSpPr>
        <p:spPr/>
        <p:txBody>
          <a:bodyPr lIns="0" tIns="0" rIns="0" bIns="0"/>
          <a:lstStyle>
            <a:lvl1pPr>
              <a:defRPr sz="1300" b="1" i="0">
                <a:solidFill>
                  <a:srgbClr val="8D929B"/>
                </a:solidFill>
                <a:latin typeface="Helvetica"/>
                <a:cs typeface="Helvetica"/>
              </a:defRPr>
            </a:lvl1pPr>
          </a:lstStyle>
          <a:p>
            <a:pPr marL="38100">
              <a:lnSpc>
                <a:spcPts val="1535"/>
              </a:lnSpc>
            </a:pPr>
            <a:fld id="{81D60167-4931-47E6-BA6A-407CBD079E47}" type="slidenum">
              <a:rPr/>
              <a:t>‹#›</a:t>
            </a:fld>
            <a:r>
              <a:rPr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MI-MORT Overview</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89A622-8CB6-5846-8970-CB5797931EBA}" type="datetime1">
              <a:rPr lang="en-US" smtClean="0"/>
              <a:t>12/20/21</a:t>
            </a:fld>
            <a:endParaRPr lang="en-US" dirty="0"/>
          </a:p>
        </p:txBody>
      </p:sp>
      <p:sp>
        <p:nvSpPr>
          <p:cNvPr id="6" name="Holder 6"/>
          <p:cNvSpPr>
            <a:spLocks noGrp="1"/>
          </p:cNvSpPr>
          <p:nvPr>
            <p:ph type="sldNum" sz="quarter" idx="7"/>
          </p:nvPr>
        </p:nvSpPr>
        <p:spPr/>
        <p:txBody>
          <a:bodyPr lIns="0" tIns="0" rIns="0" bIns="0"/>
          <a:lstStyle>
            <a:lvl1pPr>
              <a:defRPr sz="1300" b="1" i="0">
                <a:solidFill>
                  <a:srgbClr val="8D929B"/>
                </a:solidFill>
                <a:latin typeface="Helvetica"/>
                <a:cs typeface="Helvetica"/>
              </a:defRPr>
            </a:lvl1pPr>
          </a:lstStyle>
          <a:p>
            <a:pPr marL="38100">
              <a:lnSpc>
                <a:spcPts val="1535"/>
              </a:lnSpc>
            </a:pPr>
            <a:fld id="{81D60167-4931-47E6-BA6A-407CBD079E47}" type="slidenum">
              <a:rPr/>
              <a:t>‹#›</a:t>
            </a:fld>
            <a:r>
              <a:rPr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MI-MORT Overview</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70C954A-A75B-B049-BFE0-0E600A79D956}" type="datetime1">
              <a:rPr lang="en-US" smtClean="0"/>
              <a:t>12/20/21</a:t>
            </a:fld>
            <a:endParaRPr lang="en-US" dirty="0"/>
          </a:p>
        </p:txBody>
      </p:sp>
      <p:sp>
        <p:nvSpPr>
          <p:cNvPr id="7" name="Holder 7"/>
          <p:cNvSpPr>
            <a:spLocks noGrp="1"/>
          </p:cNvSpPr>
          <p:nvPr>
            <p:ph type="sldNum" sz="quarter" idx="7"/>
          </p:nvPr>
        </p:nvSpPr>
        <p:spPr/>
        <p:txBody>
          <a:bodyPr lIns="0" tIns="0" rIns="0" bIns="0"/>
          <a:lstStyle>
            <a:lvl1pPr>
              <a:defRPr sz="1300" b="1" i="0">
                <a:solidFill>
                  <a:srgbClr val="8D929B"/>
                </a:solidFill>
                <a:latin typeface="Helvetica"/>
                <a:cs typeface="Helvetica"/>
              </a:defRPr>
            </a:lvl1pPr>
          </a:lstStyle>
          <a:p>
            <a:pPr marL="38100">
              <a:lnSpc>
                <a:spcPts val="1535"/>
              </a:lnSpc>
            </a:pPr>
            <a:fld id="{81D60167-4931-47E6-BA6A-407CBD079E47}" type="slidenum">
              <a:rPr/>
              <a:t>‹#›</a:t>
            </a:fld>
            <a:r>
              <a:rPr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MI-MORT Overview</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3791951-A3C8-CC44-A9A4-66C536ADCDF2}" type="datetime1">
              <a:rPr lang="en-US" smtClean="0"/>
              <a:t>12/20/21</a:t>
            </a:fld>
            <a:endParaRPr lang="en-US" dirty="0"/>
          </a:p>
        </p:txBody>
      </p:sp>
      <p:sp>
        <p:nvSpPr>
          <p:cNvPr id="5" name="Holder 5"/>
          <p:cNvSpPr>
            <a:spLocks noGrp="1"/>
          </p:cNvSpPr>
          <p:nvPr>
            <p:ph type="sldNum" sz="quarter" idx="7"/>
          </p:nvPr>
        </p:nvSpPr>
        <p:spPr/>
        <p:txBody>
          <a:bodyPr lIns="0" tIns="0" rIns="0" bIns="0"/>
          <a:lstStyle>
            <a:lvl1pPr>
              <a:defRPr sz="1300" b="1" i="0">
                <a:solidFill>
                  <a:srgbClr val="8D929B"/>
                </a:solidFill>
                <a:latin typeface="Helvetica"/>
                <a:cs typeface="Helvetica"/>
              </a:defRPr>
            </a:lvl1pPr>
          </a:lstStyle>
          <a:p>
            <a:pPr marL="38100">
              <a:lnSpc>
                <a:spcPts val="1535"/>
              </a:lnSpc>
            </a:pPr>
            <a:fld id="{81D60167-4931-47E6-BA6A-407CBD079E47}" type="slidenum">
              <a:rPr/>
              <a:t>‹#›</a:t>
            </a:fld>
            <a:r>
              <a:rPr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MI-MORT Overview</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D060B5B-A4D4-6A42-8CC6-E322FD0CB236}" type="datetime1">
              <a:rPr lang="en-US" smtClean="0"/>
              <a:t>12/20/21</a:t>
            </a:fld>
            <a:endParaRPr lang="en-US" dirty="0"/>
          </a:p>
        </p:txBody>
      </p:sp>
      <p:sp>
        <p:nvSpPr>
          <p:cNvPr id="4" name="Holder 4"/>
          <p:cNvSpPr>
            <a:spLocks noGrp="1"/>
          </p:cNvSpPr>
          <p:nvPr>
            <p:ph type="sldNum" sz="quarter" idx="7"/>
          </p:nvPr>
        </p:nvSpPr>
        <p:spPr/>
        <p:txBody>
          <a:bodyPr lIns="0" tIns="0" rIns="0" bIns="0"/>
          <a:lstStyle>
            <a:lvl1pPr>
              <a:defRPr sz="1300" b="1" i="0">
                <a:solidFill>
                  <a:srgbClr val="8D929B"/>
                </a:solidFill>
                <a:latin typeface="Helvetica"/>
                <a:cs typeface="Helvetica"/>
              </a:defRPr>
            </a:lvl1pPr>
          </a:lstStyle>
          <a:p>
            <a:pPr marL="38100">
              <a:lnSpc>
                <a:spcPts val="1535"/>
              </a:lnSpc>
            </a:pPr>
            <a:fld id="{81D60167-4931-47E6-BA6A-407CBD079E47}" type="slidenum">
              <a:rPr/>
              <a:t>‹#›</a:t>
            </a:fld>
            <a:r>
              <a:rPr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r>
              <a:rPr lang="en-US" dirty="0"/>
              <a:t>MI-MORT Overview</a:t>
            </a:r>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6EE12094-7A97-AB40-9759-4E24AFEA7827}" type="datetime1">
              <a:rPr lang="en-US" smtClean="0"/>
              <a:t>12/20/21</a:t>
            </a:fld>
            <a:endParaRPr lang="en-US" dirty="0"/>
          </a:p>
        </p:txBody>
      </p:sp>
      <p:sp>
        <p:nvSpPr>
          <p:cNvPr id="6" name="Holder 6"/>
          <p:cNvSpPr>
            <a:spLocks noGrp="1"/>
          </p:cNvSpPr>
          <p:nvPr>
            <p:ph type="sldNum" sz="quarter" idx="7"/>
          </p:nvPr>
        </p:nvSpPr>
        <p:spPr>
          <a:xfrm>
            <a:off x="4743005" y="7324489"/>
            <a:ext cx="280670" cy="210184"/>
          </a:xfrm>
          <a:prstGeom prst="rect">
            <a:avLst/>
          </a:prstGeom>
        </p:spPr>
        <p:txBody>
          <a:bodyPr wrap="square" lIns="0" tIns="0" rIns="0" bIns="0">
            <a:spAutoFit/>
          </a:bodyPr>
          <a:lstStyle>
            <a:lvl1pPr>
              <a:defRPr sz="1300" b="1" i="0">
                <a:solidFill>
                  <a:srgbClr val="8D929B"/>
                </a:solidFill>
                <a:latin typeface="Helvetica"/>
                <a:cs typeface="Helvetica"/>
              </a:defRPr>
            </a:lvl1pPr>
          </a:lstStyle>
          <a:p>
            <a:pPr marL="38100">
              <a:lnSpc>
                <a:spcPts val="1535"/>
              </a:lnSpc>
            </a:pPr>
            <a:fld id="{81D60167-4931-47E6-BA6A-407CBD079E47}" type="slidenum">
              <a:rPr/>
              <a:t>‹#›</a:t>
            </a:fld>
            <a:r>
              <a:rPr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1</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pic>
        <p:nvPicPr>
          <p:cNvPr id="1025" name="Picture 1" descr="page1image677616848">
            <a:extLst>
              <a:ext uri="{FF2B5EF4-FFF2-40B4-BE49-F238E27FC236}">
                <a16:creationId xmlns:a16="http://schemas.microsoft.com/office/drawing/2014/main" id="{F2A67F97-F020-CE4F-9577-EC171EED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7" y="5004828"/>
            <a:ext cx="2417118" cy="206825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D048311B-97F2-404E-B3B7-F5794606F319}"/>
              </a:ext>
            </a:extLst>
          </p:cNvPr>
          <p:cNvGrpSpPr/>
          <p:nvPr/>
        </p:nvGrpSpPr>
        <p:grpSpPr>
          <a:xfrm>
            <a:off x="765814" y="1192585"/>
            <a:ext cx="7804594" cy="5307352"/>
            <a:chOff x="765814" y="1192585"/>
            <a:chExt cx="7804594" cy="5307352"/>
          </a:xfrm>
        </p:grpSpPr>
        <p:grpSp>
          <p:nvGrpSpPr>
            <p:cNvPr id="4" name="Group 3" descr="Puzzle pieces">
              <a:extLst>
                <a:ext uri="{FF2B5EF4-FFF2-40B4-BE49-F238E27FC236}">
                  <a16:creationId xmlns:a16="http://schemas.microsoft.com/office/drawing/2014/main" id="{4A3347AD-1F98-FE46-929C-0C7BED90AFC9}"/>
                </a:ext>
              </a:extLst>
            </p:cNvPr>
            <p:cNvGrpSpPr/>
            <p:nvPr/>
          </p:nvGrpSpPr>
          <p:grpSpPr>
            <a:xfrm>
              <a:off x="2209800" y="2590800"/>
              <a:ext cx="4727919" cy="2590800"/>
              <a:chOff x="528638" y="3070226"/>
              <a:chExt cx="2317751" cy="1125537"/>
            </a:xfrm>
          </p:grpSpPr>
          <p:sp>
            <p:nvSpPr>
              <p:cNvPr id="5" name="Freeform 77">
                <a:extLst>
                  <a:ext uri="{FF2B5EF4-FFF2-40B4-BE49-F238E27FC236}">
                    <a16:creationId xmlns:a16="http://schemas.microsoft.com/office/drawing/2014/main" id="{91204B36-D0CD-2642-8E32-C841E4C766A1}"/>
                  </a:ext>
                  <a:ext uri="{C183D7F6-B498-43B3-948B-1728B52AA6E4}">
                    <adec:decorative xmlns:adec="http://schemas.microsoft.com/office/drawing/2017/decorative" val="1"/>
                  </a:ext>
                </a:extLst>
              </p:cNvPr>
              <p:cNvSpPr>
                <a:spLocks/>
              </p:cNvSpPr>
              <p:nvPr/>
            </p:nvSpPr>
            <p:spPr bwMode="auto">
              <a:xfrm>
                <a:off x="528638" y="3070226"/>
                <a:ext cx="896938" cy="898525"/>
              </a:xfrm>
              <a:custGeom>
                <a:avLst/>
                <a:gdLst>
                  <a:gd name="T0" fmla="*/ 245 w 285"/>
                  <a:gd name="T1" fmla="*/ 139 h 285"/>
                  <a:gd name="T2" fmla="*/ 213 w 285"/>
                  <a:gd name="T3" fmla="*/ 156 h 285"/>
                  <a:gd name="T4" fmla="*/ 213 w 285"/>
                  <a:gd name="T5" fmla="*/ 133 h 285"/>
                  <a:gd name="T6" fmla="*/ 213 w 285"/>
                  <a:gd name="T7" fmla="*/ 72 h 285"/>
                  <a:gd name="T8" fmla="*/ 213 w 285"/>
                  <a:gd name="T9" fmla="*/ 72 h 285"/>
                  <a:gd name="T10" fmla="*/ 130 w 285"/>
                  <a:gd name="T11" fmla="*/ 72 h 285"/>
                  <a:gd name="T12" fmla="*/ 146 w 285"/>
                  <a:gd name="T13" fmla="*/ 40 h 285"/>
                  <a:gd name="T14" fmla="*/ 106 w 285"/>
                  <a:gd name="T15" fmla="*/ 0 h 285"/>
                  <a:gd name="T16" fmla="*/ 67 w 285"/>
                  <a:gd name="T17" fmla="*/ 40 h 285"/>
                  <a:gd name="T18" fmla="*/ 83 w 285"/>
                  <a:gd name="T19" fmla="*/ 72 h 285"/>
                  <a:gd name="T20" fmla="*/ 0 w 285"/>
                  <a:gd name="T21" fmla="*/ 72 h 285"/>
                  <a:gd name="T22" fmla="*/ 0 w 285"/>
                  <a:gd name="T23" fmla="*/ 133 h 285"/>
                  <a:gd name="T24" fmla="*/ 20 w 285"/>
                  <a:gd name="T25" fmla="*/ 129 h 285"/>
                  <a:gd name="T26" fmla="*/ 70 w 285"/>
                  <a:gd name="T27" fmla="*/ 179 h 285"/>
                  <a:gd name="T28" fmla="*/ 20 w 285"/>
                  <a:gd name="T29" fmla="*/ 229 h 285"/>
                  <a:gd name="T30" fmla="*/ 0 w 285"/>
                  <a:gd name="T31" fmla="*/ 225 h 285"/>
                  <a:gd name="T32" fmla="*/ 0 w 285"/>
                  <a:gd name="T33" fmla="*/ 285 h 285"/>
                  <a:gd name="T34" fmla="*/ 152 w 285"/>
                  <a:gd name="T35" fmla="*/ 285 h 285"/>
                  <a:gd name="T36" fmla="*/ 213 w 285"/>
                  <a:gd name="T37" fmla="*/ 285 h 285"/>
                  <a:gd name="T38" fmla="*/ 213 w 285"/>
                  <a:gd name="T39" fmla="*/ 202 h 285"/>
                  <a:gd name="T40" fmla="*/ 245 w 285"/>
                  <a:gd name="T41" fmla="*/ 219 h 285"/>
                  <a:gd name="T42" fmla="*/ 285 w 285"/>
                  <a:gd name="T43" fmla="*/ 179 h 285"/>
                  <a:gd name="T44" fmla="*/ 245 w 285"/>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285">
                    <a:moveTo>
                      <a:pt x="245" y="139"/>
                    </a:moveTo>
                    <a:cubicBezTo>
                      <a:pt x="232" y="139"/>
                      <a:pt x="220"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6" y="53"/>
                      <a:pt x="146" y="40"/>
                    </a:cubicBezTo>
                    <a:cubicBezTo>
                      <a:pt x="146" y="18"/>
                      <a:pt x="128" y="0"/>
                      <a:pt x="106" y="0"/>
                    </a:cubicBezTo>
                    <a:cubicBezTo>
                      <a:pt x="84" y="0"/>
                      <a:pt x="67" y="18"/>
                      <a:pt x="67" y="40"/>
                    </a:cubicBezTo>
                    <a:cubicBezTo>
                      <a:pt x="67" y="53"/>
                      <a:pt x="73" y="65"/>
                      <a:pt x="83" y="72"/>
                    </a:cubicBezTo>
                    <a:cubicBezTo>
                      <a:pt x="0" y="72"/>
                      <a:pt x="0" y="72"/>
                      <a:pt x="0" y="72"/>
                    </a:cubicBezTo>
                    <a:cubicBezTo>
                      <a:pt x="0" y="133"/>
                      <a:pt x="0" y="133"/>
                      <a:pt x="0" y="133"/>
                    </a:cubicBezTo>
                    <a:cubicBezTo>
                      <a:pt x="6" y="130"/>
                      <a:pt x="13" y="129"/>
                      <a:pt x="20" y="129"/>
                    </a:cubicBezTo>
                    <a:cubicBezTo>
                      <a:pt x="48" y="129"/>
                      <a:pt x="70" y="151"/>
                      <a:pt x="70" y="179"/>
                    </a:cubicBezTo>
                    <a:cubicBezTo>
                      <a:pt x="70" y="206"/>
                      <a:pt x="48" y="229"/>
                      <a:pt x="20" y="229"/>
                    </a:cubicBezTo>
                    <a:cubicBezTo>
                      <a:pt x="13" y="229"/>
                      <a:pt x="6" y="227"/>
                      <a:pt x="0" y="225"/>
                    </a:cubicBezTo>
                    <a:cubicBezTo>
                      <a:pt x="0" y="285"/>
                      <a:pt x="0" y="285"/>
                      <a:pt x="0" y="285"/>
                    </a:cubicBezTo>
                    <a:cubicBezTo>
                      <a:pt x="152" y="285"/>
                      <a:pt x="152" y="285"/>
                      <a:pt x="152" y="285"/>
                    </a:cubicBezTo>
                    <a:cubicBezTo>
                      <a:pt x="213" y="285"/>
                      <a:pt x="213" y="285"/>
                      <a:pt x="213" y="285"/>
                    </a:cubicBezTo>
                    <a:cubicBezTo>
                      <a:pt x="213" y="202"/>
                      <a:pt x="213" y="202"/>
                      <a:pt x="213" y="202"/>
                    </a:cubicBezTo>
                    <a:cubicBezTo>
                      <a:pt x="220" y="212"/>
                      <a:pt x="232" y="219"/>
                      <a:pt x="245" y="219"/>
                    </a:cubicBezTo>
                    <a:cubicBezTo>
                      <a:pt x="267" y="219"/>
                      <a:pt x="285" y="201"/>
                      <a:pt x="285" y="179"/>
                    </a:cubicBezTo>
                    <a:cubicBezTo>
                      <a:pt x="285" y="157"/>
                      <a:pt x="267" y="139"/>
                      <a:pt x="245"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6" name="Freeform 78">
                <a:extLst>
                  <a:ext uri="{FF2B5EF4-FFF2-40B4-BE49-F238E27FC236}">
                    <a16:creationId xmlns:a16="http://schemas.microsoft.com/office/drawing/2014/main" id="{CD252EF8-BEF1-BC48-B548-3D85913DDAD7}"/>
                  </a:ext>
                  <a:ext uri="{C183D7F6-B498-43B3-948B-1728B52AA6E4}">
                    <adec:decorative xmlns:adec="http://schemas.microsoft.com/office/drawing/2017/decorative" val="1"/>
                  </a:ext>
                </a:extLst>
              </p:cNvPr>
              <p:cNvSpPr>
                <a:spLocks/>
              </p:cNvSpPr>
              <p:nvPr/>
            </p:nvSpPr>
            <p:spPr bwMode="auto">
              <a:xfrm>
                <a:off x="1946276" y="3070226"/>
                <a:ext cx="900113" cy="898525"/>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7" name="Freeform 79">
                <a:extLst>
                  <a:ext uri="{FF2B5EF4-FFF2-40B4-BE49-F238E27FC236}">
                    <a16:creationId xmlns:a16="http://schemas.microsoft.com/office/drawing/2014/main" id="{60DE111D-0AF2-2B43-93EF-59ECC3EA98A7}"/>
                  </a:ext>
                  <a:ext uri="{C183D7F6-B498-43B3-948B-1728B52AA6E4}">
                    <adec:decorative xmlns:adec="http://schemas.microsoft.com/office/drawing/2017/decorative" val="1"/>
                  </a:ext>
                </a:extLst>
              </p:cNvPr>
              <p:cNvSpPr>
                <a:spLocks/>
              </p:cNvSpPr>
              <p:nvPr/>
            </p:nvSpPr>
            <p:spPr bwMode="auto">
              <a:xfrm>
                <a:off x="1236663" y="3297238"/>
                <a:ext cx="898525" cy="898525"/>
              </a:xfrm>
              <a:custGeom>
                <a:avLst/>
                <a:gdLst>
                  <a:gd name="T0" fmla="*/ 246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7 w 285"/>
                  <a:gd name="T17" fmla="*/ 285 h 285"/>
                  <a:gd name="T18" fmla="*/ 67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3 w 285"/>
                  <a:gd name="T37" fmla="*/ 0 h 285"/>
                  <a:gd name="T38" fmla="*/ 213 w 285"/>
                  <a:gd name="T39" fmla="*/ 0 h 285"/>
                  <a:gd name="T40" fmla="*/ 213 w 285"/>
                  <a:gd name="T41" fmla="*/ 0 h 285"/>
                  <a:gd name="T42" fmla="*/ 213 w 285"/>
                  <a:gd name="T43" fmla="*/ 84 h 285"/>
                  <a:gd name="T44" fmla="*/ 246 w 285"/>
                  <a:gd name="T45" fmla="*/ 67 h 285"/>
                  <a:gd name="T46" fmla="*/ 285 w 285"/>
                  <a:gd name="T47" fmla="*/ 107 h 285"/>
                  <a:gd name="T48" fmla="*/ 246 w 285"/>
                  <a:gd name="T49"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 h="285">
                    <a:moveTo>
                      <a:pt x="246"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40" y="221"/>
                      <a:pt x="146" y="232"/>
                      <a:pt x="146" y="246"/>
                    </a:cubicBezTo>
                    <a:cubicBezTo>
                      <a:pt x="146" y="268"/>
                      <a:pt x="129" y="285"/>
                      <a:pt x="107" y="285"/>
                    </a:cubicBezTo>
                    <a:cubicBezTo>
                      <a:pt x="85" y="285"/>
                      <a:pt x="67" y="268"/>
                      <a:pt x="67" y="246"/>
                    </a:cubicBezTo>
                    <a:cubicBezTo>
                      <a:pt x="67" y="232"/>
                      <a:pt x="73" y="221"/>
                      <a:pt x="83" y="213"/>
                    </a:cubicBezTo>
                    <a:cubicBezTo>
                      <a:pt x="0" y="213"/>
                      <a:pt x="0" y="213"/>
                      <a:pt x="0" y="213"/>
                    </a:cubicBezTo>
                    <a:cubicBezTo>
                      <a:pt x="0" y="153"/>
                      <a:pt x="0" y="153"/>
                      <a:pt x="0" y="153"/>
                    </a:cubicBezTo>
                    <a:cubicBezTo>
                      <a:pt x="6" y="155"/>
                      <a:pt x="13" y="157"/>
                      <a:pt x="20" y="157"/>
                    </a:cubicBezTo>
                    <a:cubicBezTo>
                      <a:pt x="48" y="157"/>
                      <a:pt x="70" y="134"/>
                      <a:pt x="70" y="107"/>
                    </a:cubicBezTo>
                    <a:cubicBezTo>
                      <a:pt x="70" y="79"/>
                      <a:pt x="48" y="57"/>
                      <a:pt x="20" y="57"/>
                    </a:cubicBezTo>
                    <a:cubicBezTo>
                      <a:pt x="13" y="57"/>
                      <a:pt x="6" y="58"/>
                      <a:pt x="0" y="61"/>
                    </a:cubicBezTo>
                    <a:cubicBezTo>
                      <a:pt x="0" y="0"/>
                      <a:pt x="0" y="0"/>
                      <a:pt x="0" y="0"/>
                    </a:cubicBezTo>
                    <a:cubicBezTo>
                      <a:pt x="153" y="0"/>
                      <a:pt x="153" y="0"/>
                      <a:pt x="153" y="0"/>
                    </a:cubicBezTo>
                    <a:cubicBezTo>
                      <a:pt x="213" y="0"/>
                      <a:pt x="213" y="0"/>
                      <a:pt x="213" y="0"/>
                    </a:cubicBezTo>
                    <a:cubicBezTo>
                      <a:pt x="213" y="0"/>
                      <a:pt x="213" y="0"/>
                      <a:pt x="213" y="0"/>
                    </a:cubicBezTo>
                    <a:cubicBezTo>
                      <a:pt x="213" y="84"/>
                      <a:pt x="213" y="84"/>
                      <a:pt x="213" y="84"/>
                    </a:cubicBezTo>
                    <a:cubicBezTo>
                      <a:pt x="220" y="74"/>
                      <a:pt x="232" y="67"/>
                      <a:pt x="246" y="67"/>
                    </a:cubicBezTo>
                    <a:cubicBezTo>
                      <a:pt x="268" y="67"/>
                      <a:pt x="285" y="85"/>
                      <a:pt x="285" y="107"/>
                    </a:cubicBezTo>
                    <a:cubicBezTo>
                      <a:pt x="285" y="129"/>
                      <a:pt x="268" y="147"/>
                      <a:pt x="246" y="14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600" dirty="0"/>
              </a:p>
            </p:txBody>
          </p:sp>
        </p:grpSp>
        <p:sp>
          <p:nvSpPr>
            <p:cNvPr id="9" name="Freeform 80">
              <a:extLst>
                <a:ext uri="{FF2B5EF4-FFF2-40B4-BE49-F238E27FC236}">
                  <a16:creationId xmlns:a16="http://schemas.microsoft.com/office/drawing/2014/main" id="{4C054812-A479-0245-A846-91A01FA216F1}"/>
                </a:ext>
                <a:ext uri="{C183D7F6-B498-43B3-948B-1728B52AA6E4}">
                  <adec:decorative xmlns:adec="http://schemas.microsoft.com/office/drawing/2017/decorative" val="1"/>
                </a:ext>
              </a:extLst>
            </p:cNvPr>
            <p:cNvSpPr>
              <a:spLocks/>
            </p:cNvSpPr>
            <p:nvPr/>
          </p:nvSpPr>
          <p:spPr bwMode="auto">
            <a:xfrm rot="5400000">
              <a:off x="6115631" y="4527615"/>
              <a:ext cx="1836116" cy="210852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0" name="Freeform 80">
              <a:extLst>
                <a:ext uri="{FF2B5EF4-FFF2-40B4-BE49-F238E27FC236}">
                  <a16:creationId xmlns:a16="http://schemas.microsoft.com/office/drawing/2014/main" id="{953850DB-02E7-BC42-BEC6-5BF793FDF91E}"/>
                </a:ext>
                <a:ext uri="{C183D7F6-B498-43B3-948B-1728B52AA6E4}">
                  <adec:decorative xmlns:adec="http://schemas.microsoft.com/office/drawing/2017/decorative" val="1"/>
                </a:ext>
              </a:extLst>
            </p:cNvPr>
            <p:cNvSpPr>
              <a:spLocks/>
            </p:cNvSpPr>
            <p:nvPr/>
          </p:nvSpPr>
          <p:spPr bwMode="auto">
            <a:xfrm>
              <a:off x="6539108" y="3108581"/>
              <a:ext cx="2031300" cy="1956950"/>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1" name="Freeform 80">
              <a:extLst>
                <a:ext uri="{FF2B5EF4-FFF2-40B4-BE49-F238E27FC236}">
                  <a16:creationId xmlns:a16="http://schemas.microsoft.com/office/drawing/2014/main" id="{CB1CF080-E579-9041-95C4-CFEA008525C8}"/>
                </a:ext>
                <a:ext uri="{C183D7F6-B498-43B3-948B-1728B52AA6E4}">
                  <adec:decorative xmlns:adec="http://schemas.microsoft.com/office/drawing/2017/decorative" val="1"/>
                </a:ext>
              </a:extLst>
            </p:cNvPr>
            <p:cNvSpPr>
              <a:spLocks/>
            </p:cNvSpPr>
            <p:nvPr/>
          </p:nvSpPr>
          <p:spPr bwMode="auto">
            <a:xfrm rot="16200000">
              <a:off x="5104141" y="1189346"/>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2" name="Freeform 80">
              <a:extLst>
                <a:ext uri="{FF2B5EF4-FFF2-40B4-BE49-F238E27FC236}">
                  <a16:creationId xmlns:a16="http://schemas.microsoft.com/office/drawing/2014/main" id="{885FCBAC-B821-B54D-8D14-6A2C3F1AA73E}"/>
                </a:ext>
                <a:ext uri="{C183D7F6-B498-43B3-948B-1728B52AA6E4}">
                  <adec:decorative xmlns:adec="http://schemas.microsoft.com/office/drawing/2017/decorative" val="1"/>
                </a:ext>
              </a:extLst>
            </p:cNvPr>
            <p:cNvSpPr>
              <a:spLocks/>
            </p:cNvSpPr>
            <p:nvPr/>
          </p:nvSpPr>
          <p:spPr bwMode="auto">
            <a:xfrm rot="16200000">
              <a:off x="2213040" y="1203635"/>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chemeClr val="bg1">
                <a:lumMod val="95000"/>
              </a:schemeClr>
            </a:solidFill>
            <a:ln>
              <a:solidFill>
                <a:schemeClr val="tx1">
                  <a:lumMod val="50000"/>
                  <a:lumOff val="50000"/>
                </a:schemeClr>
              </a:solidFill>
            </a:ln>
          </p:spPr>
          <p:txBody>
            <a:bodyPr vert="horz" wrap="square" lIns="91440" tIns="45720" rIns="91440" bIns="45720" numCol="1" anchor="t" anchorCtr="0" compatLnSpc="1">
              <a:prstTxWarp prst="textNoShape">
                <a:avLst/>
              </a:prstTxWarp>
            </a:bodyPr>
            <a:lstStyle/>
            <a:p>
              <a:endParaRPr lang="en-US" sz="1600" dirty="0"/>
            </a:p>
          </p:txBody>
        </p:sp>
        <p:sp>
          <p:nvSpPr>
            <p:cNvPr id="14" name="TextBox 13">
              <a:extLst>
                <a:ext uri="{FF2B5EF4-FFF2-40B4-BE49-F238E27FC236}">
                  <a16:creationId xmlns:a16="http://schemas.microsoft.com/office/drawing/2014/main" id="{F50D897B-4FD8-8449-858D-4359D0C2FFB8}"/>
                </a:ext>
              </a:extLst>
            </p:cNvPr>
            <p:cNvSpPr txBox="1"/>
            <p:nvPr/>
          </p:nvSpPr>
          <p:spPr>
            <a:xfrm>
              <a:off x="2297034" y="1733444"/>
              <a:ext cx="1196161" cy="584775"/>
            </a:xfrm>
            <a:prstGeom prst="rect">
              <a:avLst/>
            </a:prstGeom>
            <a:noFill/>
          </p:spPr>
          <p:txBody>
            <a:bodyPr wrap="none" rtlCol="0">
              <a:spAutoFit/>
            </a:bodyPr>
            <a:lstStyle/>
            <a:p>
              <a:pPr algn="ctr"/>
              <a:r>
                <a:rPr lang="en-US" sz="1600" dirty="0">
                  <a:latin typeface="Arial Rounded MT Bold" panose="020F0704030504030204" pitchFamily="34" charset="77"/>
                </a:rPr>
                <a:t>Command</a:t>
              </a:r>
            </a:p>
            <a:p>
              <a:pPr algn="ctr"/>
              <a:r>
                <a:rPr lang="en-US" sz="1600" dirty="0">
                  <a:latin typeface="Arial Rounded MT Bold" panose="020F0704030504030204" pitchFamily="34" charset="77"/>
                </a:rPr>
                <a:t>Staff</a:t>
              </a:r>
            </a:p>
          </p:txBody>
        </p:sp>
        <p:sp>
          <p:nvSpPr>
            <p:cNvPr id="15" name="TextBox 14">
              <a:extLst>
                <a:ext uri="{FF2B5EF4-FFF2-40B4-BE49-F238E27FC236}">
                  <a16:creationId xmlns:a16="http://schemas.microsoft.com/office/drawing/2014/main" id="{A341344F-AF24-E642-B120-0CC76A6AE07E}"/>
                </a:ext>
              </a:extLst>
            </p:cNvPr>
            <p:cNvSpPr txBox="1"/>
            <p:nvPr/>
          </p:nvSpPr>
          <p:spPr>
            <a:xfrm>
              <a:off x="4184984" y="3626398"/>
              <a:ext cx="800219" cy="338554"/>
            </a:xfrm>
            <a:prstGeom prst="rect">
              <a:avLst/>
            </a:prstGeom>
            <a:noFill/>
          </p:spPr>
          <p:txBody>
            <a:bodyPr wrap="none" rtlCol="0">
              <a:spAutoFit/>
            </a:bodyPr>
            <a:lstStyle/>
            <a:p>
              <a:pPr algn="ctr"/>
              <a:r>
                <a:rPr lang="en-US" sz="1600" dirty="0">
                  <a:latin typeface="Arial Rounded MT Bold" panose="020F0704030504030204" pitchFamily="34" charset="77"/>
                </a:rPr>
                <a:t>DPMU</a:t>
              </a:r>
            </a:p>
          </p:txBody>
        </p:sp>
        <p:sp>
          <p:nvSpPr>
            <p:cNvPr id="16" name="TextBox 15">
              <a:extLst>
                <a:ext uri="{FF2B5EF4-FFF2-40B4-BE49-F238E27FC236}">
                  <a16:creationId xmlns:a16="http://schemas.microsoft.com/office/drawing/2014/main" id="{7B5F2C82-ECD8-4C4C-AC60-57AC75CBEBA2}"/>
                </a:ext>
              </a:extLst>
            </p:cNvPr>
            <p:cNvSpPr txBox="1"/>
            <p:nvPr/>
          </p:nvSpPr>
          <p:spPr>
            <a:xfrm>
              <a:off x="5423026" y="3475569"/>
              <a:ext cx="1041952" cy="1077218"/>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DART</a:t>
              </a:r>
            </a:p>
            <a:p>
              <a:pPr algn="ctr"/>
              <a:r>
                <a:rPr lang="en-US" sz="1600" dirty="0">
                  <a:solidFill>
                    <a:schemeClr val="bg1"/>
                  </a:solidFill>
                  <a:latin typeface="Arial Rounded MT Bold" panose="020F0704030504030204" pitchFamily="34" charset="77"/>
                </a:rPr>
                <a:t>And </a:t>
              </a:r>
            </a:p>
            <a:p>
              <a:pPr algn="ctr"/>
              <a:r>
                <a:rPr lang="en-US" sz="1600" dirty="0">
                  <a:solidFill>
                    <a:schemeClr val="bg1"/>
                  </a:solidFill>
                  <a:latin typeface="Arial Rounded MT Bold" panose="020F0704030504030204" pitchFamily="34" charset="77"/>
                </a:rPr>
                <a:t>Remains</a:t>
              </a:r>
            </a:p>
            <a:p>
              <a:pPr algn="ctr"/>
              <a:r>
                <a:rPr lang="en-US" sz="1600" dirty="0">
                  <a:solidFill>
                    <a:schemeClr val="bg1"/>
                  </a:solidFill>
                  <a:latin typeface="Arial Rounded MT Bold" panose="020F0704030504030204" pitchFamily="34" charset="77"/>
                </a:rPr>
                <a:t>Mgt.</a:t>
              </a:r>
            </a:p>
          </p:txBody>
        </p:sp>
        <p:sp>
          <p:nvSpPr>
            <p:cNvPr id="17" name="TextBox 16">
              <a:extLst>
                <a:ext uri="{FF2B5EF4-FFF2-40B4-BE49-F238E27FC236}">
                  <a16:creationId xmlns:a16="http://schemas.microsoft.com/office/drawing/2014/main" id="{63EC6365-5CEB-5340-82AC-46747CE34B51}"/>
                </a:ext>
              </a:extLst>
            </p:cNvPr>
            <p:cNvSpPr txBox="1"/>
            <p:nvPr/>
          </p:nvSpPr>
          <p:spPr>
            <a:xfrm>
              <a:off x="5109230" y="1784238"/>
              <a:ext cx="1283685" cy="584775"/>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Morgue</a:t>
              </a:r>
            </a:p>
            <a:p>
              <a:pPr algn="ctr"/>
              <a:r>
                <a:rPr lang="en-US" sz="1600" dirty="0">
                  <a:solidFill>
                    <a:schemeClr val="bg1"/>
                  </a:solidFill>
                  <a:latin typeface="Arial Rounded MT Bold" panose="020F0704030504030204" pitchFamily="34" charset="77"/>
                </a:rPr>
                <a:t>Operations</a:t>
              </a:r>
            </a:p>
          </p:txBody>
        </p:sp>
        <p:sp>
          <p:nvSpPr>
            <p:cNvPr id="18" name="TextBox 17">
              <a:extLst>
                <a:ext uri="{FF2B5EF4-FFF2-40B4-BE49-F238E27FC236}">
                  <a16:creationId xmlns:a16="http://schemas.microsoft.com/office/drawing/2014/main" id="{C847340C-D6C4-B34D-ACE3-E97B949A59B1}"/>
                </a:ext>
              </a:extLst>
            </p:cNvPr>
            <p:cNvSpPr txBox="1"/>
            <p:nvPr/>
          </p:nvSpPr>
          <p:spPr>
            <a:xfrm>
              <a:off x="6931239" y="3429672"/>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Morgue</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sp>
          <p:nvSpPr>
            <p:cNvPr id="19" name="TextBox 18">
              <a:extLst>
                <a:ext uri="{FF2B5EF4-FFF2-40B4-BE49-F238E27FC236}">
                  <a16:creationId xmlns:a16="http://schemas.microsoft.com/office/drawing/2014/main" id="{78C046C5-CB34-B24D-83E5-8B1A00012FDB}"/>
                </a:ext>
              </a:extLst>
            </p:cNvPr>
            <p:cNvSpPr txBox="1"/>
            <p:nvPr/>
          </p:nvSpPr>
          <p:spPr>
            <a:xfrm>
              <a:off x="6705600" y="5181600"/>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Victim</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sp>
          <p:nvSpPr>
            <p:cNvPr id="21" name="TextBox 20">
              <a:extLst>
                <a:ext uri="{FF2B5EF4-FFF2-40B4-BE49-F238E27FC236}">
                  <a16:creationId xmlns:a16="http://schemas.microsoft.com/office/drawing/2014/main" id="{0CF1943A-73D5-184C-A778-00C9F9ACC953}"/>
                </a:ext>
              </a:extLst>
            </p:cNvPr>
            <p:cNvSpPr txBox="1"/>
            <p:nvPr/>
          </p:nvSpPr>
          <p:spPr>
            <a:xfrm>
              <a:off x="2676061" y="3475569"/>
              <a:ext cx="1005082" cy="584775"/>
            </a:xfrm>
            <a:prstGeom prst="rect">
              <a:avLst/>
            </a:prstGeom>
            <a:noFill/>
          </p:spPr>
          <p:txBody>
            <a:bodyPr wrap="none" rtlCol="0">
              <a:spAutoFit/>
            </a:bodyPr>
            <a:lstStyle/>
            <a:p>
              <a:pPr algn="ctr"/>
              <a:r>
                <a:rPr lang="en-US" sz="1600" dirty="0">
                  <a:latin typeface="Arial Rounded MT Bold" panose="020F0704030504030204" pitchFamily="34" charset="77"/>
                </a:rPr>
                <a:t>ME</a:t>
              </a:r>
            </a:p>
            <a:p>
              <a:pPr algn="ctr"/>
              <a:r>
                <a:rPr lang="en-US" sz="1600" dirty="0">
                  <a:latin typeface="Arial Rounded MT Bold" panose="020F0704030504030204" pitchFamily="34" charset="77"/>
                </a:rPr>
                <a:t>Request</a:t>
              </a:r>
            </a:p>
          </p:txBody>
        </p:sp>
        <p:sp>
          <p:nvSpPr>
            <p:cNvPr id="23" name="Freeform 78">
              <a:extLst>
                <a:ext uri="{FF2B5EF4-FFF2-40B4-BE49-F238E27FC236}">
                  <a16:creationId xmlns:a16="http://schemas.microsoft.com/office/drawing/2014/main" id="{44540A7F-2E1E-A044-8D36-5AB17E3D45C7}"/>
                </a:ext>
                <a:ext uri="{C183D7F6-B498-43B3-948B-1728B52AA6E4}">
                  <adec:decorative xmlns:adec="http://schemas.microsoft.com/office/drawing/2017/decorative" val="1"/>
                </a:ext>
              </a:extLst>
            </p:cNvPr>
            <p:cNvSpPr>
              <a:spLocks/>
            </p:cNvSpPr>
            <p:nvPr/>
          </p:nvSpPr>
          <p:spPr bwMode="auto">
            <a:xfrm>
              <a:off x="765814" y="2550779"/>
              <a:ext cx="1836117" cy="2068256"/>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22" name="TextBox 21">
              <a:extLst>
                <a:ext uri="{FF2B5EF4-FFF2-40B4-BE49-F238E27FC236}">
                  <a16:creationId xmlns:a16="http://schemas.microsoft.com/office/drawing/2014/main" id="{2B9DE118-00CA-AA45-933C-4E367A69801E}"/>
                </a:ext>
              </a:extLst>
            </p:cNvPr>
            <p:cNvSpPr txBox="1"/>
            <p:nvPr/>
          </p:nvSpPr>
          <p:spPr>
            <a:xfrm>
              <a:off x="1170294" y="3504609"/>
              <a:ext cx="1013611" cy="584775"/>
            </a:xfrm>
            <a:prstGeom prst="rect">
              <a:avLst/>
            </a:prstGeom>
            <a:noFill/>
          </p:spPr>
          <p:txBody>
            <a:bodyPr wrap="none" rtlCol="0">
              <a:spAutoFit/>
            </a:bodyPr>
            <a:lstStyle/>
            <a:p>
              <a:pPr algn="ctr"/>
              <a:r>
                <a:rPr lang="en-US" sz="1600" dirty="0">
                  <a:latin typeface="Arial Rounded MT Bold" panose="020F0704030504030204" pitchFamily="34" charset="77"/>
                </a:rPr>
                <a:t>MIVOL</a:t>
              </a:r>
            </a:p>
            <a:p>
              <a:pPr algn="ctr"/>
              <a:r>
                <a:rPr lang="en-US" sz="1600" dirty="0">
                  <a:latin typeface="Arial Rounded MT Bold" panose="020F0704030504030204" pitchFamily="34" charset="77"/>
                </a:rPr>
                <a:t>Registry</a:t>
              </a:r>
            </a:p>
          </p:txBody>
        </p:sp>
      </p:grpSp>
      <p:sp>
        <p:nvSpPr>
          <p:cNvPr id="24" name="Right Arrow 23">
            <a:extLst>
              <a:ext uri="{FF2B5EF4-FFF2-40B4-BE49-F238E27FC236}">
                <a16:creationId xmlns:a16="http://schemas.microsoft.com/office/drawing/2014/main" id="{7C87E40C-4850-984D-8812-81BF5531D516}"/>
              </a:ext>
            </a:extLst>
          </p:cNvPr>
          <p:cNvSpPr/>
          <p:nvPr/>
        </p:nvSpPr>
        <p:spPr>
          <a:xfrm>
            <a:off x="3124620" y="6324600"/>
            <a:ext cx="6628980" cy="99988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Remains Identified at End of Process by Medical Examiner</a:t>
            </a:r>
          </a:p>
        </p:txBody>
      </p:sp>
    </p:spTree>
    <p:extLst>
      <p:ext uri="{BB962C8B-B14F-4D97-AF65-F5344CB8AC3E}">
        <p14:creationId xmlns:p14="http://schemas.microsoft.com/office/powerpoint/2010/main" val="142475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53373119-544D-E149-9A90-80624C725CE8}"/>
              </a:ext>
            </a:extLst>
          </p:cNvPr>
          <p:cNvGrpSpPr/>
          <p:nvPr/>
        </p:nvGrpSpPr>
        <p:grpSpPr>
          <a:xfrm>
            <a:off x="838200" y="2971380"/>
            <a:ext cx="1836117" cy="1829640"/>
            <a:chOff x="2209801" y="1206874"/>
            <a:chExt cx="1836117" cy="1829640"/>
          </a:xfrm>
        </p:grpSpPr>
        <p:sp>
          <p:nvSpPr>
            <p:cNvPr id="12" name="Freeform 80">
              <a:extLst>
                <a:ext uri="{FF2B5EF4-FFF2-40B4-BE49-F238E27FC236}">
                  <a16:creationId xmlns:a16="http://schemas.microsoft.com/office/drawing/2014/main" id="{885FCBAC-B821-B54D-8D14-6A2C3F1AA73E}"/>
                </a:ext>
                <a:ext uri="{C183D7F6-B498-43B3-948B-1728B52AA6E4}">
                  <adec:decorative xmlns:adec="http://schemas.microsoft.com/office/drawing/2017/decorative" val="1"/>
                </a:ext>
              </a:extLst>
            </p:cNvPr>
            <p:cNvSpPr>
              <a:spLocks/>
            </p:cNvSpPr>
            <p:nvPr/>
          </p:nvSpPr>
          <p:spPr bwMode="auto">
            <a:xfrm rot="16200000">
              <a:off x="2213040" y="1203635"/>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chemeClr val="bg1">
                <a:lumMod val="95000"/>
              </a:schemeClr>
            </a:solidFill>
            <a:ln>
              <a:solidFill>
                <a:schemeClr val="tx1">
                  <a:lumMod val="50000"/>
                  <a:lumOff val="50000"/>
                </a:schemeClr>
              </a:solidFill>
            </a:ln>
          </p:spPr>
          <p:txBody>
            <a:bodyPr vert="horz" wrap="square" lIns="91440" tIns="45720" rIns="91440" bIns="45720" numCol="1" anchor="t" anchorCtr="0" compatLnSpc="1">
              <a:prstTxWarp prst="textNoShape">
                <a:avLst/>
              </a:prstTxWarp>
            </a:bodyPr>
            <a:lstStyle/>
            <a:p>
              <a:endParaRPr lang="en-US" sz="1600" dirty="0"/>
            </a:p>
          </p:txBody>
        </p:sp>
        <p:sp>
          <p:nvSpPr>
            <p:cNvPr id="14" name="TextBox 13">
              <a:extLst>
                <a:ext uri="{FF2B5EF4-FFF2-40B4-BE49-F238E27FC236}">
                  <a16:creationId xmlns:a16="http://schemas.microsoft.com/office/drawing/2014/main" id="{F50D897B-4FD8-8449-858D-4359D0C2FFB8}"/>
                </a:ext>
              </a:extLst>
            </p:cNvPr>
            <p:cNvSpPr txBox="1"/>
            <p:nvPr/>
          </p:nvSpPr>
          <p:spPr>
            <a:xfrm>
              <a:off x="2297034" y="1733444"/>
              <a:ext cx="1196161" cy="584775"/>
            </a:xfrm>
            <a:prstGeom prst="rect">
              <a:avLst/>
            </a:prstGeom>
            <a:noFill/>
          </p:spPr>
          <p:txBody>
            <a:bodyPr wrap="none" rtlCol="0">
              <a:spAutoFit/>
            </a:bodyPr>
            <a:lstStyle/>
            <a:p>
              <a:pPr algn="ctr"/>
              <a:r>
                <a:rPr lang="en-US" sz="1600" dirty="0">
                  <a:latin typeface="Arial Rounded MT Bold" panose="020F0704030504030204" pitchFamily="34" charset="77"/>
                </a:rPr>
                <a:t>Command</a:t>
              </a:r>
            </a:p>
            <a:p>
              <a:pPr algn="ctr"/>
              <a:r>
                <a:rPr lang="en-US" sz="1600" dirty="0">
                  <a:latin typeface="Arial Rounded MT Bold" panose="020F0704030504030204" pitchFamily="34" charset="77"/>
                </a:rPr>
                <a:t>Staff</a:t>
              </a:r>
            </a:p>
          </p:txBody>
        </p:sp>
      </p:grpSp>
      <p:sp>
        <p:nvSpPr>
          <p:cNvPr id="25" name="Rectangle 24">
            <a:extLst>
              <a:ext uri="{FF2B5EF4-FFF2-40B4-BE49-F238E27FC236}">
                <a16:creationId xmlns:a16="http://schemas.microsoft.com/office/drawing/2014/main" id="{C140F6E3-1B40-A743-A0FF-15C11F94CEAA}"/>
              </a:ext>
            </a:extLst>
          </p:cNvPr>
          <p:cNvSpPr/>
          <p:nvPr/>
        </p:nvSpPr>
        <p:spPr>
          <a:xfrm>
            <a:off x="3733800" y="1288970"/>
            <a:ext cx="2590800" cy="461665"/>
          </a:xfrm>
          <a:prstGeom prst="rect">
            <a:avLst/>
          </a:prstGeom>
        </p:spPr>
        <p:txBody>
          <a:bodyPr wrap="square">
            <a:spAutoFit/>
          </a:bodyPr>
          <a:lstStyle/>
          <a:p>
            <a:r>
              <a:rPr lang="en-US" sz="2400" dirty="0">
                <a:latin typeface="Arial Rounded MT Bold" panose="020F0704030504030204" pitchFamily="34" charset="77"/>
              </a:rPr>
              <a:t>Command Staff</a:t>
            </a:r>
          </a:p>
        </p:txBody>
      </p:sp>
      <p:sp>
        <p:nvSpPr>
          <p:cNvPr id="26" name="Rectangle 25">
            <a:extLst>
              <a:ext uri="{FF2B5EF4-FFF2-40B4-BE49-F238E27FC236}">
                <a16:creationId xmlns:a16="http://schemas.microsoft.com/office/drawing/2014/main" id="{63F4A324-BF86-FE4F-BF9A-ACE7E359CAD3}"/>
              </a:ext>
            </a:extLst>
          </p:cNvPr>
          <p:cNvSpPr/>
          <p:nvPr/>
        </p:nvSpPr>
        <p:spPr>
          <a:xfrm>
            <a:off x="2438400" y="1840586"/>
            <a:ext cx="7620000" cy="4247317"/>
          </a:xfrm>
          <a:prstGeom prst="rect">
            <a:avLst/>
          </a:prstGeom>
        </p:spPr>
        <p:txBody>
          <a:bodyPr wrap="square">
            <a:spAutoFit/>
          </a:bodyPr>
          <a:lstStyle/>
          <a:p>
            <a:endParaRPr lang="en-US" dirty="0">
              <a:latin typeface="Arial Rounded MT Bold" panose="020F0704030504030204" pitchFamily="34" charset="77"/>
            </a:endParaRPr>
          </a:p>
          <a:p>
            <a:r>
              <a:rPr lang="en-US" dirty="0">
                <a:latin typeface="Arial Rounded MT Bold" panose="020F0704030504030204" pitchFamily="34" charset="77"/>
              </a:rPr>
              <a:t>Components of Command Staff Include:</a:t>
            </a:r>
          </a:p>
          <a:p>
            <a:pPr marL="742950" lvl="1" indent="-285750">
              <a:buFont typeface="Arial" panose="020B0604020202020204" pitchFamily="34" charset="0"/>
              <a:buChar char="•"/>
            </a:pPr>
            <a:r>
              <a:rPr lang="en-US" dirty="0">
                <a:latin typeface="Arial Rounded MT Bold" panose="020F0704030504030204" pitchFamily="34" charset="77"/>
              </a:rPr>
              <a:t>Commander</a:t>
            </a:r>
          </a:p>
          <a:p>
            <a:pPr marL="742950" lvl="1" indent="-285750">
              <a:buFont typeface="Arial" panose="020B0604020202020204" pitchFamily="34" charset="0"/>
              <a:buChar char="•"/>
            </a:pPr>
            <a:r>
              <a:rPr lang="en-US" dirty="0">
                <a:latin typeface="Arial Rounded MT Bold" panose="020F0704030504030204" pitchFamily="34" charset="77"/>
              </a:rPr>
              <a:t>Administration</a:t>
            </a:r>
          </a:p>
          <a:p>
            <a:pPr marL="742950" lvl="1" indent="-285750">
              <a:buFont typeface="Arial" panose="020B0604020202020204" pitchFamily="34" charset="0"/>
              <a:buChar char="•"/>
            </a:pPr>
            <a:r>
              <a:rPr lang="en-US" dirty="0">
                <a:latin typeface="Arial Rounded MT Bold" panose="020F0704030504030204" pitchFamily="34" charset="77"/>
              </a:rPr>
              <a:t>MI Bureau of EMS, Trauma, and Preparedness Support</a:t>
            </a:r>
          </a:p>
          <a:p>
            <a:pPr marL="742950" lvl="1" indent="-285750">
              <a:buFont typeface="Arial" panose="020B0604020202020204" pitchFamily="34" charset="0"/>
              <a:buChar char="•"/>
            </a:pPr>
            <a:r>
              <a:rPr lang="en-US" dirty="0">
                <a:latin typeface="Arial Rounded MT Bold" panose="020F0704030504030204" pitchFamily="34" charset="77"/>
              </a:rPr>
              <a:t>Logistics, Safety, and Security (Disaster Portable Morgue Unite)</a:t>
            </a:r>
          </a:p>
          <a:p>
            <a:pPr marL="742950" lvl="1" indent="-285750">
              <a:buFont typeface="Arial" panose="020B0604020202020204" pitchFamily="34" charset="0"/>
              <a:buChar char="•"/>
            </a:pPr>
            <a:r>
              <a:rPr lang="en-US" dirty="0">
                <a:latin typeface="Arial Rounded MT Bold" panose="020F0704030504030204" pitchFamily="34" charset="77"/>
              </a:rPr>
              <a:t>Volunteer Management</a:t>
            </a:r>
          </a:p>
          <a:p>
            <a:pPr marL="742950" lvl="1" indent="-285750">
              <a:buFont typeface="Arial" panose="020B0604020202020204" pitchFamily="34" charset="0"/>
              <a:buChar char="•"/>
            </a:pPr>
            <a:r>
              <a:rPr lang="en-US" dirty="0">
                <a:latin typeface="Arial Rounded MT Bold" panose="020F0704030504030204" pitchFamily="34" charset="77"/>
              </a:rPr>
              <a:t>Search and Recovery (Disaster Assistance Recovery Team)</a:t>
            </a:r>
          </a:p>
          <a:p>
            <a:pPr marL="742950" lvl="1" indent="-285750">
              <a:buFont typeface="Arial" panose="020B0604020202020204" pitchFamily="34" charset="0"/>
              <a:buChar char="•"/>
            </a:pPr>
            <a:r>
              <a:rPr lang="en-US" dirty="0">
                <a:latin typeface="Arial Rounded MT Bold" panose="020F0704030504030204" pitchFamily="34" charset="77"/>
              </a:rPr>
              <a:t>Victim Transport</a:t>
            </a:r>
          </a:p>
          <a:p>
            <a:pPr marL="742950" lvl="1" indent="-285750">
              <a:buFont typeface="Arial" panose="020B0604020202020204" pitchFamily="34" charset="0"/>
              <a:buChar char="•"/>
            </a:pPr>
            <a:r>
              <a:rPr lang="en-US" dirty="0">
                <a:latin typeface="Arial Rounded MT Bold" panose="020F0704030504030204" pitchFamily="34" charset="77"/>
              </a:rPr>
              <a:t>Morgue Operations (various sections)</a:t>
            </a:r>
          </a:p>
          <a:p>
            <a:pPr marL="742950" lvl="1" indent="-285750">
              <a:buFont typeface="Arial" panose="020B0604020202020204" pitchFamily="34" charset="0"/>
              <a:buChar char="•"/>
            </a:pPr>
            <a:r>
              <a:rPr lang="en-US" dirty="0">
                <a:latin typeface="Arial Rounded MT Bold" panose="020F0704030504030204" pitchFamily="34" charset="77"/>
              </a:rPr>
              <a:t>Victim Information Center </a:t>
            </a:r>
          </a:p>
          <a:p>
            <a:pPr marL="742950" lvl="1" indent="-285750">
              <a:buFont typeface="Arial" panose="020B0604020202020204" pitchFamily="34" charset="0"/>
              <a:buChar char="•"/>
            </a:pPr>
            <a:r>
              <a:rPr lang="en-US" dirty="0">
                <a:latin typeface="Arial Rounded MT Bold" panose="020F0704030504030204" pitchFamily="34" charset="77"/>
              </a:rPr>
              <a:t>Morgue Information Center</a:t>
            </a:r>
          </a:p>
          <a:p>
            <a:pPr marL="285750" indent="-285750">
              <a:buFont typeface="Arial" panose="020B0604020202020204" pitchFamily="34" charset="0"/>
              <a:buChar char="•"/>
            </a:pPr>
            <a:endParaRPr lang="en-US" dirty="0">
              <a:latin typeface="Arial Rounded MT Bold" panose="020F0704030504030204" pitchFamily="34" charset="77"/>
            </a:endParaRPr>
          </a:p>
          <a:p>
            <a:pPr marL="285750" indent="-285750">
              <a:buFont typeface="Arial" panose="020B0604020202020204" pitchFamily="34" charset="0"/>
              <a:buChar char="•"/>
            </a:pPr>
            <a:endParaRPr lang="en-US" dirty="0">
              <a:latin typeface="Arial Rounded MT Bold" panose="020F0704030504030204" pitchFamily="34" charset="77"/>
            </a:endParaRPr>
          </a:p>
        </p:txBody>
      </p:sp>
    </p:spTree>
    <p:extLst>
      <p:ext uri="{BB962C8B-B14F-4D97-AF65-F5344CB8AC3E}">
        <p14:creationId xmlns:p14="http://schemas.microsoft.com/office/powerpoint/2010/main" val="16662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0058400" cy="5867391"/>
          </a:xfrm>
          <a:prstGeom prst="rect">
            <a:avLst/>
          </a:prstGeom>
        </p:spPr>
      </p:pic>
      <p:sp>
        <p:nvSpPr>
          <p:cNvPr id="7" name="Date Placeholder 6">
            <a:extLst>
              <a:ext uri="{FF2B5EF4-FFF2-40B4-BE49-F238E27FC236}">
                <a16:creationId xmlns:a16="http://schemas.microsoft.com/office/drawing/2014/main" id="{E44DB5C0-74ED-E940-A878-FDCFB155E890}"/>
              </a:ext>
            </a:extLst>
          </p:cNvPr>
          <p:cNvSpPr>
            <a:spLocks noGrp="1"/>
          </p:cNvSpPr>
          <p:nvPr>
            <p:ph type="dt" sz="half" idx="6"/>
          </p:nvPr>
        </p:nvSpPr>
        <p:spPr/>
        <p:txBody>
          <a:bodyPr/>
          <a:lstStyle/>
          <a:p>
            <a:fld id="{B625AAF7-54D9-D245-B01A-D0959430E3F5}" type="datetime1">
              <a:rPr lang="en-US" smtClean="0"/>
              <a:t>12/20/21</a:t>
            </a:fld>
            <a:endParaRPr lang="en-US" dirty="0"/>
          </a:p>
        </p:txBody>
      </p:sp>
      <p:sp>
        <p:nvSpPr>
          <p:cNvPr id="9" name="Slide Number Placeholder 8">
            <a:extLst>
              <a:ext uri="{FF2B5EF4-FFF2-40B4-BE49-F238E27FC236}">
                <a16:creationId xmlns:a16="http://schemas.microsoft.com/office/drawing/2014/main" id="{739F7631-AD86-CF4D-9187-0590B7D1B9D0}"/>
              </a:ext>
            </a:extLst>
          </p:cNvPr>
          <p:cNvSpPr>
            <a:spLocks noGrp="1"/>
          </p:cNvSpPr>
          <p:nvPr>
            <p:ph type="sldNum" sz="quarter" idx="7"/>
          </p:nvPr>
        </p:nvSpPr>
        <p:spPr/>
        <p:txBody>
          <a:bodyPr/>
          <a:lstStyle/>
          <a:p>
            <a:pPr marL="38100">
              <a:lnSpc>
                <a:spcPts val="1535"/>
              </a:lnSpc>
            </a:pPr>
            <a:fld id="{81D60167-4931-47E6-BA6A-407CBD079E47}" type="slidenum">
              <a:rPr lang="en-US" smtClean="0"/>
              <a:t>11</a:t>
            </a:fld>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9FEDE2B1-6619-A246-8FD0-101DFACF64A9}"/>
              </a:ext>
            </a:extLst>
          </p:cNvPr>
          <p:cNvGrpSpPr/>
          <p:nvPr/>
        </p:nvGrpSpPr>
        <p:grpSpPr>
          <a:xfrm>
            <a:off x="743197" y="3045694"/>
            <a:ext cx="1832878" cy="2068256"/>
            <a:chOff x="3654082" y="3113344"/>
            <a:chExt cx="1832878" cy="2068256"/>
          </a:xfrm>
        </p:grpSpPr>
        <p:sp>
          <p:nvSpPr>
            <p:cNvPr id="7" name="Freeform 79">
              <a:extLst>
                <a:ext uri="{FF2B5EF4-FFF2-40B4-BE49-F238E27FC236}">
                  <a16:creationId xmlns:a16="http://schemas.microsoft.com/office/drawing/2014/main" id="{60DE111D-0AF2-2B43-93EF-59ECC3EA98A7}"/>
                </a:ext>
                <a:ext uri="{C183D7F6-B498-43B3-948B-1728B52AA6E4}">
                  <adec:decorative xmlns:adec="http://schemas.microsoft.com/office/drawing/2017/decorative" val="1"/>
                </a:ext>
              </a:extLst>
            </p:cNvPr>
            <p:cNvSpPr>
              <a:spLocks/>
            </p:cNvSpPr>
            <p:nvPr/>
          </p:nvSpPr>
          <p:spPr bwMode="auto">
            <a:xfrm>
              <a:off x="3654082" y="3113344"/>
              <a:ext cx="1832878" cy="2068256"/>
            </a:xfrm>
            <a:custGeom>
              <a:avLst/>
              <a:gdLst>
                <a:gd name="T0" fmla="*/ 246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7 w 285"/>
                <a:gd name="T17" fmla="*/ 285 h 285"/>
                <a:gd name="T18" fmla="*/ 67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3 w 285"/>
                <a:gd name="T37" fmla="*/ 0 h 285"/>
                <a:gd name="T38" fmla="*/ 213 w 285"/>
                <a:gd name="T39" fmla="*/ 0 h 285"/>
                <a:gd name="T40" fmla="*/ 213 w 285"/>
                <a:gd name="T41" fmla="*/ 0 h 285"/>
                <a:gd name="T42" fmla="*/ 213 w 285"/>
                <a:gd name="T43" fmla="*/ 84 h 285"/>
                <a:gd name="T44" fmla="*/ 246 w 285"/>
                <a:gd name="T45" fmla="*/ 67 h 285"/>
                <a:gd name="T46" fmla="*/ 285 w 285"/>
                <a:gd name="T47" fmla="*/ 107 h 285"/>
                <a:gd name="T48" fmla="*/ 246 w 285"/>
                <a:gd name="T49"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 h="285">
                  <a:moveTo>
                    <a:pt x="246"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40" y="221"/>
                    <a:pt x="146" y="232"/>
                    <a:pt x="146" y="246"/>
                  </a:cubicBezTo>
                  <a:cubicBezTo>
                    <a:pt x="146" y="268"/>
                    <a:pt x="129" y="285"/>
                    <a:pt x="107" y="285"/>
                  </a:cubicBezTo>
                  <a:cubicBezTo>
                    <a:pt x="85" y="285"/>
                    <a:pt x="67" y="268"/>
                    <a:pt x="67" y="246"/>
                  </a:cubicBezTo>
                  <a:cubicBezTo>
                    <a:pt x="67" y="232"/>
                    <a:pt x="73" y="221"/>
                    <a:pt x="83" y="213"/>
                  </a:cubicBezTo>
                  <a:cubicBezTo>
                    <a:pt x="0" y="213"/>
                    <a:pt x="0" y="213"/>
                    <a:pt x="0" y="213"/>
                  </a:cubicBezTo>
                  <a:cubicBezTo>
                    <a:pt x="0" y="153"/>
                    <a:pt x="0" y="153"/>
                    <a:pt x="0" y="153"/>
                  </a:cubicBezTo>
                  <a:cubicBezTo>
                    <a:pt x="6" y="155"/>
                    <a:pt x="13" y="157"/>
                    <a:pt x="20" y="157"/>
                  </a:cubicBezTo>
                  <a:cubicBezTo>
                    <a:pt x="48" y="157"/>
                    <a:pt x="70" y="134"/>
                    <a:pt x="70" y="107"/>
                  </a:cubicBezTo>
                  <a:cubicBezTo>
                    <a:pt x="70" y="79"/>
                    <a:pt x="48" y="57"/>
                    <a:pt x="20" y="57"/>
                  </a:cubicBezTo>
                  <a:cubicBezTo>
                    <a:pt x="13" y="57"/>
                    <a:pt x="6" y="58"/>
                    <a:pt x="0" y="61"/>
                  </a:cubicBezTo>
                  <a:cubicBezTo>
                    <a:pt x="0" y="0"/>
                    <a:pt x="0" y="0"/>
                    <a:pt x="0" y="0"/>
                  </a:cubicBezTo>
                  <a:cubicBezTo>
                    <a:pt x="153" y="0"/>
                    <a:pt x="153" y="0"/>
                    <a:pt x="153" y="0"/>
                  </a:cubicBezTo>
                  <a:cubicBezTo>
                    <a:pt x="213" y="0"/>
                    <a:pt x="213" y="0"/>
                    <a:pt x="213" y="0"/>
                  </a:cubicBezTo>
                  <a:cubicBezTo>
                    <a:pt x="213" y="0"/>
                    <a:pt x="213" y="0"/>
                    <a:pt x="213" y="0"/>
                  </a:cubicBezTo>
                  <a:cubicBezTo>
                    <a:pt x="213" y="84"/>
                    <a:pt x="213" y="84"/>
                    <a:pt x="213" y="84"/>
                  </a:cubicBezTo>
                  <a:cubicBezTo>
                    <a:pt x="220" y="74"/>
                    <a:pt x="232" y="67"/>
                    <a:pt x="246" y="67"/>
                  </a:cubicBezTo>
                  <a:cubicBezTo>
                    <a:pt x="268" y="67"/>
                    <a:pt x="285" y="85"/>
                    <a:pt x="285" y="107"/>
                  </a:cubicBezTo>
                  <a:cubicBezTo>
                    <a:pt x="285" y="129"/>
                    <a:pt x="268" y="147"/>
                    <a:pt x="246" y="14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5" name="TextBox 14">
              <a:extLst>
                <a:ext uri="{FF2B5EF4-FFF2-40B4-BE49-F238E27FC236}">
                  <a16:creationId xmlns:a16="http://schemas.microsoft.com/office/drawing/2014/main" id="{A341344F-AF24-E642-B120-0CC76A6AE07E}"/>
                </a:ext>
              </a:extLst>
            </p:cNvPr>
            <p:cNvSpPr txBox="1"/>
            <p:nvPr/>
          </p:nvSpPr>
          <p:spPr>
            <a:xfrm>
              <a:off x="4184984" y="3626398"/>
              <a:ext cx="800219" cy="338554"/>
            </a:xfrm>
            <a:prstGeom prst="rect">
              <a:avLst/>
            </a:prstGeom>
            <a:noFill/>
          </p:spPr>
          <p:txBody>
            <a:bodyPr wrap="none" rtlCol="0">
              <a:spAutoFit/>
            </a:bodyPr>
            <a:lstStyle/>
            <a:p>
              <a:pPr algn="ctr"/>
              <a:r>
                <a:rPr lang="en-US" sz="1600" dirty="0">
                  <a:latin typeface="Arial Rounded MT Bold" panose="020F0704030504030204" pitchFamily="34" charset="77"/>
                </a:rPr>
                <a:t>DPMU</a:t>
              </a:r>
            </a:p>
          </p:txBody>
        </p:sp>
      </p:grpSp>
      <p:sp>
        <p:nvSpPr>
          <p:cNvPr id="25" name="Rectangle 24">
            <a:extLst>
              <a:ext uri="{FF2B5EF4-FFF2-40B4-BE49-F238E27FC236}">
                <a16:creationId xmlns:a16="http://schemas.microsoft.com/office/drawing/2014/main" id="{394DCE6B-1F4E-BF44-BFBE-963067292435}"/>
              </a:ext>
            </a:extLst>
          </p:cNvPr>
          <p:cNvSpPr/>
          <p:nvPr/>
        </p:nvSpPr>
        <p:spPr>
          <a:xfrm>
            <a:off x="2537975" y="1628680"/>
            <a:ext cx="4762500" cy="461665"/>
          </a:xfrm>
          <a:prstGeom prst="rect">
            <a:avLst/>
          </a:prstGeom>
        </p:spPr>
        <p:txBody>
          <a:bodyPr wrap="square">
            <a:spAutoFit/>
          </a:bodyPr>
          <a:lstStyle/>
          <a:p>
            <a:r>
              <a:rPr lang="en-US" sz="2400" dirty="0">
                <a:latin typeface="Arial Rounded MT Bold" panose="020F0704030504030204" pitchFamily="34" charset="77"/>
              </a:rPr>
              <a:t>Disaster Portable Morgue Unit</a:t>
            </a:r>
          </a:p>
        </p:txBody>
      </p:sp>
      <p:sp>
        <p:nvSpPr>
          <p:cNvPr id="26" name="Rectangle 25">
            <a:extLst>
              <a:ext uri="{FF2B5EF4-FFF2-40B4-BE49-F238E27FC236}">
                <a16:creationId xmlns:a16="http://schemas.microsoft.com/office/drawing/2014/main" id="{8BE35F33-C2E2-BC4C-B6A1-D20797B499FF}"/>
              </a:ext>
            </a:extLst>
          </p:cNvPr>
          <p:cNvSpPr/>
          <p:nvPr/>
        </p:nvSpPr>
        <p:spPr>
          <a:xfrm>
            <a:off x="3414712" y="3147536"/>
            <a:ext cx="6553199" cy="1477328"/>
          </a:xfrm>
          <a:prstGeom prst="rect">
            <a:avLst/>
          </a:prstGeom>
        </p:spPr>
        <p:txBody>
          <a:bodyPr wrap="square">
            <a:spAutoFit/>
          </a:bodyPr>
          <a:lstStyle/>
          <a:p>
            <a:pPr marL="285750" indent="-285750">
              <a:buFont typeface="Arial" panose="020B0604020202020204" pitchFamily="34" charset="0"/>
              <a:buChar char="•"/>
            </a:pPr>
            <a:r>
              <a:rPr lang="en-US" dirty="0">
                <a:latin typeface="Arial Rounded MT Bold" panose="020F0704030504030204" pitchFamily="34" charset="77"/>
              </a:rPr>
              <a:t>Maintained in warehouse</a:t>
            </a:r>
          </a:p>
          <a:p>
            <a:pPr marL="285750" indent="-285750">
              <a:buFont typeface="Arial" panose="020B0604020202020204" pitchFamily="34" charset="0"/>
              <a:buChar char="•"/>
            </a:pPr>
            <a:r>
              <a:rPr lang="en-US" dirty="0">
                <a:latin typeface="Arial Rounded MT Bold" panose="020F0704030504030204" pitchFamily="34" charset="77"/>
              </a:rPr>
              <a:t>Contains equipment and supplies</a:t>
            </a:r>
          </a:p>
          <a:p>
            <a:pPr marL="285750" indent="-285750">
              <a:buFont typeface="Arial" panose="020B0604020202020204" pitchFamily="34" charset="0"/>
              <a:buChar char="•"/>
            </a:pPr>
            <a:r>
              <a:rPr lang="en-US" dirty="0">
                <a:latin typeface="Arial Rounded MT Bold" panose="020F0704030504030204" pitchFamily="34" charset="77"/>
              </a:rPr>
              <a:t>Segregated into kits by section</a:t>
            </a:r>
          </a:p>
          <a:p>
            <a:pPr marL="285750" indent="-285750">
              <a:buFont typeface="Arial" panose="020B0604020202020204" pitchFamily="34" charset="0"/>
              <a:buChar char="•"/>
            </a:pPr>
            <a:r>
              <a:rPr lang="en-US" dirty="0">
                <a:latin typeface="Arial Rounded MT Bold" panose="020F0704030504030204" pitchFamily="34" charset="77"/>
              </a:rPr>
              <a:t>Designed to be erected as needed (scalable)</a:t>
            </a:r>
          </a:p>
          <a:p>
            <a:pPr marL="285750" indent="-285750">
              <a:buFont typeface="Arial" panose="020B0604020202020204" pitchFamily="34" charset="0"/>
              <a:buChar char="•"/>
            </a:pPr>
            <a:endParaRPr lang="en-US" dirty="0">
              <a:latin typeface="Arial Rounded MT Bold" panose="020F0704030504030204" pitchFamily="34" charset="77"/>
            </a:endParaRPr>
          </a:p>
        </p:txBody>
      </p:sp>
      <p:pic>
        <p:nvPicPr>
          <p:cNvPr id="3074" name="Picture 2">
            <a:extLst>
              <a:ext uri="{FF2B5EF4-FFF2-40B4-BE49-F238E27FC236}">
                <a16:creationId xmlns:a16="http://schemas.microsoft.com/office/drawing/2014/main" id="{8B1AC0FD-6A59-C64F-83DF-BC802DE33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603" y="47244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9" name="Content Placeholder 4">
            <a:extLst>
              <a:ext uri="{FF2B5EF4-FFF2-40B4-BE49-F238E27FC236}">
                <a16:creationId xmlns:a16="http://schemas.microsoft.com/office/drawing/2014/main" id="{922EC2FE-85D3-3A48-B589-807BC6A1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252393"/>
            <a:ext cx="3369440" cy="2068256"/>
          </a:xfrm>
          <a:prstGeom prst="rect">
            <a:avLst/>
          </a:prstGeom>
        </p:spPr>
      </p:pic>
    </p:spTree>
    <p:extLst>
      <p:ext uri="{BB962C8B-B14F-4D97-AF65-F5344CB8AC3E}">
        <p14:creationId xmlns:p14="http://schemas.microsoft.com/office/powerpoint/2010/main" val="21204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B4DEC803-6165-644F-A5C6-9F61F8923D09}"/>
              </a:ext>
            </a:extLst>
          </p:cNvPr>
          <p:cNvGrpSpPr/>
          <p:nvPr/>
        </p:nvGrpSpPr>
        <p:grpSpPr>
          <a:xfrm>
            <a:off x="965947" y="2852072"/>
            <a:ext cx="1836117" cy="2068256"/>
            <a:chOff x="5101603" y="2590800"/>
            <a:chExt cx="1836117" cy="2068256"/>
          </a:xfrm>
        </p:grpSpPr>
        <p:sp>
          <p:nvSpPr>
            <p:cNvPr id="6" name="Freeform 78">
              <a:extLst>
                <a:ext uri="{FF2B5EF4-FFF2-40B4-BE49-F238E27FC236}">
                  <a16:creationId xmlns:a16="http://schemas.microsoft.com/office/drawing/2014/main" id="{CD252EF8-BEF1-BC48-B548-3D85913DDAD7}"/>
                </a:ext>
                <a:ext uri="{C183D7F6-B498-43B3-948B-1728B52AA6E4}">
                  <adec:decorative xmlns:adec="http://schemas.microsoft.com/office/drawing/2017/decorative" val="1"/>
                </a:ext>
              </a:extLst>
            </p:cNvPr>
            <p:cNvSpPr>
              <a:spLocks/>
            </p:cNvSpPr>
            <p:nvPr/>
          </p:nvSpPr>
          <p:spPr bwMode="auto">
            <a:xfrm>
              <a:off x="5101603" y="2590800"/>
              <a:ext cx="1836117" cy="2068256"/>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6" name="TextBox 15">
              <a:extLst>
                <a:ext uri="{FF2B5EF4-FFF2-40B4-BE49-F238E27FC236}">
                  <a16:creationId xmlns:a16="http://schemas.microsoft.com/office/drawing/2014/main" id="{7B5F2C82-ECD8-4C4C-AC60-57AC75CBEBA2}"/>
                </a:ext>
              </a:extLst>
            </p:cNvPr>
            <p:cNvSpPr txBox="1"/>
            <p:nvPr/>
          </p:nvSpPr>
          <p:spPr>
            <a:xfrm>
              <a:off x="5600917" y="3669991"/>
              <a:ext cx="742126" cy="338554"/>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DART</a:t>
              </a:r>
            </a:p>
          </p:txBody>
        </p:sp>
      </p:grpSp>
      <p:pic>
        <p:nvPicPr>
          <p:cNvPr id="4098" name="Picture 2">
            <a:extLst>
              <a:ext uri="{FF2B5EF4-FFF2-40B4-BE49-F238E27FC236}">
                <a16:creationId xmlns:a16="http://schemas.microsoft.com/office/drawing/2014/main" id="{6869EE8C-0217-CF49-B1DE-6771A88D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130" y="5504689"/>
            <a:ext cx="2816350" cy="211226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5469C337-DDDA-9D43-A085-52CCF8CEBE95}"/>
              </a:ext>
            </a:extLst>
          </p:cNvPr>
          <p:cNvSpPr/>
          <p:nvPr/>
        </p:nvSpPr>
        <p:spPr>
          <a:xfrm>
            <a:off x="2259587" y="1620759"/>
            <a:ext cx="5539225" cy="461665"/>
          </a:xfrm>
          <a:prstGeom prst="rect">
            <a:avLst/>
          </a:prstGeom>
        </p:spPr>
        <p:txBody>
          <a:bodyPr wrap="square">
            <a:spAutoFit/>
          </a:bodyPr>
          <a:lstStyle/>
          <a:p>
            <a:r>
              <a:rPr lang="en-US" sz="2400" dirty="0">
                <a:latin typeface="Arial Rounded MT Bold" panose="020F0704030504030204" pitchFamily="34" charset="77"/>
              </a:rPr>
              <a:t>Disaster Assistance Recovery Team</a:t>
            </a:r>
          </a:p>
        </p:txBody>
      </p:sp>
      <p:sp>
        <p:nvSpPr>
          <p:cNvPr id="27" name="Rectangle 26">
            <a:extLst>
              <a:ext uri="{FF2B5EF4-FFF2-40B4-BE49-F238E27FC236}">
                <a16:creationId xmlns:a16="http://schemas.microsoft.com/office/drawing/2014/main" id="{5620201A-1B7E-F84D-A7A8-B62D816B6D74}"/>
              </a:ext>
            </a:extLst>
          </p:cNvPr>
          <p:cNvSpPr/>
          <p:nvPr/>
        </p:nvSpPr>
        <p:spPr>
          <a:xfrm>
            <a:off x="3414712" y="3147536"/>
            <a:ext cx="6553199" cy="2031325"/>
          </a:xfrm>
          <a:prstGeom prst="rect">
            <a:avLst/>
          </a:prstGeom>
        </p:spPr>
        <p:txBody>
          <a:bodyPr wrap="square">
            <a:spAutoFit/>
          </a:bodyPr>
          <a:lstStyle/>
          <a:p>
            <a:pPr marL="285750" indent="-285750">
              <a:buFont typeface="Arial" panose="020B0604020202020204" pitchFamily="34" charset="0"/>
              <a:buChar char="•"/>
            </a:pPr>
            <a:r>
              <a:rPr lang="en-US" dirty="0">
                <a:latin typeface="Arial Rounded MT Bold" panose="020F0704030504030204" pitchFamily="34" charset="77"/>
              </a:rPr>
              <a:t>Supports local Medical Examiners and Primary Investigators</a:t>
            </a:r>
          </a:p>
          <a:p>
            <a:pPr marL="285750" indent="-285750">
              <a:buFont typeface="Arial" panose="020B0604020202020204" pitchFamily="34" charset="0"/>
              <a:buChar char="•"/>
            </a:pPr>
            <a:r>
              <a:rPr lang="en-US" dirty="0">
                <a:latin typeface="Arial Rounded MT Bold" panose="020F0704030504030204" pitchFamily="34" charset="77"/>
              </a:rPr>
              <a:t>Provides scene documentation</a:t>
            </a:r>
          </a:p>
          <a:p>
            <a:pPr marL="285750" indent="-285750">
              <a:buFont typeface="Arial" panose="020B0604020202020204" pitchFamily="34" charset="0"/>
              <a:buChar char="•"/>
            </a:pPr>
            <a:r>
              <a:rPr lang="en-US" dirty="0">
                <a:latin typeface="Arial Rounded MT Bold" panose="020F0704030504030204" pitchFamily="34" charset="77"/>
              </a:rPr>
              <a:t>Provides recovery / collection of human remains and personal effects at mass fatality scene</a:t>
            </a:r>
          </a:p>
          <a:p>
            <a:pPr marL="285750" indent="-285750">
              <a:buFont typeface="Arial" panose="020B0604020202020204" pitchFamily="34" charset="0"/>
              <a:buChar char="•"/>
            </a:pPr>
            <a:r>
              <a:rPr lang="en-US" dirty="0">
                <a:latin typeface="Arial Rounded MT Bold" panose="020F0704030504030204" pitchFamily="34" charset="77"/>
              </a:rPr>
              <a:t>Arranges transport to Morgue Operations</a:t>
            </a:r>
          </a:p>
          <a:p>
            <a:pPr marL="285750" indent="-285750">
              <a:buFont typeface="Arial" panose="020B0604020202020204" pitchFamily="34" charset="0"/>
              <a:buChar char="•"/>
            </a:pPr>
            <a:endParaRPr lang="en-US" dirty="0">
              <a:latin typeface="Arial Rounded MT Bold" panose="020F0704030504030204" pitchFamily="34" charset="77"/>
            </a:endParaRPr>
          </a:p>
        </p:txBody>
      </p:sp>
    </p:spTree>
    <p:extLst>
      <p:ext uri="{BB962C8B-B14F-4D97-AF65-F5344CB8AC3E}">
        <p14:creationId xmlns:p14="http://schemas.microsoft.com/office/powerpoint/2010/main" val="232274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B4DEC803-6165-644F-A5C6-9F61F8923D09}"/>
              </a:ext>
            </a:extLst>
          </p:cNvPr>
          <p:cNvGrpSpPr/>
          <p:nvPr/>
        </p:nvGrpSpPr>
        <p:grpSpPr>
          <a:xfrm>
            <a:off x="965947" y="2852072"/>
            <a:ext cx="1836117" cy="2068256"/>
            <a:chOff x="5101603" y="2590800"/>
            <a:chExt cx="1836117" cy="2068256"/>
          </a:xfrm>
        </p:grpSpPr>
        <p:sp>
          <p:nvSpPr>
            <p:cNvPr id="6" name="Freeform 78">
              <a:extLst>
                <a:ext uri="{FF2B5EF4-FFF2-40B4-BE49-F238E27FC236}">
                  <a16:creationId xmlns:a16="http://schemas.microsoft.com/office/drawing/2014/main" id="{CD252EF8-BEF1-BC48-B548-3D85913DDAD7}"/>
                </a:ext>
                <a:ext uri="{C183D7F6-B498-43B3-948B-1728B52AA6E4}">
                  <adec:decorative xmlns:adec="http://schemas.microsoft.com/office/drawing/2017/decorative" val="1"/>
                </a:ext>
              </a:extLst>
            </p:cNvPr>
            <p:cNvSpPr>
              <a:spLocks/>
            </p:cNvSpPr>
            <p:nvPr/>
          </p:nvSpPr>
          <p:spPr bwMode="auto">
            <a:xfrm>
              <a:off x="5101603" y="2590800"/>
              <a:ext cx="1836117" cy="2068256"/>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6" name="TextBox 15">
              <a:extLst>
                <a:ext uri="{FF2B5EF4-FFF2-40B4-BE49-F238E27FC236}">
                  <a16:creationId xmlns:a16="http://schemas.microsoft.com/office/drawing/2014/main" id="{7B5F2C82-ECD8-4C4C-AC60-57AC75CBEBA2}"/>
                </a:ext>
              </a:extLst>
            </p:cNvPr>
            <p:cNvSpPr txBox="1"/>
            <p:nvPr/>
          </p:nvSpPr>
          <p:spPr>
            <a:xfrm>
              <a:off x="5498685" y="3683090"/>
              <a:ext cx="1041952" cy="584775"/>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Remains</a:t>
              </a:r>
            </a:p>
            <a:p>
              <a:pPr algn="ctr"/>
              <a:r>
                <a:rPr lang="en-US" sz="1600" dirty="0">
                  <a:solidFill>
                    <a:schemeClr val="bg1"/>
                  </a:solidFill>
                  <a:latin typeface="Arial Rounded MT Bold" panose="020F0704030504030204" pitchFamily="34" charset="77"/>
                </a:rPr>
                <a:t>Mgt.</a:t>
              </a:r>
            </a:p>
          </p:txBody>
        </p:sp>
      </p:grpSp>
      <p:sp>
        <p:nvSpPr>
          <p:cNvPr id="26" name="Rectangle 25">
            <a:extLst>
              <a:ext uri="{FF2B5EF4-FFF2-40B4-BE49-F238E27FC236}">
                <a16:creationId xmlns:a16="http://schemas.microsoft.com/office/drawing/2014/main" id="{5469C337-DDDA-9D43-A085-52CCF8CEBE95}"/>
              </a:ext>
            </a:extLst>
          </p:cNvPr>
          <p:cNvSpPr/>
          <p:nvPr/>
        </p:nvSpPr>
        <p:spPr>
          <a:xfrm>
            <a:off x="3721151" y="1577758"/>
            <a:ext cx="3531613" cy="461665"/>
          </a:xfrm>
          <a:prstGeom prst="rect">
            <a:avLst/>
          </a:prstGeom>
        </p:spPr>
        <p:txBody>
          <a:bodyPr wrap="square">
            <a:spAutoFit/>
          </a:bodyPr>
          <a:lstStyle/>
          <a:p>
            <a:r>
              <a:rPr lang="en-US" sz="2400" dirty="0">
                <a:latin typeface="Arial Rounded MT Bold" panose="020F0704030504030204" pitchFamily="34" charset="77"/>
              </a:rPr>
              <a:t>Remains Management</a:t>
            </a:r>
          </a:p>
        </p:txBody>
      </p:sp>
      <p:sp>
        <p:nvSpPr>
          <p:cNvPr id="27" name="Rectangle 26">
            <a:extLst>
              <a:ext uri="{FF2B5EF4-FFF2-40B4-BE49-F238E27FC236}">
                <a16:creationId xmlns:a16="http://schemas.microsoft.com/office/drawing/2014/main" id="{5620201A-1B7E-F84D-A7A8-B62D816B6D74}"/>
              </a:ext>
            </a:extLst>
          </p:cNvPr>
          <p:cNvSpPr/>
          <p:nvPr/>
        </p:nvSpPr>
        <p:spPr>
          <a:xfrm>
            <a:off x="3232483" y="2491111"/>
            <a:ext cx="6673517" cy="3139321"/>
          </a:xfrm>
          <a:prstGeom prst="rect">
            <a:avLst/>
          </a:prstGeom>
        </p:spPr>
        <p:txBody>
          <a:bodyPr wrap="square">
            <a:spAutoFit/>
          </a:bodyPr>
          <a:lstStyle/>
          <a:p>
            <a:r>
              <a:rPr lang="en-US" dirty="0">
                <a:latin typeface="Arial Rounded MT Bold" panose="020F0704030504030204" pitchFamily="34" charset="77"/>
              </a:rPr>
              <a:t>Takes custody from DART and transports to Morgue Operations</a:t>
            </a:r>
          </a:p>
          <a:p>
            <a:endParaRPr lang="en-US" dirty="0">
              <a:latin typeface="Arial Rounded MT Bold" panose="020F0704030504030204" pitchFamily="34" charset="77"/>
            </a:endParaRPr>
          </a:p>
          <a:p>
            <a:endParaRPr lang="en-US" dirty="0">
              <a:latin typeface="Arial Rounded MT Bold" panose="020F0704030504030204" pitchFamily="34" charset="77"/>
            </a:endParaRPr>
          </a:p>
          <a:p>
            <a:endParaRPr lang="en-US" dirty="0">
              <a:latin typeface="Arial Rounded MT Bold" panose="020F0704030504030204" pitchFamily="34" charset="77"/>
            </a:endParaRPr>
          </a:p>
          <a:p>
            <a:endParaRPr lang="en-US" dirty="0">
              <a:latin typeface="Arial Rounded MT Bold" panose="020F0704030504030204" pitchFamily="34" charset="77"/>
            </a:endParaRPr>
          </a:p>
          <a:p>
            <a:endParaRPr lang="en-US" dirty="0">
              <a:latin typeface="Arial Rounded MT Bold" panose="020F0704030504030204" pitchFamily="34" charset="77"/>
            </a:endParaRPr>
          </a:p>
          <a:p>
            <a:endParaRPr lang="en-US" dirty="0">
              <a:latin typeface="Arial Rounded MT Bold" panose="020F0704030504030204" pitchFamily="34" charset="77"/>
            </a:endParaRPr>
          </a:p>
          <a:p>
            <a:r>
              <a:rPr lang="en-US" dirty="0">
                <a:latin typeface="Arial Rounded MT Bold" panose="020F0704030504030204" pitchFamily="34" charset="77"/>
              </a:rPr>
              <a:t>Tracks remains in morgue and stores in Mobile Emergency Remains Cooling System (MERC)</a:t>
            </a:r>
          </a:p>
          <a:p>
            <a:endParaRPr lang="en-US" dirty="0">
              <a:latin typeface="Arial Rounded MT Bold" panose="020F0704030504030204" pitchFamily="34" charset="77"/>
            </a:endParaRPr>
          </a:p>
        </p:txBody>
      </p:sp>
      <p:pic>
        <p:nvPicPr>
          <p:cNvPr id="6146" name="Picture 2">
            <a:extLst>
              <a:ext uri="{FF2B5EF4-FFF2-40B4-BE49-F238E27FC236}">
                <a16:creationId xmlns:a16="http://schemas.microsoft.com/office/drawing/2014/main" id="{FEE3673D-0A71-1F45-855A-0A1521116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764" y="2971800"/>
            <a:ext cx="1898649" cy="1423987"/>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4">
            <a:extLst>
              <a:ext uri="{FF2B5EF4-FFF2-40B4-BE49-F238E27FC236}">
                <a16:creationId xmlns:a16="http://schemas.microsoft.com/office/drawing/2014/main" id="{D72F72CB-B51C-7140-B624-DFB46A339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864" y="2972755"/>
            <a:ext cx="1608368" cy="1599245"/>
          </a:xfrm>
          <a:prstGeom prst="rect">
            <a:avLst/>
          </a:prstGeom>
        </p:spPr>
      </p:pic>
      <p:pic>
        <p:nvPicPr>
          <p:cNvPr id="6148" name="Picture 4">
            <a:extLst>
              <a:ext uri="{FF2B5EF4-FFF2-40B4-BE49-F238E27FC236}">
                <a16:creationId xmlns:a16="http://schemas.microsoft.com/office/drawing/2014/main" id="{618B79F5-C475-354A-B8CB-10B6B4C00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80" y="5469381"/>
            <a:ext cx="2400300"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8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871FEF39-8B37-FE42-86D2-9278A410D8CE}"/>
              </a:ext>
            </a:extLst>
          </p:cNvPr>
          <p:cNvGrpSpPr/>
          <p:nvPr/>
        </p:nvGrpSpPr>
        <p:grpSpPr>
          <a:xfrm>
            <a:off x="914400" y="2742360"/>
            <a:ext cx="1836117" cy="1829640"/>
            <a:chOff x="5100902" y="1192585"/>
            <a:chExt cx="1836117" cy="1829640"/>
          </a:xfrm>
        </p:grpSpPr>
        <p:sp>
          <p:nvSpPr>
            <p:cNvPr id="11" name="Freeform 80">
              <a:extLst>
                <a:ext uri="{FF2B5EF4-FFF2-40B4-BE49-F238E27FC236}">
                  <a16:creationId xmlns:a16="http://schemas.microsoft.com/office/drawing/2014/main" id="{CB1CF080-E579-9041-95C4-CFEA008525C8}"/>
                </a:ext>
                <a:ext uri="{C183D7F6-B498-43B3-948B-1728B52AA6E4}">
                  <adec:decorative xmlns:adec="http://schemas.microsoft.com/office/drawing/2017/decorative" val="1"/>
                </a:ext>
              </a:extLst>
            </p:cNvPr>
            <p:cNvSpPr>
              <a:spLocks/>
            </p:cNvSpPr>
            <p:nvPr/>
          </p:nvSpPr>
          <p:spPr bwMode="auto">
            <a:xfrm rot="16200000">
              <a:off x="5104141" y="1189346"/>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7" name="TextBox 16">
              <a:extLst>
                <a:ext uri="{FF2B5EF4-FFF2-40B4-BE49-F238E27FC236}">
                  <a16:creationId xmlns:a16="http://schemas.microsoft.com/office/drawing/2014/main" id="{63EC6365-5CEB-5340-82AC-46747CE34B51}"/>
                </a:ext>
              </a:extLst>
            </p:cNvPr>
            <p:cNvSpPr txBox="1"/>
            <p:nvPr/>
          </p:nvSpPr>
          <p:spPr>
            <a:xfrm>
              <a:off x="5109230" y="1784238"/>
              <a:ext cx="1283685" cy="584775"/>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Morgue</a:t>
              </a:r>
            </a:p>
            <a:p>
              <a:pPr algn="ctr"/>
              <a:r>
                <a:rPr lang="en-US" sz="1600" dirty="0">
                  <a:solidFill>
                    <a:schemeClr val="bg1"/>
                  </a:solidFill>
                  <a:latin typeface="Arial Rounded MT Bold" panose="020F0704030504030204" pitchFamily="34" charset="77"/>
                </a:rPr>
                <a:t>Operations</a:t>
              </a:r>
            </a:p>
          </p:txBody>
        </p:sp>
      </p:grpSp>
      <p:pic>
        <p:nvPicPr>
          <p:cNvPr id="25" name="object 2">
            <a:extLst>
              <a:ext uri="{FF2B5EF4-FFF2-40B4-BE49-F238E27FC236}">
                <a16:creationId xmlns:a16="http://schemas.microsoft.com/office/drawing/2014/main" id="{4DC76876-EF6C-E647-B6AA-199D56A68C07}"/>
              </a:ext>
            </a:extLst>
          </p:cNvPr>
          <p:cNvPicPr/>
          <p:nvPr/>
        </p:nvPicPr>
        <p:blipFill>
          <a:blip r:embed="rId2" cstate="print"/>
          <a:stretch>
            <a:fillRect/>
          </a:stretch>
        </p:blipFill>
        <p:spPr>
          <a:xfrm>
            <a:off x="2758846" y="1524000"/>
            <a:ext cx="7086600" cy="3962398"/>
          </a:xfrm>
          <a:prstGeom prst="rect">
            <a:avLst/>
          </a:prstGeom>
        </p:spPr>
      </p:pic>
    </p:spTree>
    <p:extLst>
      <p:ext uri="{BB962C8B-B14F-4D97-AF65-F5344CB8AC3E}">
        <p14:creationId xmlns:p14="http://schemas.microsoft.com/office/powerpoint/2010/main" val="239760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6352" y="1524000"/>
            <a:ext cx="7242048" cy="4729159"/>
          </a:xfrm>
          <a:prstGeom prst="rect">
            <a:avLst/>
          </a:prstGeom>
        </p:spPr>
      </p:pic>
      <p:sp>
        <p:nvSpPr>
          <p:cNvPr id="7" name="Date Placeholder 6">
            <a:extLst>
              <a:ext uri="{FF2B5EF4-FFF2-40B4-BE49-F238E27FC236}">
                <a16:creationId xmlns:a16="http://schemas.microsoft.com/office/drawing/2014/main" id="{04685038-B005-4A4C-BAD8-657E9CAB0667}"/>
              </a:ext>
            </a:extLst>
          </p:cNvPr>
          <p:cNvSpPr>
            <a:spLocks noGrp="1"/>
          </p:cNvSpPr>
          <p:nvPr>
            <p:ph type="dt" sz="half" idx="6"/>
          </p:nvPr>
        </p:nvSpPr>
        <p:spPr/>
        <p:txBody>
          <a:bodyPr/>
          <a:lstStyle/>
          <a:p>
            <a:fld id="{7482CE2F-4CFB-6440-B4CA-F5AED8A55CB3}" type="datetime1">
              <a:rPr lang="en-US" smtClean="0"/>
              <a:t>12/20/21</a:t>
            </a:fld>
            <a:endParaRPr lang="en-US" dirty="0"/>
          </a:p>
        </p:txBody>
      </p:sp>
      <p:sp>
        <p:nvSpPr>
          <p:cNvPr id="9" name="Slide Number Placeholder 8">
            <a:extLst>
              <a:ext uri="{FF2B5EF4-FFF2-40B4-BE49-F238E27FC236}">
                <a16:creationId xmlns:a16="http://schemas.microsoft.com/office/drawing/2014/main" id="{FC163B77-C2A1-E343-9886-ECE7DF9C3DD4}"/>
              </a:ext>
            </a:extLst>
          </p:cNvPr>
          <p:cNvSpPr>
            <a:spLocks noGrp="1"/>
          </p:cNvSpPr>
          <p:nvPr>
            <p:ph type="sldNum" sz="quarter" idx="7"/>
          </p:nvPr>
        </p:nvSpPr>
        <p:spPr/>
        <p:txBody>
          <a:bodyPr/>
          <a:lstStyle/>
          <a:p>
            <a:pPr marL="38100">
              <a:lnSpc>
                <a:spcPts val="1535"/>
              </a:lnSpc>
            </a:pPr>
            <a:fld id="{81D60167-4931-47E6-BA6A-407CBD079E47}" type="slidenum">
              <a:rPr lang="en-US" smtClean="0"/>
              <a:t>16</a:t>
            </a:fld>
            <a:r>
              <a:rPr lang="en-US" dirty="0"/>
              <a:t>.</a:t>
            </a:r>
          </a:p>
        </p:txBody>
      </p:sp>
      <p:sp>
        <p:nvSpPr>
          <p:cNvPr id="5" name="TextBox 4">
            <a:extLst>
              <a:ext uri="{FF2B5EF4-FFF2-40B4-BE49-F238E27FC236}">
                <a16:creationId xmlns:a16="http://schemas.microsoft.com/office/drawing/2014/main" id="{B2415265-470C-D14B-988D-11A4B362A40A}"/>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6" name="Group 5">
            <a:extLst>
              <a:ext uri="{FF2B5EF4-FFF2-40B4-BE49-F238E27FC236}">
                <a16:creationId xmlns:a16="http://schemas.microsoft.com/office/drawing/2014/main" id="{5F965DC5-66F3-4748-9548-865E234FA75D}"/>
              </a:ext>
            </a:extLst>
          </p:cNvPr>
          <p:cNvGrpSpPr/>
          <p:nvPr/>
        </p:nvGrpSpPr>
        <p:grpSpPr>
          <a:xfrm>
            <a:off x="914400" y="2742360"/>
            <a:ext cx="1836117" cy="1829640"/>
            <a:chOff x="5100902" y="1192585"/>
            <a:chExt cx="1836117" cy="1829640"/>
          </a:xfrm>
        </p:grpSpPr>
        <p:sp>
          <p:nvSpPr>
            <p:cNvPr id="8" name="Freeform 80">
              <a:extLst>
                <a:ext uri="{FF2B5EF4-FFF2-40B4-BE49-F238E27FC236}">
                  <a16:creationId xmlns:a16="http://schemas.microsoft.com/office/drawing/2014/main" id="{EA410E52-BAFE-1F47-A5F5-F16164C1D071}"/>
                </a:ext>
                <a:ext uri="{C183D7F6-B498-43B3-948B-1728B52AA6E4}">
                  <adec:decorative xmlns:adec="http://schemas.microsoft.com/office/drawing/2017/decorative" val="1"/>
                </a:ext>
              </a:extLst>
            </p:cNvPr>
            <p:cNvSpPr>
              <a:spLocks/>
            </p:cNvSpPr>
            <p:nvPr/>
          </p:nvSpPr>
          <p:spPr bwMode="auto">
            <a:xfrm rot="16200000">
              <a:off x="5104141" y="1189346"/>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0" name="TextBox 9">
              <a:extLst>
                <a:ext uri="{FF2B5EF4-FFF2-40B4-BE49-F238E27FC236}">
                  <a16:creationId xmlns:a16="http://schemas.microsoft.com/office/drawing/2014/main" id="{7C1D5394-8DF4-EA44-8130-94E094B756A0}"/>
                </a:ext>
              </a:extLst>
            </p:cNvPr>
            <p:cNvSpPr txBox="1"/>
            <p:nvPr/>
          </p:nvSpPr>
          <p:spPr>
            <a:xfrm>
              <a:off x="5109230" y="1784238"/>
              <a:ext cx="1283685" cy="584775"/>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Morgue</a:t>
              </a:r>
            </a:p>
            <a:p>
              <a:pPr algn="ctr"/>
              <a:r>
                <a:rPr lang="en-US" sz="1600" dirty="0">
                  <a:solidFill>
                    <a:schemeClr val="bg1"/>
                  </a:solidFill>
                  <a:latin typeface="Arial Rounded MT Bold" panose="020F0704030504030204" pitchFamily="34" charset="77"/>
                </a:rPr>
                <a:t>Operations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grpSp>
        <p:nvGrpSpPr>
          <p:cNvPr id="8" name="Group 7">
            <a:extLst>
              <a:ext uri="{FF2B5EF4-FFF2-40B4-BE49-F238E27FC236}">
                <a16:creationId xmlns:a16="http://schemas.microsoft.com/office/drawing/2014/main" id="{3C29579E-1497-2D41-A99E-FC02F6E54FED}"/>
              </a:ext>
            </a:extLst>
          </p:cNvPr>
          <p:cNvGrpSpPr/>
          <p:nvPr/>
        </p:nvGrpSpPr>
        <p:grpSpPr>
          <a:xfrm>
            <a:off x="605371" y="3345484"/>
            <a:ext cx="2108527" cy="1836116"/>
            <a:chOff x="605371" y="3345484"/>
            <a:chExt cx="2108527" cy="1836116"/>
          </a:xfrm>
        </p:grpSpPr>
        <p:sp>
          <p:nvSpPr>
            <p:cNvPr id="9" name="Freeform 80">
              <a:extLst>
                <a:ext uri="{FF2B5EF4-FFF2-40B4-BE49-F238E27FC236}">
                  <a16:creationId xmlns:a16="http://schemas.microsoft.com/office/drawing/2014/main" id="{4C054812-A479-0245-A846-91A01FA216F1}"/>
                </a:ext>
                <a:ext uri="{C183D7F6-B498-43B3-948B-1728B52AA6E4}">
                  <adec:decorative xmlns:adec="http://schemas.microsoft.com/office/drawing/2017/decorative" val="1"/>
                </a:ext>
              </a:extLst>
            </p:cNvPr>
            <p:cNvSpPr>
              <a:spLocks/>
            </p:cNvSpPr>
            <p:nvPr/>
          </p:nvSpPr>
          <p:spPr bwMode="auto">
            <a:xfrm rot="5400000">
              <a:off x="741577" y="3209278"/>
              <a:ext cx="1836116" cy="210852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9" name="TextBox 18">
              <a:extLst>
                <a:ext uri="{FF2B5EF4-FFF2-40B4-BE49-F238E27FC236}">
                  <a16:creationId xmlns:a16="http://schemas.microsoft.com/office/drawing/2014/main" id="{78C046C5-CB34-B24D-83E5-8B1A00012FDB}"/>
                </a:ext>
              </a:extLst>
            </p:cNvPr>
            <p:cNvSpPr txBox="1"/>
            <p:nvPr/>
          </p:nvSpPr>
          <p:spPr>
            <a:xfrm>
              <a:off x="1295400" y="3741003"/>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Victim</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grpSp>
      <p:sp>
        <p:nvSpPr>
          <p:cNvPr id="25" name="TextBox 24">
            <a:extLst>
              <a:ext uri="{FF2B5EF4-FFF2-40B4-BE49-F238E27FC236}">
                <a16:creationId xmlns:a16="http://schemas.microsoft.com/office/drawing/2014/main" id="{72477846-AA0A-B643-9017-3EE4A23DC2D8}"/>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sp>
        <p:nvSpPr>
          <p:cNvPr id="27" name="Rectangle 26">
            <a:extLst>
              <a:ext uri="{FF2B5EF4-FFF2-40B4-BE49-F238E27FC236}">
                <a16:creationId xmlns:a16="http://schemas.microsoft.com/office/drawing/2014/main" id="{481FF9EF-656F-074F-9D3B-7F001D290F3D}"/>
              </a:ext>
            </a:extLst>
          </p:cNvPr>
          <p:cNvSpPr/>
          <p:nvPr/>
        </p:nvSpPr>
        <p:spPr>
          <a:xfrm>
            <a:off x="1143000" y="1335401"/>
            <a:ext cx="7620000" cy="707886"/>
          </a:xfrm>
          <a:prstGeom prst="rect">
            <a:avLst/>
          </a:prstGeom>
        </p:spPr>
        <p:txBody>
          <a:bodyPr wrap="square">
            <a:spAutoFit/>
          </a:bodyPr>
          <a:lstStyle/>
          <a:p>
            <a:pPr algn="ctr"/>
            <a:r>
              <a:rPr lang="en-US" sz="2400" dirty="0">
                <a:latin typeface="Arial Rounded MT Bold" panose="020F0704030504030204" pitchFamily="34" charset="77"/>
              </a:rPr>
              <a:t>Victim Information Center</a:t>
            </a:r>
          </a:p>
          <a:p>
            <a:pPr algn="ctr"/>
            <a:r>
              <a:rPr lang="en-US" sz="1600" dirty="0">
                <a:latin typeface="Arial Rounded MT Bold" panose="020F0704030504030204" pitchFamily="34" charset="77"/>
              </a:rPr>
              <a:t>(located away from morgue and site – Might be at Family Assistance Center)</a:t>
            </a:r>
          </a:p>
        </p:txBody>
      </p:sp>
      <p:sp>
        <p:nvSpPr>
          <p:cNvPr id="28" name="Rectangle 27">
            <a:extLst>
              <a:ext uri="{FF2B5EF4-FFF2-40B4-BE49-F238E27FC236}">
                <a16:creationId xmlns:a16="http://schemas.microsoft.com/office/drawing/2014/main" id="{B15BDB9C-5E14-8D46-B620-1EDB0E18791A}"/>
              </a:ext>
            </a:extLst>
          </p:cNvPr>
          <p:cNvSpPr/>
          <p:nvPr/>
        </p:nvSpPr>
        <p:spPr>
          <a:xfrm>
            <a:off x="3097390" y="2255529"/>
            <a:ext cx="6859738" cy="4247317"/>
          </a:xfrm>
          <a:prstGeom prst="rect">
            <a:avLst/>
          </a:prstGeom>
        </p:spPr>
        <p:txBody>
          <a:bodyPr wrap="square">
            <a:spAutoFit/>
          </a:bodyPr>
          <a:lstStyle/>
          <a:p>
            <a:r>
              <a:rPr lang="en-US" dirty="0">
                <a:latin typeface="Arial Rounded MT Bold" panose="020F0704030504030204" pitchFamily="34" charset="77"/>
              </a:rPr>
              <a:t>Step 1:</a:t>
            </a:r>
          </a:p>
          <a:p>
            <a:pPr marL="285750" indent="-285750">
              <a:buFont typeface="Arial" panose="020B0604020202020204" pitchFamily="34" charset="0"/>
              <a:buChar char="•"/>
            </a:pPr>
            <a:r>
              <a:rPr lang="en-US" dirty="0">
                <a:latin typeface="Arial Rounded MT Bold" panose="020F0704030504030204" pitchFamily="34" charset="77"/>
              </a:rPr>
              <a:t>Receive notification from next of kin, family members, and friends of possible victims</a:t>
            </a:r>
          </a:p>
          <a:p>
            <a:r>
              <a:rPr lang="en-US" dirty="0">
                <a:latin typeface="Arial Rounded MT Bold" panose="020F0704030504030204" pitchFamily="34" charset="77"/>
              </a:rPr>
              <a:t>Step 2:</a:t>
            </a:r>
          </a:p>
          <a:p>
            <a:pPr marL="285750" indent="-285750">
              <a:buFont typeface="Arial" panose="020B0604020202020204" pitchFamily="34" charset="0"/>
              <a:buChar char="•"/>
            </a:pPr>
            <a:r>
              <a:rPr lang="en-US" dirty="0">
                <a:latin typeface="Arial Rounded MT Bold" panose="020F0704030504030204" pitchFamily="34" charset="77"/>
              </a:rPr>
              <a:t>Interviews to collect ante-mortem (before possible death) information, documented in Victim Identification Program (VIP) paperwork</a:t>
            </a:r>
          </a:p>
          <a:p>
            <a:r>
              <a:rPr lang="en-US" dirty="0">
                <a:latin typeface="Arial Rounded MT Bold" panose="020F0704030504030204" pitchFamily="34" charset="77"/>
              </a:rPr>
              <a:t>Step 3:</a:t>
            </a:r>
          </a:p>
          <a:p>
            <a:pPr marL="285750" indent="-285750">
              <a:buFont typeface="Arial" panose="020B0604020202020204" pitchFamily="34" charset="0"/>
              <a:buChar char="•"/>
            </a:pPr>
            <a:r>
              <a:rPr lang="en-US" dirty="0">
                <a:latin typeface="Arial Rounded MT Bold" panose="020F0704030504030204" pitchFamily="34" charset="77"/>
              </a:rPr>
              <a:t>Enter data from interview into Victim Information Profile (VIP) Database System</a:t>
            </a:r>
          </a:p>
          <a:p>
            <a:r>
              <a:rPr lang="en-US" dirty="0">
                <a:latin typeface="Arial Rounded MT Bold" panose="020F0704030504030204" pitchFamily="34" charset="77"/>
              </a:rPr>
              <a:t>Step 4: </a:t>
            </a:r>
          </a:p>
          <a:p>
            <a:pPr marL="285750" indent="-285750">
              <a:buFont typeface="Arial" panose="020B0604020202020204" pitchFamily="34" charset="0"/>
              <a:buChar char="•"/>
            </a:pPr>
            <a:r>
              <a:rPr lang="en-US" dirty="0">
                <a:latin typeface="Arial Rounded MT Bold" panose="020F0704030504030204" pitchFamily="34" charset="77"/>
              </a:rPr>
              <a:t>Collect DNA familial sample, photos, records, etc. Update VIP</a:t>
            </a:r>
          </a:p>
          <a:p>
            <a:pPr marL="285750" indent="-285750">
              <a:buFont typeface="Arial" panose="020B0604020202020204" pitchFamily="34" charset="0"/>
              <a:buChar char="•"/>
            </a:pPr>
            <a:endParaRPr lang="en-US" dirty="0">
              <a:latin typeface="Arial Rounded MT Bold" panose="020F0704030504030204" pitchFamily="34" charset="77"/>
            </a:endParaRPr>
          </a:p>
          <a:p>
            <a:pPr marL="285750" indent="-285750">
              <a:buFont typeface="Arial" panose="020B0604020202020204" pitchFamily="34" charset="0"/>
              <a:buChar char="•"/>
            </a:pPr>
            <a:endParaRPr lang="en-US" dirty="0">
              <a:latin typeface="Arial Rounded MT Bold" panose="020F0704030504030204" pitchFamily="34" charset="77"/>
            </a:endParaRPr>
          </a:p>
        </p:txBody>
      </p:sp>
      <p:pic>
        <p:nvPicPr>
          <p:cNvPr id="29" name="Picture 28" descr="A picture containing diagram&#10;&#10;Description automatically generated">
            <a:extLst>
              <a:ext uri="{FF2B5EF4-FFF2-40B4-BE49-F238E27FC236}">
                <a16:creationId xmlns:a16="http://schemas.microsoft.com/office/drawing/2014/main" id="{7C984F2D-87DB-9B47-9B1A-08B008BB1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5763431"/>
            <a:ext cx="1995763" cy="1723988"/>
          </a:xfrm>
          <a:prstGeom prst="rect">
            <a:avLst/>
          </a:prstGeom>
        </p:spPr>
      </p:pic>
    </p:spTree>
    <p:extLst>
      <p:ext uri="{BB962C8B-B14F-4D97-AF65-F5344CB8AC3E}">
        <p14:creationId xmlns:p14="http://schemas.microsoft.com/office/powerpoint/2010/main" val="93649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25" name="TextBox 24">
            <a:extLst>
              <a:ext uri="{FF2B5EF4-FFF2-40B4-BE49-F238E27FC236}">
                <a16:creationId xmlns:a16="http://schemas.microsoft.com/office/drawing/2014/main" id="{72477846-AA0A-B643-9017-3EE4A23DC2D8}"/>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sp>
        <p:nvSpPr>
          <p:cNvPr id="27" name="Rectangle 26">
            <a:extLst>
              <a:ext uri="{FF2B5EF4-FFF2-40B4-BE49-F238E27FC236}">
                <a16:creationId xmlns:a16="http://schemas.microsoft.com/office/drawing/2014/main" id="{481FF9EF-656F-074F-9D3B-7F001D290F3D}"/>
              </a:ext>
            </a:extLst>
          </p:cNvPr>
          <p:cNvSpPr/>
          <p:nvPr/>
        </p:nvSpPr>
        <p:spPr>
          <a:xfrm>
            <a:off x="1143000" y="1335401"/>
            <a:ext cx="7543799" cy="707886"/>
          </a:xfrm>
          <a:prstGeom prst="rect">
            <a:avLst/>
          </a:prstGeom>
        </p:spPr>
        <p:txBody>
          <a:bodyPr wrap="square">
            <a:spAutoFit/>
          </a:bodyPr>
          <a:lstStyle/>
          <a:p>
            <a:pPr algn="ctr"/>
            <a:r>
              <a:rPr lang="en-US" sz="2400" dirty="0">
                <a:latin typeface="Arial Rounded MT Bold" panose="020F0704030504030204" pitchFamily="34" charset="77"/>
              </a:rPr>
              <a:t>Morgue Information Center</a:t>
            </a:r>
          </a:p>
          <a:p>
            <a:pPr algn="ctr"/>
            <a:r>
              <a:rPr lang="en-US" sz="1600" dirty="0">
                <a:latin typeface="Arial Rounded MT Bold" panose="020F0704030504030204" pitchFamily="34" charset="77"/>
              </a:rPr>
              <a:t>Located close to Morgue Operations</a:t>
            </a:r>
          </a:p>
        </p:txBody>
      </p:sp>
      <p:sp>
        <p:nvSpPr>
          <p:cNvPr id="28" name="Rectangle 27">
            <a:extLst>
              <a:ext uri="{FF2B5EF4-FFF2-40B4-BE49-F238E27FC236}">
                <a16:creationId xmlns:a16="http://schemas.microsoft.com/office/drawing/2014/main" id="{B15BDB9C-5E14-8D46-B620-1EDB0E18791A}"/>
              </a:ext>
            </a:extLst>
          </p:cNvPr>
          <p:cNvSpPr/>
          <p:nvPr/>
        </p:nvSpPr>
        <p:spPr>
          <a:xfrm>
            <a:off x="3097390" y="2255529"/>
            <a:ext cx="6859738" cy="3139321"/>
          </a:xfrm>
          <a:prstGeom prst="rect">
            <a:avLst/>
          </a:prstGeom>
        </p:spPr>
        <p:txBody>
          <a:bodyPr wrap="square">
            <a:spAutoFit/>
          </a:bodyPr>
          <a:lstStyle/>
          <a:p>
            <a:pPr marL="285750" indent="-285750">
              <a:buFont typeface="Arial" panose="020B0604020202020204" pitchFamily="34" charset="0"/>
              <a:buChar char="•"/>
            </a:pPr>
            <a:r>
              <a:rPr lang="en-US" dirty="0">
                <a:latin typeface="Arial Rounded MT Bold" panose="020F0704030504030204" pitchFamily="34" charset="77"/>
              </a:rPr>
              <a:t>Assigns remains number for tracking</a:t>
            </a:r>
          </a:p>
          <a:p>
            <a:pPr marL="285750" indent="-285750">
              <a:buFont typeface="Arial" panose="020B0604020202020204" pitchFamily="34" charset="0"/>
              <a:buChar char="•"/>
            </a:pPr>
            <a:r>
              <a:rPr lang="en-US" dirty="0">
                <a:latin typeface="Arial Rounded MT Bold" panose="020F0704030504030204" pitchFamily="34" charset="77"/>
              </a:rPr>
              <a:t>Creates paperwork files</a:t>
            </a:r>
          </a:p>
          <a:p>
            <a:pPr marL="285750" indent="-285750">
              <a:buFont typeface="Arial" panose="020B0604020202020204" pitchFamily="34" charset="0"/>
              <a:buChar char="•"/>
            </a:pPr>
            <a:r>
              <a:rPr lang="en-US" dirty="0">
                <a:latin typeface="Arial Rounded MT Bold" panose="020F0704030504030204" pitchFamily="34" charset="77"/>
              </a:rPr>
              <a:t>Data entry into Victim Information Program (VIP) from post-mortem data</a:t>
            </a:r>
          </a:p>
          <a:p>
            <a:pPr marL="285750" indent="-285750">
              <a:buFont typeface="Arial" panose="020B0604020202020204" pitchFamily="34" charset="0"/>
              <a:buChar char="•"/>
            </a:pPr>
            <a:r>
              <a:rPr lang="en-US" dirty="0">
                <a:latin typeface="Arial Rounded MT Bold" panose="020F0704030504030204" pitchFamily="34" charset="77"/>
              </a:rPr>
              <a:t>Medical records follow-up</a:t>
            </a:r>
          </a:p>
          <a:p>
            <a:pPr marL="285750" indent="-285750">
              <a:buFont typeface="Arial" panose="020B0604020202020204" pitchFamily="34" charset="0"/>
              <a:buChar char="•"/>
            </a:pPr>
            <a:r>
              <a:rPr lang="en-US" dirty="0">
                <a:latin typeface="Arial Rounded MT Bold" panose="020F0704030504030204" pitchFamily="34" charset="77"/>
              </a:rPr>
              <a:t>Receipt and distribution of ante-mortem records</a:t>
            </a:r>
          </a:p>
          <a:p>
            <a:pPr marL="285750" indent="-285750">
              <a:buFont typeface="Arial" panose="020B0604020202020204" pitchFamily="34" charset="0"/>
              <a:buChar char="•"/>
            </a:pPr>
            <a:r>
              <a:rPr lang="en-US" dirty="0">
                <a:latin typeface="Arial Rounded MT Bold" panose="020F0704030504030204" pitchFamily="34" charset="77"/>
              </a:rPr>
              <a:t>Fingerprint ante and post-mortem comparison</a:t>
            </a:r>
          </a:p>
          <a:p>
            <a:pPr marL="285750" indent="-285750">
              <a:buFont typeface="Arial" panose="020B0604020202020204" pitchFamily="34" charset="0"/>
              <a:buChar char="•"/>
            </a:pPr>
            <a:r>
              <a:rPr lang="en-US" dirty="0">
                <a:latin typeface="Arial Rounded MT Bold" panose="020F0704030504030204" pitchFamily="34" charset="77"/>
              </a:rPr>
              <a:t>Dental ante and post-mortem comparison</a:t>
            </a:r>
          </a:p>
          <a:p>
            <a:pPr marL="285750" indent="-285750">
              <a:buFont typeface="Arial" panose="020B0604020202020204" pitchFamily="34" charset="0"/>
              <a:buChar char="•"/>
            </a:pPr>
            <a:r>
              <a:rPr lang="en-US" dirty="0">
                <a:latin typeface="Arial Rounded MT Bold" panose="020F0704030504030204" pitchFamily="34" charset="77"/>
              </a:rPr>
              <a:t>Records management</a:t>
            </a:r>
          </a:p>
          <a:p>
            <a:pPr marL="285750" indent="-285750">
              <a:buFont typeface="Arial" panose="020B0604020202020204" pitchFamily="34" charset="0"/>
              <a:buChar char="•"/>
            </a:pPr>
            <a:endParaRPr lang="en-US" dirty="0">
              <a:latin typeface="Arial Rounded MT Bold" panose="020F0704030504030204" pitchFamily="34" charset="77"/>
            </a:endParaRPr>
          </a:p>
          <a:p>
            <a:pPr marL="285750" indent="-285750">
              <a:buFont typeface="Arial" panose="020B0604020202020204" pitchFamily="34" charset="0"/>
              <a:buChar char="•"/>
            </a:pPr>
            <a:endParaRPr lang="en-US" dirty="0">
              <a:latin typeface="Arial Rounded MT Bold" panose="020F0704030504030204" pitchFamily="34" charset="77"/>
            </a:endParaRPr>
          </a:p>
        </p:txBody>
      </p:sp>
      <p:pic>
        <p:nvPicPr>
          <p:cNvPr id="29" name="Picture 28" descr="A picture containing diagram&#10;&#10;Description automatically generated">
            <a:extLst>
              <a:ext uri="{FF2B5EF4-FFF2-40B4-BE49-F238E27FC236}">
                <a16:creationId xmlns:a16="http://schemas.microsoft.com/office/drawing/2014/main" id="{7C984F2D-87DB-9B47-9B1A-08B008BB1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181600"/>
            <a:ext cx="1995763" cy="1723988"/>
          </a:xfrm>
          <a:prstGeom prst="rect">
            <a:avLst/>
          </a:prstGeom>
        </p:spPr>
      </p:pic>
      <p:grpSp>
        <p:nvGrpSpPr>
          <p:cNvPr id="10" name="Group 9">
            <a:extLst>
              <a:ext uri="{FF2B5EF4-FFF2-40B4-BE49-F238E27FC236}">
                <a16:creationId xmlns:a16="http://schemas.microsoft.com/office/drawing/2014/main" id="{C03C796E-A98D-6948-8235-C3F9599E3115}"/>
              </a:ext>
            </a:extLst>
          </p:cNvPr>
          <p:cNvGrpSpPr/>
          <p:nvPr/>
        </p:nvGrpSpPr>
        <p:grpSpPr>
          <a:xfrm>
            <a:off x="643986" y="2907725"/>
            <a:ext cx="2031300" cy="1956950"/>
            <a:chOff x="6539108" y="3108581"/>
            <a:chExt cx="2031300" cy="1956950"/>
          </a:xfrm>
        </p:grpSpPr>
        <p:sp>
          <p:nvSpPr>
            <p:cNvPr id="11" name="Freeform 80">
              <a:extLst>
                <a:ext uri="{FF2B5EF4-FFF2-40B4-BE49-F238E27FC236}">
                  <a16:creationId xmlns:a16="http://schemas.microsoft.com/office/drawing/2014/main" id="{B90945D7-1071-C24A-A10E-DC0A722C7FFE}"/>
                </a:ext>
                <a:ext uri="{C183D7F6-B498-43B3-948B-1728B52AA6E4}">
                  <adec:decorative xmlns:adec="http://schemas.microsoft.com/office/drawing/2017/decorative" val="1"/>
                </a:ext>
              </a:extLst>
            </p:cNvPr>
            <p:cNvSpPr>
              <a:spLocks/>
            </p:cNvSpPr>
            <p:nvPr/>
          </p:nvSpPr>
          <p:spPr bwMode="auto">
            <a:xfrm>
              <a:off x="6539108" y="3108581"/>
              <a:ext cx="2031300" cy="1956950"/>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2" name="TextBox 11">
              <a:extLst>
                <a:ext uri="{FF2B5EF4-FFF2-40B4-BE49-F238E27FC236}">
                  <a16:creationId xmlns:a16="http://schemas.microsoft.com/office/drawing/2014/main" id="{6BF7F966-3222-0D4B-86BC-B2F6CCA13E79}"/>
                </a:ext>
              </a:extLst>
            </p:cNvPr>
            <p:cNvSpPr txBox="1"/>
            <p:nvPr/>
          </p:nvSpPr>
          <p:spPr>
            <a:xfrm>
              <a:off x="6931239" y="3429672"/>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Morgue</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grpSp>
    </p:spTree>
    <p:extLst>
      <p:ext uri="{BB962C8B-B14F-4D97-AF65-F5344CB8AC3E}">
        <p14:creationId xmlns:p14="http://schemas.microsoft.com/office/powerpoint/2010/main" val="62642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7033EA5-D373-F244-B5B5-145773762ED9}"/>
              </a:ext>
            </a:extLst>
          </p:cNvPr>
          <p:cNvSpPr>
            <a:spLocks noGrp="1"/>
          </p:cNvSpPr>
          <p:nvPr>
            <p:ph type="dt" sz="half" idx="6"/>
          </p:nvPr>
        </p:nvSpPr>
        <p:spPr/>
        <p:txBody>
          <a:bodyPr/>
          <a:lstStyle/>
          <a:p>
            <a:fld id="{D2A2F45F-968E-D740-A834-C3F07570E685}" type="datetime1">
              <a:rPr lang="en-US" smtClean="0"/>
              <a:t>12/20/21</a:t>
            </a:fld>
            <a:endParaRPr lang="en-US" dirty="0"/>
          </a:p>
        </p:txBody>
      </p:sp>
      <p:sp>
        <p:nvSpPr>
          <p:cNvPr id="9" name="Slide Number Placeholder 8">
            <a:extLst>
              <a:ext uri="{FF2B5EF4-FFF2-40B4-BE49-F238E27FC236}">
                <a16:creationId xmlns:a16="http://schemas.microsoft.com/office/drawing/2014/main" id="{535BF7D2-412C-8345-985C-41FA5246DCA0}"/>
              </a:ext>
            </a:extLst>
          </p:cNvPr>
          <p:cNvSpPr>
            <a:spLocks noGrp="1"/>
          </p:cNvSpPr>
          <p:nvPr>
            <p:ph type="sldNum" sz="quarter" idx="7"/>
          </p:nvPr>
        </p:nvSpPr>
        <p:spPr/>
        <p:txBody>
          <a:bodyPr/>
          <a:lstStyle/>
          <a:p>
            <a:pPr marL="38100">
              <a:lnSpc>
                <a:spcPts val="1535"/>
              </a:lnSpc>
            </a:pPr>
            <a:fld id="{81D60167-4931-47E6-BA6A-407CBD079E47}" type="slidenum">
              <a:rPr lang="en-US" smtClean="0"/>
              <a:t>19</a:t>
            </a:fld>
            <a:r>
              <a:rPr lang="en-US" dirty="0"/>
              <a:t>.</a:t>
            </a:r>
          </a:p>
        </p:txBody>
      </p:sp>
      <p:sp>
        <p:nvSpPr>
          <p:cNvPr id="5" name="TextBox 4">
            <a:extLst>
              <a:ext uri="{FF2B5EF4-FFF2-40B4-BE49-F238E27FC236}">
                <a16:creationId xmlns:a16="http://schemas.microsoft.com/office/drawing/2014/main" id="{394B197D-FD35-494A-90AB-D125419C1816}"/>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6" name="Group 5">
            <a:extLst>
              <a:ext uri="{FF2B5EF4-FFF2-40B4-BE49-F238E27FC236}">
                <a16:creationId xmlns:a16="http://schemas.microsoft.com/office/drawing/2014/main" id="{81E252F5-B65A-264E-8F08-7C8A1FF03FDD}"/>
              </a:ext>
            </a:extLst>
          </p:cNvPr>
          <p:cNvGrpSpPr/>
          <p:nvPr/>
        </p:nvGrpSpPr>
        <p:grpSpPr>
          <a:xfrm>
            <a:off x="605371" y="3345484"/>
            <a:ext cx="2108527" cy="1836116"/>
            <a:chOff x="605371" y="3345484"/>
            <a:chExt cx="2108527" cy="1836116"/>
          </a:xfrm>
        </p:grpSpPr>
        <p:sp>
          <p:nvSpPr>
            <p:cNvPr id="8" name="Freeform 80">
              <a:extLst>
                <a:ext uri="{FF2B5EF4-FFF2-40B4-BE49-F238E27FC236}">
                  <a16:creationId xmlns:a16="http://schemas.microsoft.com/office/drawing/2014/main" id="{C8971E76-4566-474D-868E-A12F2AA5B595}"/>
                </a:ext>
                <a:ext uri="{C183D7F6-B498-43B3-948B-1728B52AA6E4}">
                  <adec:decorative xmlns:adec="http://schemas.microsoft.com/office/drawing/2017/decorative" val="1"/>
                </a:ext>
              </a:extLst>
            </p:cNvPr>
            <p:cNvSpPr>
              <a:spLocks/>
            </p:cNvSpPr>
            <p:nvPr/>
          </p:nvSpPr>
          <p:spPr bwMode="auto">
            <a:xfrm rot="5400000">
              <a:off x="741577" y="3209278"/>
              <a:ext cx="1836116" cy="210852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0" name="TextBox 9">
              <a:extLst>
                <a:ext uri="{FF2B5EF4-FFF2-40B4-BE49-F238E27FC236}">
                  <a16:creationId xmlns:a16="http://schemas.microsoft.com/office/drawing/2014/main" id="{DC0F8498-D813-7141-8893-03057E41CD4C}"/>
                </a:ext>
              </a:extLst>
            </p:cNvPr>
            <p:cNvSpPr txBox="1"/>
            <p:nvPr/>
          </p:nvSpPr>
          <p:spPr>
            <a:xfrm>
              <a:off x="1295400" y="3741003"/>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Victim</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grpSp>
      <p:grpSp>
        <p:nvGrpSpPr>
          <p:cNvPr id="11" name="Group 10">
            <a:extLst>
              <a:ext uri="{FF2B5EF4-FFF2-40B4-BE49-F238E27FC236}">
                <a16:creationId xmlns:a16="http://schemas.microsoft.com/office/drawing/2014/main" id="{7352C092-3D24-AF45-BAF9-0A5473315B8B}"/>
              </a:ext>
            </a:extLst>
          </p:cNvPr>
          <p:cNvGrpSpPr/>
          <p:nvPr/>
        </p:nvGrpSpPr>
        <p:grpSpPr>
          <a:xfrm>
            <a:off x="1143000" y="1784053"/>
            <a:ext cx="2031300" cy="1956950"/>
            <a:chOff x="6539108" y="3108581"/>
            <a:chExt cx="2031300" cy="1956950"/>
          </a:xfrm>
        </p:grpSpPr>
        <p:sp>
          <p:nvSpPr>
            <p:cNvPr id="12" name="Freeform 80">
              <a:extLst>
                <a:ext uri="{FF2B5EF4-FFF2-40B4-BE49-F238E27FC236}">
                  <a16:creationId xmlns:a16="http://schemas.microsoft.com/office/drawing/2014/main" id="{B06840E4-5E61-0A44-BD12-B0519FCDB93A}"/>
                </a:ext>
                <a:ext uri="{C183D7F6-B498-43B3-948B-1728B52AA6E4}">
                  <adec:decorative xmlns:adec="http://schemas.microsoft.com/office/drawing/2017/decorative" val="1"/>
                </a:ext>
              </a:extLst>
            </p:cNvPr>
            <p:cNvSpPr>
              <a:spLocks/>
            </p:cNvSpPr>
            <p:nvPr/>
          </p:nvSpPr>
          <p:spPr bwMode="auto">
            <a:xfrm>
              <a:off x="6539108" y="3108581"/>
              <a:ext cx="2031300" cy="1956950"/>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3" name="TextBox 12">
              <a:extLst>
                <a:ext uri="{FF2B5EF4-FFF2-40B4-BE49-F238E27FC236}">
                  <a16:creationId xmlns:a16="http://schemas.microsoft.com/office/drawing/2014/main" id="{E50EC240-D402-354D-A753-6A3CF6FEA8D9}"/>
                </a:ext>
              </a:extLst>
            </p:cNvPr>
            <p:cNvSpPr txBox="1"/>
            <p:nvPr/>
          </p:nvSpPr>
          <p:spPr>
            <a:xfrm>
              <a:off x="6931239" y="3429672"/>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Morgue</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grpSp>
      <p:sp>
        <p:nvSpPr>
          <p:cNvPr id="14" name="Rectangle 13">
            <a:extLst>
              <a:ext uri="{FF2B5EF4-FFF2-40B4-BE49-F238E27FC236}">
                <a16:creationId xmlns:a16="http://schemas.microsoft.com/office/drawing/2014/main" id="{894262F7-DD6D-7C47-B470-31A0B046C6DE}"/>
              </a:ext>
            </a:extLst>
          </p:cNvPr>
          <p:cNvSpPr/>
          <p:nvPr/>
        </p:nvSpPr>
        <p:spPr>
          <a:xfrm>
            <a:off x="1980867" y="1293993"/>
            <a:ext cx="7543799" cy="461665"/>
          </a:xfrm>
          <a:prstGeom prst="rect">
            <a:avLst/>
          </a:prstGeom>
        </p:spPr>
        <p:txBody>
          <a:bodyPr wrap="square">
            <a:spAutoFit/>
          </a:bodyPr>
          <a:lstStyle/>
          <a:p>
            <a:pPr algn="ctr"/>
            <a:r>
              <a:rPr lang="en-US" sz="2400" dirty="0">
                <a:latin typeface="Arial Rounded MT Bold" panose="020F0704030504030204" pitchFamily="34" charset="77"/>
              </a:rPr>
              <a:t>Victim and Morgue Information Centers</a:t>
            </a:r>
          </a:p>
        </p:txBody>
      </p:sp>
      <p:sp>
        <p:nvSpPr>
          <p:cNvPr id="15" name="Rectangle 14">
            <a:extLst>
              <a:ext uri="{FF2B5EF4-FFF2-40B4-BE49-F238E27FC236}">
                <a16:creationId xmlns:a16="http://schemas.microsoft.com/office/drawing/2014/main" id="{067165E7-6D7E-BF4B-90AC-767E5D353EA9}"/>
              </a:ext>
            </a:extLst>
          </p:cNvPr>
          <p:cNvSpPr/>
          <p:nvPr/>
        </p:nvSpPr>
        <p:spPr>
          <a:xfrm>
            <a:off x="3888141" y="2801503"/>
            <a:ext cx="5229757" cy="2031325"/>
          </a:xfrm>
          <a:prstGeom prst="rect">
            <a:avLst/>
          </a:prstGeom>
        </p:spPr>
        <p:txBody>
          <a:bodyPr wrap="square">
            <a:spAutoFit/>
          </a:bodyPr>
          <a:lstStyle/>
          <a:p>
            <a:r>
              <a:rPr lang="en-US" dirty="0">
                <a:latin typeface="Arial Rounded MT Bold" panose="020F0704030504030204" pitchFamily="34" charset="77"/>
              </a:rPr>
              <a:t>Staff from the VIC or MIC could also work in the MIC or VIC</a:t>
            </a:r>
          </a:p>
          <a:p>
            <a:endParaRPr lang="en-US" dirty="0">
              <a:latin typeface="Arial Rounded MT Bold" panose="020F0704030504030204" pitchFamily="34" charset="77"/>
            </a:endParaRPr>
          </a:p>
          <a:p>
            <a:endParaRPr lang="en-US" dirty="0">
              <a:latin typeface="Arial Rounded MT Bold" panose="020F0704030504030204" pitchFamily="34" charset="77"/>
            </a:endParaRPr>
          </a:p>
          <a:p>
            <a:r>
              <a:rPr lang="en-US" dirty="0">
                <a:latin typeface="Arial Rounded MT Bold" panose="020F0704030504030204" pitchFamily="34" charset="77"/>
              </a:rPr>
              <a:t>VIC needs to be in continuous contact with MIC on status and for questions and answers</a:t>
            </a:r>
          </a:p>
          <a:p>
            <a:pPr marL="285750" indent="-285750">
              <a:buFont typeface="Arial" panose="020B0604020202020204" pitchFamily="34" charset="0"/>
              <a:buChar char="•"/>
            </a:pPr>
            <a:endParaRPr lang="en-US" dirty="0">
              <a:latin typeface="Arial Rounded MT Bold" panose="020F0704030504030204" pitchFamily="34"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2</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pic>
        <p:nvPicPr>
          <p:cNvPr id="1025" name="Picture 1" descr="page1image677616848">
            <a:extLst>
              <a:ext uri="{FF2B5EF4-FFF2-40B4-BE49-F238E27FC236}">
                <a16:creationId xmlns:a16="http://schemas.microsoft.com/office/drawing/2014/main" id="{F2A67F97-F020-CE4F-9577-EC171EED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7" y="5004828"/>
            <a:ext cx="2417118" cy="2068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4159F9-5B3E-0C45-AA8F-80F2000C53E4}"/>
              </a:ext>
            </a:extLst>
          </p:cNvPr>
          <p:cNvSpPr txBox="1"/>
          <p:nvPr/>
        </p:nvSpPr>
        <p:spPr>
          <a:xfrm>
            <a:off x="3858123" y="1402806"/>
            <a:ext cx="2050433" cy="584775"/>
          </a:xfrm>
          <a:prstGeom prst="rect">
            <a:avLst/>
          </a:prstGeom>
          <a:noFill/>
        </p:spPr>
        <p:txBody>
          <a:bodyPr wrap="none" rtlCol="0">
            <a:spAutoFit/>
          </a:bodyPr>
          <a:lstStyle/>
          <a:p>
            <a:r>
              <a:rPr lang="en-US" sz="3200" dirty="0">
                <a:latin typeface="Arial Rounded MT Bold" panose="020F0704030504030204" pitchFamily="34" charset="77"/>
              </a:rPr>
              <a:t>Overview</a:t>
            </a:r>
          </a:p>
        </p:txBody>
      </p:sp>
      <p:sp>
        <p:nvSpPr>
          <p:cNvPr id="20" name="TextBox 19">
            <a:extLst>
              <a:ext uri="{FF2B5EF4-FFF2-40B4-BE49-F238E27FC236}">
                <a16:creationId xmlns:a16="http://schemas.microsoft.com/office/drawing/2014/main" id="{DD4A1F6D-573C-6B46-96E4-5944072A283B}"/>
              </a:ext>
            </a:extLst>
          </p:cNvPr>
          <p:cNvSpPr txBox="1"/>
          <p:nvPr/>
        </p:nvSpPr>
        <p:spPr>
          <a:xfrm>
            <a:off x="1867458" y="2429580"/>
            <a:ext cx="7239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Rounded MT Bold" panose="020F0704030504030204" pitchFamily="34" charset="77"/>
              </a:rPr>
              <a:t>Established in 2007</a:t>
            </a:r>
          </a:p>
          <a:p>
            <a:pPr marL="285750" indent="-285750">
              <a:buFont typeface="Arial" panose="020B0604020202020204" pitchFamily="34" charset="0"/>
              <a:buChar char="•"/>
            </a:pPr>
            <a:r>
              <a:rPr lang="en-US" dirty="0">
                <a:latin typeface="Arial Rounded MT Bold" panose="020F0704030504030204" pitchFamily="34" charset="77"/>
              </a:rPr>
              <a:t>Requested by local Medical Examiner (do not self deploy)</a:t>
            </a:r>
          </a:p>
          <a:p>
            <a:pPr marL="285750" indent="-285750">
              <a:buFont typeface="Arial" panose="020B0604020202020204" pitchFamily="34" charset="0"/>
              <a:buChar char="•"/>
            </a:pPr>
            <a:r>
              <a:rPr lang="en-US" dirty="0">
                <a:latin typeface="Arial Rounded MT Bold" panose="020F0704030504030204" pitchFamily="34" charset="77"/>
              </a:rPr>
              <a:t>Specialized team of volunteers to support mass fatality response needs</a:t>
            </a:r>
          </a:p>
          <a:p>
            <a:pPr marL="285750" indent="-285750">
              <a:buFont typeface="Arial" panose="020B0604020202020204" pitchFamily="34" charset="0"/>
              <a:buChar char="•"/>
            </a:pPr>
            <a:r>
              <a:rPr lang="en-US" dirty="0">
                <a:latin typeface="Arial Rounded MT Bold" panose="020F0704030504030204" pitchFamily="34" charset="77"/>
              </a:rPr>
              <a:t>Collaborative effort between:</a:t>
            </a:r>
          </a:p>
          <a:p>
            <a:pPr marL="742950" lvl="1" indent="-285750">
              <a:buFont typeface="Arial" panose="020B0604020202020204" pitchFamily="34" charset="0"/>
              <a:buChar char="•"/>
            </a:pPr>
            <a:r>
              <a:rPr lang="en-US" dirty="0">
                <a:latin typeface="Arial Rounded MT Bold" panose="020F0704030504030204" pitchFamily="34" charset="77"/>
              </a:rPr>
              <a:t>Michigan Department of Health and Human Services Bureau of EMS, Trauma and Preparedness</a:t>
            </a:r>
          </a:p>
          <a:p>
            <a:pPr marL="742950" lvl="1" indent="-285750">
              <a:buFont typeface="Arial" panose="020B0604020202020204" pitchFamily="34" charset="0"/>
              <a:buChar char="•"/>
            </a:pPr>
            <a:r>
              <a:rPr lang="en-US" dirty="0">
                <a:latin typeface="Arial Rounded MT Bold" panose="020F0704030504030204" pitchFamily="34" charset="77"/>
              </a:rPr>
              <a:t>Michigan Funeral Directors Association</a:t>
            </a:r>
          </a:p>
          <a:p>
            <a:pPr marL="742950" lvl="1" indent="-285750">
              <a:buFont typeface="Arial" panose="020B0604020202020204" pitchFamily="34" charset="0"/>
              <a:buChar char="•"/>
            </a:pPr>
            <a:r>
              <a:rPr lang="en-US" dirty="0">
                <a:latin typeface="Arial Rounded MT Bold" panose="020F0704030504030204" pitchFamily="34" charset="77"/>
              </a:rPr>
              <a:t>Michigan Dental Association Dental Identification Team</a:t>
            </a:r>
          </a:p>
          <a:p>
            <a:pPr marL="742950" lvl="1" indent="-285750">
              <a:buFont typeface="Arial" panose="020B0604020202020204" pitchFamily="34" charset="0"/>
              <a:buChar char="•"/>
            </a:pPr>
            <a:r>
              <a:rPr lang="en-US" dirty="0">
                <a:latin typeface="Arial Rounded MT Bold" panose="020F0704030504030204" pitchFamily="34" charset="77"/>
              </a:rPr>
              <a:t>Disaster Assistance Recovery Team</a:t>
            </a:r>
          </a:p>
          <a:p>
            <a:pPr marL="742950" lvl="1" indent="-285750">
              <a:buFont typeface="Arial" panose="020B0604020202020204" pitchFamily="34" charset="0"/>
              <a:buChar char="•"/>
            </a:pPr>
            <a:r>
              <a:rPr lang="en-US" dirty="0">
                <a:latin typeface="Arial Rounded MT Bold" panose="020F0704030504030204" pitchFamily="34" charset="77"/>
              </a:rPr>
              <a:t>Michigan State University Forensic Sciences</a:t>
            </a:r>
          </a:p>
        </p:txBody>
      </p:sp>
    </p:spTree>
    <p:extLst>
      <p:ext uri="{BB962C8B-B14F-4D97-AF65-F5344CB8AC3E}">
        <p14:creationId xmlns:p14="http://schemas.microsoft.com/office/powerpoint/2010/main" val="276969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20</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sp>
        <p:nvSpPr>
          <p:cNvPr id="24" name="Right Arrow 23">
            <a:extLst>
              <a:ext uri="{FF2B5EF4-FFF2-40B4-BE49-F238E27FC236}">
                <a16:creationId xmlns:a16="http://schemas.microsoft.com/office/drawing/2014/main" id="{7C87E40C-4850-984D-8812-81BF5531D516}"/>
              </a:ext>
            </a:extLst>
          </p:cNvPr>
          <p:cNvSpPr/>
          <p:nvPr/>
        </p:nvSpPr>
        <p:spPr>
          <a:xfrm>
            <a:off x="76200" y="2743200"/>
            <a:ext cx="6628980" cy="20574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Remains Identified at End of Process by Medical Examiner</a:t>
            </a:r>
          </a:p>
        </p:txBody>
      </p:sp>
      <p:pic>
        <p:nvPicPr>
          <p:cNvPr id="20" name="Graphic 19" descr="Bullseye with solid fill">
            <a:extLst>
              <a:ext uri="{FF2B5EF4-FFF2-40B4-BE49-F238E27FC236}">
                <a16:creationId xmlns:a16="http://schemas.microsoft.com/office/drawing/2014/main" id="{8633CD5A-AD4F-0E45-8B68-94E575EE6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7263" y="1206411"/>
            <a:ext cx="1795929" cy="1795929"/>
          </a:xfrm>
          <a:prstGeom prst="rect">
            <a:avLst/>
          </a:prstGeom>
        </p:spPr>
      </p:pic>
      <p:sp>
        <p:nvSpPr>
          <p:cNvPr id="26" name="TextBox 25">
            <a:extLst>
              <a:ext uri="{FF2B5EF4-FFF2-40B4-BE49-F238E27FC236}">
                <a16:creationId xmlns:a16="http://schemas.microsoft.com/office/drawing/2014/main" id="{95123974-E958-FA43-A96C-0149ADC89DD8}"/>
              </a:ext>
            </a:extLst>
          </p:cNvPr>
          <p:cNvSpPr txBox="1"/>
          <p:nvPr/>
        </p:nvSpPr>
        <p:spPr>
          <a:xfrm>
            <a:off x="6342161" y="3002340"/>
            <a:ext cx="3666135" cy="1569660"/>
          </a:xfrm>
          <a:prstGeom prst="rect">
            <a:avLst/>
          </a:prstGeom>
          <a:noFill/>
        </p:spPr>
        <p:txBody>
          <a:bodyPr wrap="square" rtlCol="0">
            <a:spAutoFit/>
          </a:bodyPr>
          <a:lstStyle/>
          <a:p>
            <a:pPr algn="ctr"/>
            <a:r>
              <a:rPr lang="en-US" sz="3200" dirty="0">
                <a:latin typeface="Arial Rounded MT Bold" panose="020F0704030504030204" pitchFamily="34" charset="77"/>
              </a:rPr>
              <a:t>Return of human remains to families!</a:t>
            </a:r>
          </a:p>
        </p:txBody>
      </p:sp>
    </p:spTree>
    <p:extLst>
      <p:ext uri="{BB962C8B-B14F-4D97-AF65-F5344CB8AC3E}">
        <p14:creationId xmlns:p14="http://schemas.microsoft.com/office/powerpoint/2010/main" val="261649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21</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pic>
        <p:nvPicPr>
          <p:cNvPr id="1025" name="Picture 1" descr="page1image677616848">
            <a:extLst>
              <a:ext uri="{FF2B5EF4-FFF2-40B4-BE49-F238E27FC236}">
                <a16:creationId xmlns:a16="http://schemas.microsoft.com/office/drawing/2014/main" id="{F2A67F97-F020-CE4F-9577-EC171EED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7" y="5004828"/>
            <a:ext cx="2417118" cy="206825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D048311B-97F2-404E-B3B7-F5794606F319}"/>
              </a:ext>
            </a:extLst>
          </p:cNvPr>
          <p:cNvGrpSpPr/>
          <p:nvPr/>
        </p:nvGrpSpPr>
        <p:grpSpPr>
          <a:xfrm>
            <a:off x="765814" y="1192585"/>
            <a:ext cx="7804594" cy="5307352"/>
            <a:chOff x="765814" y="1192585"/>
            <a:chExt cx="7804594" cy="5307352"/>
          </a:xfrm>
        </p:grpSpPr>
        <p:grpSp>
          <p:nvGrpSpPr>
            <p:cNvPr id="4" name="Group 3" descr="Puzzle pieces">
              <a:extLst>
                <a:ext uri="{FF2B5EF4-FFF2-40B4-BE49-F238E27FC236}">
                  <a16:creationId xmlns:a16="http://schemas.microsoft.com/office/drawing/2014/main" id="{4A3347AD-1F98-FE46-929C-0C7BED90AFC9}"/>
                </a:ext>
              </a:extLst>
            </p:cNvPr>
            <p:cNvGrpSpPr/>
            <p:nvPr/>
          </p:nvGrpSpPr>
          <p:grpSpPr>
            <a:xfrm>
              <a:off x="2209800" y="2590800"/>
              <a:ext cx="4727919" cy="2590800"/>
              <a:chOff x="528638" y="3070226"/>
              <a:chExt cx="2317751" cy="1125537"/>
            </a:xfrm>
          </p:grpSpPr>
          <p:sp>
            <p:nvSpPr>
              <p:cNvPr id="5" name="Freeform 77">
                <a:extLst>
                  <a:ext uri="{FF2B5EF4-FFF2-40B4-BE49-F238E27FC236}">
                    <a16:creationId xmlns:a16="http://schemas.microsoft.com/office/drawing/2014/main" id="{91204B36-D0CD-2642-8E32-C841E4C766A1}"/>
                  </a:ext>
                  <a:ext uri="{C183D7F6-B498-43B3-948B-1728B52AA6E4}">
                    <adec:decorative xmlns:adec="http://schemas.microsoft.com/office/drawing/2017/decorative" val="1"/>
                  </a:ext>
                </a:extLst>
              </p:cNvPr>
              <p:cNvSpPr>
                <a:spLocks/>
              </p:cNvSpPr>
              <p:nvPr/>
            </p:nvSpPr>
            <p:spPr bwMode="auto">
              <a:xfrm>
                <a:off x="528638" y="3070226"/>
                <a:ext cx="896938" cy="898525"/>
              </a:xfrm>
              <a:custGeom>
                <a:avLst/>
                <a:gdLst>
                  <a:gd name="T0" fmla="*/ 245 w 285"/>
                  <a:gd name="T1" fmla="*/ 139 h 285"/>
                  <a:gd name="T2" fmla="*/ 213 w 285"/>
                  <a:gd name="T3" fmla="*/ 156 h 285"/>
                  <a:gd name="T4" fmla="*/ 213 w 285"/>
                  <a:gd name="T5" fmla="*/ 133 h 285"/>
                  <a:gd name="T6" fmla="*/ 213 w 285"/>
                  <a:gd name="T7" fmla="*/ 72 h 285"/>
                  <a:gd name="T8" fmla="*/ 213 w 285"/>
                  <a:gd name="T9" fmla="*/ 72 h 285"/>
                  <a:gd name="T10" fmla="*/ 130 w 285"/>
                  <a:gd name="T11" fmla="*/ 72 h 285"/>
                  <a:gd name="T12" fmla="*/ 146 w 285"/>
                  <a:gd name="T13" fmla="*/ 40 h 285"/>
                  <a:gd name="T14" fmla="*/ 106 w 285"/>
                  <a:gd name="T15" fmla="*/ 0 h 285"/>
                  <a:gd name="T16" fmla="*/ 67 w 285"/>
                  <a:gd name="T17" fmla="*/ 40 h 285"/>
                  <a:gd name="T18" fmla="*/ 83 w 285"/>
                  <a:gd name="T19" fmla="*/ 72 h 285"/>
                  <a:gd name="T20" fmla="*/ 0 w 285"/>
                  <a:gd name="T21" fmla="*/ 72 h 285"/>
                  <a:gd name="T22" fmla="*/ 0 w 285"/>
                  <a:gd name="T23" fmla="*/ 133 h 285"/>
                  <a:gd name="T24" fmla="*/ 20 w 285"/>
                  <a:gd name="T25" fmla="*/ 129 h 285"/>
                  <a:gd name="T26" fmla="*/ 70 w 285"/>
                  <a:gd name="T27" fmla="*/ 179 h 285"/>
                  <a:gd name="T28" fmla="*/ 20 w 285"/>
                  <a:gd name="T29" fmla="*/ 229 h 285"/>
                  <a:gd name="T30" fmla="*/ 0 w 285"/>
                  <a:gd name="T31" fmla="*/ 225 h 285"/>
                  <a:gd name="T32" fmla="*/ 0 w 285"/>
                  <a:gd name="T33" fmla="*/ 285 h 285"/>
                  <a:gd name="T34" fmla="*/ 152 w 285"/>
                  <a:gd name="T35" fmla="*/ 285 h 285"/>
                  <a:gd name="T36" fmla="*/ 213 w 285"/>
                  <a:gd name="T37" fmla="*/ 285 h 285"/>
                  <a:gd name="T38" fmla="*/ 213 w 285"/>
                  <a:gd name="T39" fmla="*/ 202 h 285"/>
                  <a:gd name="T40" fmla="*/ 245 w 285"/>
                  <a:gd name="T41" fmla="*/ 219 h 285"/>
                  <a:gd name="T42" fmla="*/ 285 w 285"/>
                  <a:gd name="T43" fmla="*/ 179 h 285"/>
                  <a:gd name="T44" fmla="*/ 245 w 285"/>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285">
                    <a:moveTo>
                      <a:pt x="245" y="139"/>
                    </a:moveTo>
                    <a:cubicBezTo>
                      <a:pt x="232" y="139"/>
                      <a:pt x="220"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6" y="53"/>
                      <a:pt x="146" y="40"/>
                    </a:cubicBezTo>
                    <a:cubicBezTo>
                      <a:pt x="146" y="18"/>
                      <a:pt x="128" y="0"/>
                      <a:pt x="106" y="0"/>
                    </a:cubicBezTo>
                    <a:cubicBezTo>
                      <a:pt x="84" y="0"/>
                      <a:pt x="67" y="18"/>
                      <a:pt x="67" y="40"/>
                    </a:cubicBezTo>
                    <a:cubicBezTo>
                      <a:pt x="67" y="53"/>
                      <a:pt x="73" y="65"/>
                      <a:pt x="83" y="72"/>
                    </a:cubicBezTo>
                    <a:cubicBezTo>
                      <a:pt x="0" y="72"/>
                      <a:pt x="0" y="72"/>
                      <a:pt x="0" y="72"/>
                    </a:cubicBezTo>
                    <a:cubicBezTo>
                      <a:pt x="0" y="133"/>
                      <a:pt x="0" y="133"/>
                      <a:pt x="0" y="133"/>
                    </a:cubicBezTo>
                    <a:cubicBezTo>
                      <a:pt x="6" y="130"/>
                      <a:pt x="13" y="129"/>
                      <a:pt x="20" y="129"/>
                    </a:cubicBezTo>
                    <a:cubicBezTo>
                      <a:pt x="48" y="129"/>
                      <a:pt x="70" y="151"/>
                      <a:pt x="70" y="179"/>
                    </a:cubicBezTo>
                    <a:cubicBezTo>
                      <a:pt x="70" y="206"/>
                      <a:pt x="48" y="229"/>
                      <a:pt x="20" y="229"/>
                    </a:cubicBezTo>
                    <a:cubicBezTo>
                      <a:pt x="13" y="229"/>
                      <a:pt x="6" y="227"/>
                      <a:pt x="0" y="225"/>
                    </a:cubicBezTo>
                    <a:cubicBezTo>
                      <a:pt x="0" y="285"/>
                      <a:pt x="0" y="285"/>
                      <a:pt x="0" y="285"/>
                    </a:cubicBezTo>
                    <a:cubicBezTo>
                      <a:pt x="152" y="285"/>
                      <a:pt x="152" y="285"/>
                      <a:pt x="152" y="285"/>
                    </a:cubicBezTo>
                    <a:cubicBezTo>
                      <a:pt x="213" y="285"/>
                      <a:pt x="213" y="285"/>
                      <a:pt x="213" y="285"/>
                    </a:cubicBezTo>
                    <a:cubicBezTo>
                      <a:pt x="213" y="202"/>
                      <a:pt x="213" y="202"/>
                      <a:pt x="213" y="202"/>
                    </a:cubicBezTo>
                    <a:cubicBezTo>
                      <a:pt x="220" y="212"/>
                      <a:pt x="232" y="219"/>
                      <a:pt x="245" y="219"/>
                    </a:cubicBezTo>
                    <a:cubicBezTo>
                      <a:pt x="267" y="219"/>
                      <a:pt x="285" y="201"/>
                      <a:pt x="285" y="179"/>
                    </a:cubicBezTo>
                    <a:cubicBezTo>
                      <a:pt x="285" y="157"/>
                      <a:pt x="267" y="139"/>
                      <a:pt x="245"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6" name="Freeform 78">
                <a:extLst>
                  <a:ext uri="{FF2B5EF4-FFF2-40B4-BE49-F238E27FC236}">
                    <a16:creationId xmlns:a16="http://schemas.microsoft.com/office/drawing/2014/main" id="{CD252EF8-BEF1-BC48-B548-3D85913DDAD7}"/>
                  </a:ext>
                  <a:ext uri="{C183D7F6-B498-43B3-948B-1728B52AA6E4}">
                    <adec:decorative xmlns:adec="http://schemas.microsoft.com/office/drawing/2017/decorative" val="1"/>
                  </a:ext>
                </a:extLst>
              </p:cNvPr>
              <p:cNvSpPr>
                <a:spLocks/>
              </p:cNvSpPr>
              <p:nvPr/>
            </p:nvSpPr>
            <p:spPr bwMode="auto">
              <a:xfrm>
                <a:off x="1946276" y="3070226"/>
                <a:ext cx="900113" cy="898525"/>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7" name="Freeform 79">
                <a:extLst>
                  <a:ext uri="{FF2B5EF4-FFF2-40B4-BE49-F238E27FC236}">
                    <a16:creationId xmlns:a16="http://schemas.microsoft.com/office/drawing/2014/main" id="{60DE111D-0AF2-2B43-93EF-59ECC3EA98A7}"/>
                  </a:ext>
                  <a:ext uri="{C183D7F6-B498-43B3-948B-1728B52AA6E4}">
                    <adec:decorative xmlns:adec="http://schemas.microsoft.com/office/drawing/2017/decorative" val="1"/>
                  </a:ext>
                </a:extLst>
              </p:cNvPr>
              <p:cNvSpPr>
                <a:spLocks/>
              </p:cNvSpPr>
              <p:nvPr/>
            </p:nvSpPr>
            <p:spPr bwMode="auto">
              <a:xfrm>
                <a:off x="1236663" y="3297238"/>
                <a:ext cx="898525" cy="898525"/>
              </a:xfrm>
              <a:custGeom>
                <a:avLst/>
                <a:gdLst>
                  <a:gd name="T0" fmla="*/ 246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7 w 285"/>
                  <a:gd name="T17" fmla="*/ 285 h 285"/>
                  <a:gd name="T18" fmla="*/ 67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3 w 285"/>
                  <a:gd name="T37" fmla="*/ 0 h 285"/>
                  <a:gd name="T38" fmla="*/ 213 w 285"/>
                  <a:gd name="T39" fmla="*/ 0 h 285"/>
                  <a:gd name="T40" fmla="*/ 213 w 285"/>
                  <a:gd name="T41" fmla="*/ 0 h 285"/>
                  <a:gd name="T42" fmla="*/ 213 w 285"/>
                  <a:gd name="T43" fmla="*/ 84 h 285"/>
                  <a:gd name="T44" fmla="*/ 246 w 285"/>
                  <a:gd name="T45" fmla="*/ 67 h 285"/>
                  <a:gd name="T46" fmla="*/ 285 w 285"/>
                  <a:gd name="T47" fmla="*/ 107 h 285"/>
                  <a:gd name="T48" fmla="*/ 246 w 285"/>
                  <a:gd name="T49"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 h="285">
                    <a:moveTo>
                      <a:pt x="246"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40" y="221"/>
                      <a:pt x="146" y="232"/>
                      <a:pt x="146" y="246"/>
                    </a:cubicBezTo>
                    <a:cubicBezTo>
                      <a:pt x="146" y="268"/>
                      <a:pt x="129" y="285"/>
                      <a:pt x="107" y="285"/>
                    </a:cubicBezTo>
                    <a:cubicBezTo>
                      <a:pt x="85" y="285"/>
                      <a:pt x="67" y="268"/>
                      <a:pt x="67" y="246"/>
                    </a:cubicBezTo>
                    <a:cubicBezTo>
                      <a:pt x="67" y="232"/>
                      <a:pt x="73" y="221"/>
                      <a:pt x="83" y="213"/>
                    </a:cubicBezTo>
                    <a:cubicBezTo>
                      <a:pt x="0" y="213"/>
                      <a:pt x="0" y="213"/>
                      <a:pt x="0" y="213"/>
                    </a:cubicBezTo>
                    <a:cubicBezTo>
                      <a:pt x="0" y="153"/>
                      <a:pt x="0" y="153"/>
                      <a:pt x="0" y="153"/>
                    </a:cubicBezTo>
                    <a:cubicBezTo>
                      <a:pt x="6" y="155"/>
                      <a:pt x="13" y="157"/>
                      <a:pt x="20" y="157"/>
                    </a:cubicBezTo>
                    <a:cubicBezTo>
                      <a:pt x="48" y="157"/>
                      <a:pt x="70" y="134"/>
                      <a:pt x="70" y="107"/>
                    </a:cubicBezTo>
                    <a:cubicBezTo>
                      <a:pt x="70" y="79"/>
                      <a:pt x="48" y="57"/>
                      <a:pt x="20" y="57"/>
                    </a:cubicBezTo>
                    <a:cubicBezTo>
                      <a:pt x="13" y="57"/>
                      <a:pt x="6" y="58"/>
                      <a:pt x="0" y="61"/>
                    </a:cubicBezTo>
                    <a:cubicBezTo>
                      <a:pt x="0" y="0"/>
                      <a:pt x="0" y="0"/>
                      <a:pt x="0" y="0"/>
                    </a:cubicBezTo>
                    <a:cubicBezTo>
                      <a:pt x="153" y="0"/>
                      <a:pt x="153" y="0"/>
                      <a:pt x="153" y="0"/>
                    </a:cubicBezTo>
                    <a:cubicBezTo>
                      <a:pt x="213" y="0"/>
                      <a:pt x="213" y="0"/>
                      <a:pt x="213" y="0"/>
                    </a:cubicBezTo>
                    <a:cubicBezTo>
                      <a:pt x="213" y="0"/>
                      <a:pt x="213" y="0"/>
                      <a:pt x="213" y="0"/>
                    </a:cubicBezTo>
                    <a:cubicBezTo>
                      <a:pt x="213" y="84"/>
                      <a:pt x="213" y="84"/>
                      <a:pt x="213" y="84"/>
                    </a:cubicBezTo>
                    <a:cubicBezTo>
                      <a:pt x="220" y="74"/>
                      <a:pt x="232" y="67"/>
                      <a:pt x="246" y="67"/>
                    </a:cubicBezTo>
                    <a:cubicBezTo>
                      <a:pt x="268" y="67"/>
                      <a:pt x="285" y="85"/>
                      <a:pt x="285" y="107"/>
                    </a:cubicBezTo>
                    <a:cubicBezTo>
                      <a:pt x="285" y="129"/>
                      <a:pt x="268" y="147"/>
                      <a:pt x="246" y="14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600" dirty="0"/>
              </a:p>
            </p:txBody>
          </p:sp>
        </p:grpSp>
        <p:sp>
          <p:nvSpPr>
            <p:cNvPr id="9" name="Freeform 80">
              <a:extLst>
                <a:ext uri="{FF2B5EF4-FFF2-40B4-BE49-F238E27FC236}">
                  <a16:creationId xmlns:a16="http://schemas.microsoft.com/office/drawing/2014/main" id="{4C054812-A479-0245-A846-91A01FA216F1}"/>
                </a:ext>
                <a:ext uri="{C183D7F6-B498-43B3-948B-1728B52AA6E4}">
                  <adec:decorative xmlns:adec="http://schemas.microsoft.com/office/drawing/2017/decorative" val="1"/>
                </a:ext>
              </a:extLst>
            </p:cNvPr>
            <p:cNvSpPr>
              <a:spLocks/>
            </p:cNvSpPr>
            <p:nvPr/>
          </p:nvSpPr>
          <p:spPr bwMode="auto">
            <a:xfrm rot="5400000">
              <a:off x="6115631" y="4527615"/>
              <a:ext cx="1836116" cy="210852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0" name="Freeform 80">
              <a:extLst>
                <a:ext uri="{FF2B5EF4-FFF2-40B4-BE49-F238E27FC236}">
                  <a16:creationId xmlns:a16="http://schemas.microsoft.com/office/drawing/2014/main" id="{953850DB-02E7-BC42-BEC6-5BF793FDF91E}"/>
                </a:ext>
                <a:ext uri="{C183D7F6-B498-43B3-948B-1728B52AA6E4}">
                  <adec:decorative xmlns:adec="http://schemas.microsoft.com/office/drawing/2017/decorative" val="1"/>
                </a:ext>
              </a:extLst>
            </p:cNvPr>
            <p:cNvSpPr>
              <a:spLocks/>
            </p:cNvSpPr>
            <p:nvPr/>
          </p:nvSpPr>
          <p:spPr bwMode="auto">
            <a:xfrm>
              <a:off x="6539108" y="3108581"/>
              <a:ext cx="2031300" cy="1956950"/>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1" name="Freeform 80">
              <a:extLst>
                <a:ext uri="{FF2B5EF4-FFF2-40B4-BE49-F238E27FC236}">
                  <a16:creationId xmlns:a16="http://schemas.microsoft.com/office/drawing/2014/main" id="{CB1CF080-E579-9041-95C4-CFEA008525C8}"/>
                </a:ext>
                <a:ext uri="{C183D7F6-B498-43B3-948B-1728B52AA6E4}">
                  <adec:decorative xmlns:adec="http://schemas.microsoft.com/office/drawing/2017/decorative" val="1"/>
                </a:ext>
              </a:extLst>
            </p:cNvPr>
            <p:cNvSpPr>
              <a:spLocks/>
            </p:cNvSpPr>
            <p:nvPr/>
          </p:nvSpPr>
          <p:spPr bwMode="auto">
            <a:xfrm rot="16200000">
              <a:off x="5104141" y="1189346"/>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2" name="Freeform 80">
              <a:extLst>
                <a:ext uri="{FF2B5EF4-FFF2-40B4-BE49-F238E27FC236}">
                  <a16:creationId xmlns:a16="http://schemas.microsoft.com/office/drawing/2014/main" id="{885FCBAC-B821-B54D-8D14-6A2C3F1AA73E}"/>
                </a:ext>
                <a:ext uri="{C183D7F6-B498-43B3-948B-1728B52AA6E4}">
                  <adec:decorative xmlns:adec="http://schemas.microsoft.com/office/drawing/2017/decorative" val="1"/>
                </a:ext>
              </a:extLst>
            </p:cNvPr>
            <p:cNvSpPr>
              <a:spLocks/>
            </p:cNvSpPr>
            <p:nvPr/>
          </p:nvSpPr>
          <p:spPr bwMode="auto">
            <a:xfrm rot="16200000">
              <a:off x="2213040" y="1203635"/>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chemeClr val="bg1">
                <a:lumMod val="95000"/>
              </a:schemeClr>
            </a:solidFill>
            <a:ln>
              <a:solidFill>
                <a:schemeClr val="tx1">
                  <a:lumMod val="50000"/>
                  <a:lumOff val="50000"/>
                </a:schemeClr>
              </a:solidFill>
            </a:ln>
          </p:spPr>
          <p:txBody>
            <a:bodyPr vert="horz" wrap="square" lIns="91440" tIns="45720" rIns="91440" bIns="45720" numCol="1" anchor="t" anchorCtr="0" compatLnSpc="1">
              <a:prstTxWarp prst="textNoShape">
                <a:avLst/>
              </a:prstTxWarp>
            </a:bodyPr>
            <a:lstStyle/>
            <a:p>
              <a:endParaRPr lang="en-US" sz="1600" dirty="0"/>
            </a:p>
          </p:txBody>
        </p:sp>
        <p:sp>
          <p:nvSpPr>
            <p:cNvPr id="14" name="TextBox 13">
              <a:extLst>
                <a:ext uri="{FF2B5EF4-FFF2-40B4-BE49-F238E27FC236}">
                  <a16:creationId xmlns:a16="http://schemas.microsoft.com/office/drawing/2014/main" id="{F50D897B-4FD8-8449-858D-4359D0C2FFB8}"/>
                </a:ext>
              </a:extLst>
            </p:cNvPr>
            <p:cNvSpPr txBox="1"/>
            <p:nvPr/>
          </p:nvSpPr>
          <p:spPr>
            <a:xfrm>
              <a:off x="2297034" y="1733444"/>
              <a:ext cx="1196161" cy="584775"/>
            </a:xfrm>
            <a:prstGeom prst="rect">
              <a:avLst/>
            </a:prstGeom>
            <a:noFill/>
          </p:spPr>
          <p:txBody>
            <a:bodyPr wrap="none" rtlCol="0">
              <a:spAutoFit/>
            </a:bodyPr>
            <a:lstStyle/>
            <a:p>
              <a:pPr algn="ctr"/>
              <a:r>
                <a:rPr lang="en-US" sz="1600" dirty="0">
                  <a:latin typeface="Arial Rounded MT Bold" panose="020F0704030504030204" pitchFamily="34" charset="77"/>
                </a:rPr>
                <a:t>Command</a:t>
              </a:r>
            </a:p>
            <a:p>
              <a:pPr algn="ctr"/>
              <a:r>
                <a:rPr lang="en-US" sz="1600" dirty="0">
                  <a:latin typeface="Arial Rounded MT Bold" panose="020F0704030504030204" pitchFamily="34" charset="77"/>
                </a:rPr>
                <a:t>Staff</a:t>
              </a:r>
            </a:p>
          </p:txBody>
        </p:sp>
        <p:sp>
          <p:nvSpPr>
            <p:cNvPr id="15" name="TextBox 14">
              <a:extLst>
                <a:ext uri="{FF2B5EF4-FFF2-40B4-BE49-F238E27FC236}">
                  <a16:creationId xmlns:a16="http://schemas.microsoft.com/office/drawing/2014/main" id="{A341344F-AF24-E642-B120-0CC76A6AE07E}"/>
                </a:ext>
              </a:extLst>
            </p:cNvPr>
            <p:cNvSpPr txBox="1"/>
            <p:nvPr/>
          </p:nvSpPr>
          <p:spPr>
            <a:xfrm>
              <a:off x="4184984" y="3626398"/>
              <a:ext cx="800219" cy="338554"/>
            </a:xfrm>
            <a:prstGeom prst="rect">
              <a:avLst/>
            </a:prstGeom>
            <a:noFill/>
          </p:spPr>
          <p:txBody>
            <a:bodyPr wrap="none" rtlCol="0">
              <a:spAutoFit/>
            </a:bodyPr>
            <a:lstStyle/>
            <a:p>
              <a:pPr algn="ctr"/>
              <a:r>
                <a:rPr lang="en-US" sz="1600" dirty="0">
                  <a:latin typeface="Arial Rounded MT Bold" panose="020F0704030504030204" pitchFamily="34" charset="77"/>
                </a:rPr>
                <a:t>DPMU</a:t>
              </a:r>
            </a:p>
          </p:txBody>
        </p:sp>
        <p:sp>
          <p:nvSpPr>
            <p:cNvPr id="16" name="TextBox 15">
              <a:extLst>
                <a:ext uri="{FF2B5EF4-FFF2-40B4-BE49-F238E27FC236}">
                  <a16:creationId xmlns:a16="http://schemas.microsoft.com/office/drawing/2014/main" id="{7B5F2C82-ECD8-4C4C-AC60-57AC75CBEBA2}"/>
                </a:ext>
              </a:extLst>
            </p:cNvPr>
            <p:cNvSpPr txBox="1"/>
            <p:nvPr/>
          </p:nvSpPr>
          <p:spPr>
            <a:xfrm>
              <a:off x="5423026" y="3475569"/>
              <a:ext cx="1041952" cy="1077218"/>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DART</a:t>
              </a:r>
            </a:p>
            <a:p>
              <a:pPr algn="ctr"/>
              <a:r>
                <a:rPr lang="en-US" sz="1600" dirty="0">
                  <a:solidFill>
                    <a:schemeClr val="bg1"/>
                  </a:solidFill>
                  <a:latin typeface="Arial Rounded MT Bold" panose="020F0704030504030204" pitchFamily="34" charset="77"/>
                </a:rPr>
                <a:t>And </a:t>
              </a:r>
            </a:p>
            <a:p>
              <a:pPr algn="ctr"/>
              <a:r>
                <a:rPr lang="en-US" sz="1600" dirty="0">
                  <a:solidFill>
                    <a:schemeClr val="bg1"/>
                  </a:solidFill>
                  <a:latin typeface="Arial Rounded MT Bold" panose="020F0704030504030204" pitchFamily="34" charset="77"/>
                </a:rPr>
                <a:t>Remains</a:t>
              </a:r>
            </a:p>
            <a:p>
              <a:pPr algn="ctr"/>
              <a:r>
                <a:rPr lang="en-US" sz="1600" dirty="0">
                  <a:solidFill>
                    <a:schemeClr val="bg1"/>
                  </a:solidFill>
                  <a:latin typeface="Arial Rounded MT Bold" panose="020F0704030504030204" pitchFamily="34" charset="77"/>
                </a:rPr>
                <a:t>Mgt.</a:t>
              </a:r>
            </a:p>
          </p:txBody>
        </p:sp>
        <p:sp>
          <p:nvSpPr>
            <p:cNvPr id="17" name="TextBox 16">
              <a:extLst>
                <a:ext uri="{FF2B5EF4-FFF2-40B4-BE49-F238E27FC236}">
                  <a16:creationId xmlns:a16="http://schemas.microsoft.com/office/drawing/2014/main" id="{63EC6365-5CEB-5340-82AC-46747CE34B51}"/>
                </a:ext>
              </a:extLst>
            </p:cNvPr>
            <p:cNvSpPr txBox="1"/>
            <p:nvPr/>
          </p:nvSpPr>
          <p:spPr>
            <a:xfrm>
              <a:off x="5109230" y="1784238"/>
              <a:ext cx="1283685" cy="584775"/>
            </a:xfrm>
            <a:prstGeom prst="rect">
              <a:avLst/>
            </a:prstGeom>
            <a:noFill/>
          </p:spPr>
          <p:txBody>
            <a:bodyPr wrap="none" rtlCol="0">
              <a:spAutoFit/>
            </a:bodyPr>
            <a:lstStyle/>
            <a:p>
              <a:pPr algn="ctr"/>
              <a:r>
                <a:rPr lang="en-US" sz="1600" dirty="0">
                  <a:solidFill>
                    <a:schemeClr val="bg1"/>
                  </a:solidFill>
                  <a:latin typeface="Arial Rounded MT Bold" panose="020F0704030504030204" pitchFamily="34" charset="77"/>
                </a:rPr>
                <a:t>Morgue</a:t>
              </a:r>
            </a:p>
            <a:p>
              <a:pPr algn="ctr"/>
              <a:r>
                <a:rPr lang="en-US" sz="1600" dirty="0">
                  <a:solidFill>
                    <a:schemeClr val="bg1"/>
                  </a:solidFill>
                  <a:latin typeface="Arial Rounded MT Bold" panose="020F0704030504030204" pitchFamily="34" charset="77"/>
                </a:rPr>
                <a:t>Operations</a:t>
              </a:r>
            </a:p>
          </p:txBody>
        </p:sp>
        <p:sp>
          <p:nvSpPr>
            <p:cNvPr id="18" name="TextBox 17">
              <a:extLst>
                <a:ext uri="{FF2B5EF4-FFF2-40B4-BE49-F238E27FC236}">
                  <a16:creationId xmlns:a16="http://schemas.microsoft.com/office/drawing/2014/main" id="{C847340C-D6C4-B34D-ACE3-E97B949A59B1}"/>
                </a:ext>
              </a:extLst>
            </p:cNvPr>
            <p:cNvSpPr txBox="1"/>
            <p:nvPr/>
          </p:nvSpPr>
          <p:spPr>
            <a:xfrm>
              <a:off x="6931239" y="3429672"/>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Morgue</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sp>
          <p:nvSpPr>
            <p:cNvPr id="19" name="TextBox 18">
              <a:extLst>
                <a:ext uri="{FF2B5EF4-FFF2-40B4-BE49-F238E27FC236}">
                  <a16:creationId xmlns:a16="http://schemas.microsoft.com/office/drawing/2014/main" id="{78C046C5-CB34-B24D-83E5-8B1A00012FDB}"/>
                </a:ext>
              </a:extLst>
            </p:cNvPr>
            <p:cNvSpPr txBox="1"/>
            <p:nvPr/>
          </p:nvSpPr>
          <p:spPr>
            <a:xfrm>
              <a:off x="6705600" y="5181600"/>
              <a:ext cx="1324593" cy="830997"/>
            </a:xfrm>
            <a:prstGeom prst="rect">
              <a:avLst/>
            </a:prstGeom>
            <a:noFill/>
          </p:spPr>
          <p:txBody>
            <a:bodyPr wrap="none" rtlCol="0">
              <a:spAutoFit/>
            </a:bodyPr>
            <a:lstStyle/>
            <a:p>
              <a:pPr algn="ctr"/>
              <a:r>
                <a:rPr lang="en-US" sz="1600" dirty="0">
                  <a:latin typeface="Arial Rounded MT Bold" panose="020F0704030504030204" pitchFamily="34" charset="77"/>
                </a:rPr>
                <a:t>Victim</a:t>
              </a:r>
            </a:p>
            <a:p>
              <a:pPr algn="ctr"/>
              <a:r>
                <a:rPr lang="en-US" sz="1600" dirty="0">
                  <a:latin typeface="Arial Rounded MT Bold" panose="020F0704030504030204" pitchFamily="34" charset="77"/>
                </a:rPr>
                <a:t>Information</a:t>
              </a:r>
            </a:p>
            <a:p>
              <a:pPr algn="ctr"/>
              <a:r>
                <a:rPr lang="en-US" sz="1600" dirty="0">
                  <a:latin typeface="Arial Rounded MT Bold" panose="020F0704030504030204" pitchFamily="34" charset="77"/>
                </a:rPr>
                <a:t>Center</a:t>
              </a:r>
            </a:p>
          </p:txBody>
        </p:sp>
        <p:sp>
          <p:nvSpPr>
            <p:cNvPr id="21" name="TextBox 20">
              <a:extLst>
                <a:ext uri="{FF2B5EF4-FFF2-40B4-BE49-F238E27FC236}">
                  <a16:creationId xmlns:a16="http://schemas.microsoft.com/office/drawing/2014/main" id="{0CF1943A-73D5-184C-A778-00C9F9ACC953}"/>
                </a:ext>
              </a:extLst>
            </p:cNvPr>
            <p:cNvSpPr txBox="1"/>
            <p:nvPr/>
          </p:nvSpPr>
          <p:spPr>
            <a:xfrm>
              <a:off x="2676061" y="3475569"/>
              <a:ext cx="1005082" cy="584775"/>
            </a:xfrm>
            <a:prstGeom prst="rect">
              <a:avLst/>
            </a:prstGeom>
            <a:noFill/>
          </p:spPr>
          <p:txBody>
            <a:bodyPr wrap="none" rtlCol="0">
              <a:spAutoFit/>
            </a:bodyPr>
            <a:lstStyle/>
            <a:p>
              <a:pPr algn="ctr"/>
              <a:r>
                <a:rPr lang="en-US" sz="1600" dirty="0">
                  <a:latin typeface="Arial Rounded MT Bold" panose="020F0704030504030204" pitchFamily="34" charset="77"/>
                </a:rPr>
                <a:t>ME</a:t>
              </a:r>
            </a:p>
            <a:p>
              <a:pPr algn="ctr"/>
              <a:r>
                <a:rPr lang="en-US" sz="1600" dirty="0">
                  <a:latin typeface="Arial Rounded MT Bold" panose="020F0704030504030204" pitchFamily="34" charset="77"/>
                </a:rPr>
                <a:t>Request</a:t>
              </a:r>
            </a:p>
          </p:txBody>
        </p:sp>
        <p:sp>
          <p:nvSpPr>
            <p:cNvPr id="23" name="Freeform 78">
              <a:extLst>
                <a:ext uri="{FF2B5EF4-FFF2-40B4-BE49-F238E27FC236}">
                  <a16:creationId xmlns:a16="http://schemas.microsoft.com/office/drawing/2014/main" id="{44540A7F-2E1E-A044-8D36-5AB17E3D45C7}"/>
                </a:ext>
                <a:ext uri="{C183D7F6-B498-43B3-948B-1728B52AA6E4}">
                  <adec:decorative xmlns:adec="http://schemas.microsoft.com/office/drawing/2017/decorative" val="1"/>
                </a:ext>
              </a:extLst>
            </p:cNvPr>
            <p:cNvSpPr>
              <a:spLocks/>
            </p:cNvSpPr>
            <p:nvPr/>
          </p:nvSpPr>
          <p:spPr bwMode="auto">
            <a:xfrm>
              <a:off x="765814" y="2550779"/>
              <a:ext cx="1836117" cy="2068256"/>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22" name="TextBox 21">
              <a:extLst>
                <a:ext uri="{FF2B5EF4-FFF2-40B4-BE49-F238E27FC236}">
                  <a16:creationId xmlns:a16="http://schemas.microsoft.com/office/drawing/2014/main" id="{2B9DE118-00CA-AA45-933C-4E367A69801E}"/>
                </a:ext>
              </a:extLst>
            </p:cNvPr>
            <p:cNvSpPr txBox="1"/>
            <p:nvPr/>
          </p:nvSpPr>
          <p:spPr>
            <a:xfrm>
              <a:off x="1170294" y="3504609"/>
              <a:ext cx="1013611" cy="584775"/>
            </a:xfrm>
            <a:prstGeom prst="rect">
              <a:avLst/>
            </a:prstGeom>
            <a:noFill/>
          </p:spPr>
          <p:txBody>
            <a:bodyPr wrap="none" rtlCol="0">
              <a:spAutoFit/>
            </a:bodyPr>
            <a:lstStyle/>
            <a:p>
              <a:pPr algn="ctr"/>
              <a:r>
                <a:rPr lang="en-US" sz="1600" dirty="0">
                  <a:latin typeface="Arial Rounded MT Bold" panose="020F0704030504030204" pitchFamily="34" charset="77"/>
                </a:rPr>
                <a:t>MIVOL</a:t>
              </a:r>
            </a:p>
            <a:p>
              <a:pPr algn="ctr"/>
              <a:r>
                <a:rPr lang="en-US" sz="1600" dirty="0">
                  <a:latin typeface="Arial Rounded MT Bold" panose="020F0704030504030204" pitchFamily="34" charset="77"/>
                </a:rPr>
                <a:t>Registry</a:t>
              </a:r>
            </a:p>
          </p:txBody>
        </p:sp>
      </p:grpSp>
      <p:sp>
        <p:nvSpPr>
          <p:cNvPr id="24" name="Right Arrow 23">
            <a:extLst>
              <a:ext uri="{FF2B5EF4-FFF2-40B4-BE49-F238E27FC236}">
                <a16:creationId xmlns:a16="http://schemas.microsoft.com/office/drawing/2014/main" id="{7C87E40C-4850-984D-8812-81BF5531D516}"/>
              </a:ext>
            </a:extLst>
          </p:cNvPr>
          <p:cNvSpPr/>
          <p:nvPr/>
        </p:nvSpPr>
        <p:spPr>
          <a:xfrm>
            <a:off x="3124620" y="6324600"/>
            <a:ext cx="6628980" cy="99988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Remains Identified at End of Process by Medical Examiner</a:t>
            </a:r>
          </a:p>
        </p:txBody>
      </p:sp>
    </p:spTree>
    <p:extLst>
      <p:ext uri="{BB962C8B-B14F-4D97-AF65-F5344CB8AC3E}">
        <p14:creationId xmlns:p14="http://schemas.microsoft.com/office/powerpoint/2010/main" val="331228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3</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pic>
        <p:nvPicPr>
          <p:cNvPr id="1025" name="Picture 1" descr="page1image677616848">
            <a:extLst>
              <a:ext uri="{FF2B5EF4-FFF2-40B4-BE49-F238E27FC236}">
                <a16:creationId xmlns:a16="http://schemas.microsoft.com/office/drawing/2014/main" id="{F2A67F97-F020-CE4F-9577-EC171EED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7" y="5004828"/>
            <a:ext cx="2417118" cy="2068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4159F9-5B3E-0C45-AA8F-80F2000C53E4}"/>
              </a:ext>
            </a:extLst>
          </p:cNvPr>
          <p:cNvSpPr txBox="1"/>
          <p:nvPr/>
        </p:nvSpPr>
        <p:spPr>
          <a:xfrm>
            <a:off x="3858123" y="1402806"/>
            <a:ext cx="1689886" cy="584775"/>
          </a:xfrm>
          <a:prstGeom prst="rect">
            <a:avLst/>
          </a:prstGeom>
          <a:noFill/>
        </p:spPr>
        <p:txBody>
          <a:bodyPr wrap="none" rtlCol="0">
            <a:spAutoFit/>
          </a:bodyPr>
          <a:lstStyle/>
          <a:p>
            <a:r>
              <a:rPr lang="en-US" sz="3200" dirty="0">
                <a:latin typeface="Arial Rounded MT Bold" panose="020F0704030504030204" pitchFamily="34" charset="77"/>
              </a:rPr>
              <a:t>Mission</a:t>
            </a:r>
          </a:p>
        </p:txBody>
      </p:sp>
      <p:sp>
        <p:nvSpPr>
          <p:cNvPr id="20" name="TextBox 19">
            <a:extLst>
              <a:ext uri="{FF2B5EF4-FFF2-40B4-BE49-F238E27FC236}">
                <a16:creationId xmlns:a16="http://schemas.microsoft.com/office/drawing/2014/main" id="{DD4A1F6D-573C-6B46-96E4-5944072A283B}"/>
              </a:ext>
            </a:extLst>
          </p:cNvPr>
          <p:cNvSpPr txBox="1"/>
          <p:nvPr/>
        </p:nvSpPr>
        <p:spPr>
          <a:xfrm>
            <a:off x="914400" y="2286000"/>
            <a:ext cx="8610266" cy="1754326"/>
          </a:xfrm>
          <a:prstGeom prst="rect">
            <a:avLst/>
          </a:prstGeom>
          <a:noFill/>
        </p:spPr>
        <p:txBody>
          <a:bodyPr wrap="square" rtlCol="0">
            <a:spAutoFit/>
          </a:bodyPr>
          <a:lstStyle/>
          <a:p>
            <a:r>
              <a:rPr lang="en-US" i="1" dirty="0">
                <a:latin typeface="Arial Rounded MT Bold" panose="020F0704030504030204" pitchFamily="34" charset="77"/>
              </a:rPr>
              <a:t>The MI-MORT mission is to provide dignified and respectful fatality management services during disaster events.  MI-MORT will assist and support local Medical Examiners, local and state law enforcement, local emergency response organizations and the Michigan Department of Health and Human Services with identification of the dead, preservation of evidences, and return of human remains to families.</a:t>
            </a:r>
          </a:p>
        </p:txBody>
      </p:sp>
    </p:spTree>
    <p:extLst>
      <p:ext uri="{BB962C8B-B14F-4D97-AF65-F5344CB8AC3E}">
        <p14:creationId xmlns:p14="http://schemas.microsoft.com/office/powerpoint/2010/main" val="258887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4</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pic>
        <p:nvPicPr>
          <p:cNvPr id="1025" name="Picture 1" descr="page1image677616848">
            <a:extLst>
              <a:ext uri="{FF2B5EF4-FFF2-40B4-BE49-F238E27FC236}">
                <a16:creationId xmlns:a16="http://schemas.microsoft.com/office/drawing/2014/main" id="{F2A67F97-F020-CE4F-9577-EC171EEDC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7" y="5004828"/>
            <a:ext cx="2417118" cy="2068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4159F9-5B3E-0C45-AA8F-80F2000C53E4}"/>
              </a:ext>
            </a:extLst>
          </p:cNvPr>
          <p:cNvSpPr txBox="1"/>
          <p:nvPr/>
        </p:nvSpPr>
        <p:spPr>
          <a:xfrm>
            <a:off x="654986" y="1194835"/>
            <a:ext cx="8869680" cy="1077218"/>
          </a:xfrm>
          <a:prstGeom prst="rect">
            <a:avLst/>
          </a:prstGeom>
          <a:noFill/>
        </p:spPr>
        <p:txBody>
          <a:bodyPr wrap="square" rtlCol="0">
            <a:spAutoFit/>
          </a:bodyPr>
          <a:lstStyle/>
          <a:p>
            <a:pPr algn="ctr"/>
            <a:r>
              <a:rPr lang="en-US" sz="3200" dirty="0">
                <a:latin typeface="Arial Rounded MT Bold" panose="020F0704030504030204" pitchFamily="34" charset="77"/>
              </a:rPr>
              <a:t>Scalable to Support M.E. Needs for Mass Fatality Response</a:t>
            </a:r>
          </a:p>
        </p:txBody>
      </p:sp>
      <p:sp>
        <p:nvSpPr>
          <p:cNvPr id="20" name="TextBox 19">
            <a:extLst>
              <a:ext uri="{FF2B5EF4-FFF2-40B4-BE49-F238E27FC236}">
                <a16:creationId xmlns:a16="http://schemas.microsoft.com/office/drawing/2014/main" id="{DD4A1F6D-573C-6B46-96E4-5944072A283B}"/>
              </a:ext>
            </a:extLst>
          </p:cNvPr>
          <p:cNvSpPr txBox="1"/>
          <p:nvPr/>
        </p:nvSpPr>
        <p:spPr>
          <a:xfrm>
            <a:off x="1295400" y="2422385"/>
            <a:ext cx="7924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Rounded MT Bold" panose="020F0704030504030204" pitchFamily="34" charset="77"/>
              </a:rPr>
              <a:t>State of Michigan asset</a:t>
            </a:r>
          </a:p>
          <a:p>
            <a:pPr marL="285750" indent="-285750">
              <a:buFont typeface="Arial" panose="020B0604020202020204" pitchFamily="34" charset="0"/>
              <a:buChar char="•"/>
            </a:pPr>
            <a:r>
              <a:rPr lang="en-US" dirty="0">
                <a:latin typeface="Arial Rounded MT Bold" panose="020F0704030504030204" pitchFamily="34" charset="77"/>
              </a:rPr>
              <a:t>Mass Fatality = Number of dead exceeds local or regional resources</a:t>
            </a:r>
          </a:p>
          <a:p>
            <a:pPr marL="285750" indent="-285750">
              <a:buFont typeface="Arial" panose="020B0604020202020204" pitchFamily="34" charset="0"/>
              <a:buChar char="•"/>
            </a:pPr>
            <a:r>
              <a:rPr lang="en-US" dirty="0">
                <a:latin typeface="Arial Rounded MT Bold" panose="020F0704030504030204" pitchFamily="34" charset="77"/>
              </a:rPr>
              <a:t>Medical Examiner makes request through Emergency Management</a:t>
            </a:r>
          </a:p>
          <a:p>
            <a:pPr marL="285750" indent="-285750">
              <a:buFont typeface="Arial" panose="020B0604020202020204" pitchFamily="34" charset="0"/>
              <a:buChar char="•"/>
            </a:pPr>
            <a:r>
              <a:rPr lang="en-US" dirty="0">
                <a:latin typeface="Arial Rounded MT Bold" panose="020F0704030504030204" pitchFamily="34" charset="77"/>
              </a:rPr>
              <a:t>Provides technical assistance and personnel as requested and available to:</a:t>
            </a:r>
          </a:p>
          <a:p>
            <a:pPr marL="742950" lvl="1" indent="-285750">
              <a:buFont typeface="Arial" panose="020B0604020202020204" pitchFamily="34" charset="0"/>
              <a:buChar char="•"/>
            </a:pPr>
            <a:r>
              <a:rPr lang="en-US" dirty="0">
                <a:latin typeface="Arial Rounded MT Bold" panose="020F0704030504030204" pitchFamily="34" charset="77"/>
              </a:rPr>
              <a:t>Recover remains</a:t>
            </a:r>
          </a:p>
          <a:p>
            <a:pPr marL="742950" lvl="1" indent="-285750">
              <a:buFont typeface="Arial" panose="020B0604020202020204" pitchFamily="34" charset="0"/>
              <a:buChar char="•"/>
            </a:pPr>
            <a:r>
              <a:rPr lang="en-US" dirty="0">
                <a:latin typeface="Arial Rounded MT Bold" panose="020F0704030504030204" pitchFamily="34" charset="77"/>
              </a:rPr>
              <a:t>Identify and process deceased victims in a dignified manner</a:t>
            </a:r>
          </a:p>
          <a:p>
            <a:pPr marL="742950" lvl="1" indent="-285750">
              <a:buFont typeface="Arial" panose="020B0604020202020204" pitchFamily="34" charset="0"/>
              <a:buChar char="•"/>
            </a:pPr>
            <a:r>
              <a:rPr lang="en-US" dirty="0">
                <a:latin typeface="Arial Rounded MT Bold" panose="020F0704030504030204" pitchFamily="34" charset="77"/>
              </a:rPr>
              <a:t>Gather information from surviving family members</a:t>
            </a:r>
          </a:p>
          <a:p>
            <a:pPr marL="742950" lvl="1" indent="-285750">
              <a:buFont typeface="Arial" panose="020B0604020202020204" pitchFamily="34" charset="0"/>
              <a:buChar char="•"/>
            </a:pPr>
            <a:r>
              <a:rPr lang="en-US" dirty="0">
                <a:latin typeface="Arial Rounded MT Bold" panose="020F0704030504030204" pitchFamily="34" charset="77"/>
              </a:rPr>
              <a:t>Provide documentation</a:t>
            </a:r>
          </a:p>
          <a:p>
            <a:pPr marL="285750" indent="-285750">
              <a:buFont typeface="Arial" panose="020B0604020202020204" pitchFamily="34" charset="0"/>
              <a:buChar char="•"/>
            </a:pPr>
            <a:endParaRPr lang="en-US" dirty="0">
              <a:latin typeface="Arial Rounded MT Bold" panose="020F0704030504030204" pitchFamily="34" charset="77"/>
            </a:endParaRPr>
          </a:p>
          <a:p>
            <a:pPr marL="285750" indent="-285750">
              <a:buFont typeface="Arial" panose="020B0604020202020204" pitchFamily="34" charset="0"/>
              <a:buChar char="•"/>
            </a:pPr>
            <a:endParaRPr lang="en-US" dirty="0">
              <a:latin typeface="Arial Rounded MT Bold" panose="020F0704030504030204" pitchFamily="34" charset="77"/>
            </a:endParaRPr>
          </a:p>
        </p:txBody>
      </p:sp>
    </p:spTree>
    <p:extLst>
      <p:ext uri="{BB962C8B-B14F-4D97-AF65-F5344CB8AC3E}">
        <p14:creationId xmlns:p14="http://schemas.microsoft.com/office/powerpoint/2010/main" val="264676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3" name="Slide Number Placeholder 2">
            <a:extLst>
              <a:ext uri="{FF2B5EF4-FFF2-40B4-BE49-F238E27FC236}">
                <a16:creationId xmlns:a16="http://schemas.microsoft.com/office/drawing/2014/main" id="{50ACA34C-36D0-7948-AA42-ACA5F3BD44D2}"/>
              </a:ext>
            </a:extLst>
          </p:cNvPr>
          <p:cNvSpPr>
            <a:spLocks noGrp="1"/>
          </p:cNvSpPr>
          <p:nvPr>
            <p:ph type="sldNum" sz="quarter" idx="7"/>
          </p:nvPr>
        </p:nvSpPr>
        <p:spPr/>
        <p:txBody>
          <a:bodyPr/>
          <a:lstStyle/>
          <a:p>
            <a:pPr marL="38100">
              <a:lnSpc>
                <a:spcPts val="1535"/>
              </a:lnSpc>
            </a:pPr>
            <a:fld id="{81D60167-4931-47E6-BA6A-407CBD079E47}" type="slidenum">
              <a:rPr lang="en-US" smtClean="0"/>
              <a:t>5</a:t>
            </a:fld>
            <a:r>
              <a:rPr lang="en-US" dirty="0"/>
              <a:t>.</a:t>
            </a:r>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28" name="Group 27">
            <a:extLst>
              <a:ext uri="{FF2B5EF4-FFF2-40B4-BE49-F238E27FC236}">
                <a16:creationId xmlns:a16="http://schemas.microsoft.com/office/drawing/2014/main" id="{B4CC4DFA-1ED8-AA41-87C7-F58FB7FB3EA6}"/>
              </a:ext>
            </a:extLst>
          </p:cNvPr>
          <p:cNvGrpSpPr/>
          <p:nvPr/>
        </p:nvGrpSpPr>
        <p:grpSpPr>
          <a:xfrm>
            <a:off x="765814" y="2550779"/>
            <a:ext cx="1836117" cy="2068256"/>
            <a:chOff x="765814" y="2550779"/>
            <a:chExt cx="1836117" cy="2068256"/>
          </a:xfrm>
        </p:grpSpPr>
        <p:sp>
          <p:nvSpPr>
            <p:cNvPr id="23" name="Freeform 78">
              <a:extLst>
                <a:ext uri="{FF2B5EF4-FFF2-40B4-BE49-F238E27FC236}">
                  <a16:creationId xmlns:a16="http://schemas.microsoft.com/office/drawing/2014/main" id="{44540A7F-2E1E-A044-8D36-5AB17E3D45C7}"/>
                </a:ext>
                <a:ext uri="{C183D7F6-B498-43B3-948B-1728B52AA6E4}">
                  <adec:decorative xmlns:adec="http://schemas.microsoft.com/office/drawing/2017/decorative" val="1"/>
                </a:ext>
              </a:extLst>
            </p:cNvPr>
            <p:cNvSpPr>
              <a:spLocks/>
            </p:cNvSpPr>
            <p:nvPr/>
          </p:nvSpPr>
          <p:spPr bwMode="auto">
            <a:xfrm>
              <a:off x="765814" y="2550779"/>
              <a:ext cx="1836117" cy="2068256"/>
            </a:xfrm>
            <a:custGeom>
              <a:avLst/>
              <a:gdLst>
                <a:gd name="T0" fmla="*/ 246 w 286"/>
                <a:gd name="T1" fmla="*/ 139 h 285"/>
                <a:gd name="T2" fmla="*/ 213 w 286"/>
                <a:gd name="T3" fmla="*/ 156 h 285"/>
                <a:gd name="T4" fmla="*/ 213 w 286"/>
                <a:gd name="T5" fmla="*/ 133 h 285"/>
                <a:gd name="T6" fmla="*/ 213 w 286"/>
                <a:gd name="T7" fmla="*/ 72 h 285"/>
                <a:gd name="T8" fmla="*/ 213 w 286"/>
                <a:gd name="T9" fmla="*/ 72 h 285"/>
                <a:gd name="T10" fmla="*/ 130 w 286"/>
                <a:gd name="T11" fmla="*/ 72 h 285"/>
                <a:gd name="T12" fmla="*/ 147 w 286"/>
                <a:gd name="T13" fmla="*/ 40 h 285"/>
                <a:gd name="T14" fmla="*/ 107 w 286"/>
                <a:gd name="T15" fmla="*/ 0 h 285"/>
                <a:gd name="T16" fmla="*/ 67 w 286"/>
                <a:gd name="T17" fmla="*/ 40 h 285"/>
                <a:gd name="T18" fmla="*/ 84 w 286"/>
                <a:gd name="T19" fmla="*/ 72 h 285"/>
                <a:gd name="T20" fmla="*/ 0 w 286"/>
                <a:gd name="T21" fmla="*/ 72 h 285"/>
                <a:gd name="T22" fmla="*/ 0 w 286"/>
                <a:gd name="T23" fmla="*/ 133 h 285"/>
                <a:gd name="T24" fmla="*/ 20 w 286"/>
                <a:gd name="T25" fmla="*/ 129 h 285"/>
                <a:gd name="T26" fmla="*/ 71 w 286"/>
                <a:gd name="T27" fmla="*/ 179 h 285"/>
                <a:gd name="T28" fmla="*/ 20 w 286"/>
                <a:gd name="T29" fmla="*/ 229 h 285"/>
                <a:gd name="T30" fmla="*/ 0 w 286"/>
                <a:gd name="T31" fmla="*/ 225 h 285"/>
                <a:gd name="T32" fmla="*/ 0 w 286"/>
                <a:gd name="T33" fmla="*/ 285 h 285"/>
                <a:gd name="T34" fmla="*/ 153 w 286"/>
                <a:gd name="T35" fmla="*/ 285 h 285"/>
                <a:gd name="T36" fmla="*/ 213 w 286"/>
                <a:gd name="T37" fmla="*/ 285 h 285"/>
                <a:gd name="T38" fmla="*/ 213 w 286"/>
                <a:gd name="T39" fmla="*/ 202 h 285"/>
                <a:gd name="T40" fmla="*/ 246 w 286"/>
                <a:gd name="T41" fmla="*/ 219 h 285"/>
                <a:gd name="T42" fmla="*/ 286 w 286"/>
                <a:gd name="T43" fmla="*/ 179 h 285"/>
                <a:gd name="T44" fmla="*/ 246 w 286"/>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285">
                  <a:moveTo>
                    <a:pt x="246" y="139"/>
                  </a:moveTo>
                  <a:cubicBezTo>
                    <a:pt x="233" y="139"/>
                    <a:pt x="221"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7" y="53"/>
                    <a:pt x="147" y="40"/>
                  </a:cubicBezTo>
                  <a:cubicBezTo>
                    <a:pt x="147" y="18"/>
                    <a:pt x="129" y="0"/>
                    <a:pt x="107" y="0"/>
                  </a:cubicBezTo>
                  <a:cubicBezTo>
                    <a:pt x="85" y="0"/>
                    <a:pt x="67" y="18"/>
                    <a:pt x="67" y="40"/>
                  </a:cubicBezTo>
                  <a:cubicBezTo>
                    <a:pt x="67" y="53"/>
                    <a:pt x="74" y="65"/>
                    <a:pt x="84" y="72"/>
                  </a:cubicBezTo>
                  <a:cubicBezTo>
                    <a:pt x="0" y="72"/>
                    <a:pt x="0" y="72"/>
                    <a:pt x="0" y="72"/>
                  </a:cubicBezTo>
                  <a:cubicBezTo>
                    <a:pt x="0" y="133"/>
                    <a:pt x="0" y="133"/>
                    <a:pt x="0" y="133"/>
                  </a:cubicBezTo>
                  <a:cubicBezTo>
                    <a:pt x="6" y="130"/>
                    <a:pt x="13" y="129"/>
                    <a:pt x="20" y="129"/>
                  </a:cubicBezTo>
                  <a:cubicBezTo>
                    <a:pt x="48" y="129"/>
                    <a:pt x="71" y="151"/>
                    <a:pt x="71" y="179"/>
                  </a:cubicBezTo>
                  <a:cubicBezTo>
                    <a:pt x="71" y="206"/>
                    <a:pt x="48" y="229"/>
                    <a:pt x="20" y="229"/>
                  </a:cubicBezTo>
                  <a:cubicBezTo>
                    <a:pt x="13" y="229"/>
                    <a:pt x="6" y="227"/>
                    <a:pt x="0" y="225"/>
                  </a:cubicBezTo>
                  <a:cubicBezTo>
                    <a:pt x="0" y="285"/>
                    <a:pt x="0" y="285"/>
                    <a:pt x="0" y="285"/>
                  </a:cubicBezTo>
                  <a:cubicBezTo>
                    <a:pt x="153" y="285"/>
                    <a:pt x="153" y="285"/>
                    <a:pt x="153" y="285"/>
                  </a:cubicBezTo>
                  <a:cubicBezTo>
                    <a:pt x="213" y="285"/>
                    <a:pt x="213" y="285"/>
                    <a:pt x="213" y="285"/>
                  </a:cubicBezTo>
                  <a:cubicBezTo>
                    <a:pt x="213" y="202"/>
                    <a:pt x="213" y="202"/>
                    <a:pt x="213" y="202"/>
                  </a:cubicBezTo>
                  <a:cubicBezTo>
                    <a:pt x="221" y="212"/>
                    <a:pt x="233" y="219"/>
                    <a:pt x="246" y="219"/>
                  </a:cubicBezTo>
                  <a:cubicBezTo>
                    <a:pt x="268" y="219"/>
                    <a:pt x="286" y="201"/>
                    <a:pt x="286" y="179"/>
                  </a:cubicBezTo>
                  <a:cubicBezTo>
                    <a:pt x="286" y="157"/>
                    <a:pt x="268" y="139"/>
                    <a:pt x="246" y="1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22" name="TextBox 21">
              <a:extLst>
                <a:ext uri="{FF2B5EF4-FFF2-40B4-BE49-F238E27FC236}">
                  <a16:creationId xmlns:a16="http://schemas.microsoft.com/office/drawing/2014/main" id="{2B9DE118-00CA-AA45-933C-4E367A69801E}"/>
                </a:ext>
              </a:extLst>
            </p:cNvPr>
            <p:cNvSpPr txBox="1"/>
            <p:nvPr/>
          </p:nvSpPr>
          <p:spPr>
            <a:xfrm>
              <a:off x="1170294" y="3504609"/>
              <a:ext cx="1013611" cy="584775"/>
            </a:xfrm>
            <a:prstGeom prst="rect">
              <a:avLst/>
            </a:prstGeom>
            <a:noFill/>
          </p:spPr>
          <p:txBody>
            <a:bodyPr wrap="none" rtlCol="0">
              <a:spAutoFit/>
            </a:bodyPr>
            <a:lstStyle/>
            <a:p>
              <a:pPr algn="ctr"/>
              <a:r>
                <a:rPr lang="en-US" sz="1600" dirty="0">
                  <a:latin typeface="Arial Rounded MT Bold" panose="020F0704030504030204" pitchFamily="34" charset="77"/>
                </a:rPr>
                <a:t>MIVOL</a:t>
              </a:r>
            </a:p>
            <a:p>
              <a:pPr algn="ctr"/>
              <a:r>
                <a:rPr lang="en-US" sz="1600" dirty="0">
                  <a:latin typeface="Arial Rounded MT Bold" panose="020F0704030504030204" pitchFamily="34" charset="77"/>
                </a:rPr>
                <a:t>Registry</a:t>
              </a:r>
            </a:p>
          </p:txBody>
        </p:sp>
      </p:grpSp>
      <p:pic>
        <p:nvPicPr>
          <p:cNvPr id="25" name="Picture 24" descr="Graphical user interface, website&#10;&#10;Description automatically generated">
            <a:extLst>
              <a:ext uri="{FF2B5EF4-FFF2-40B4-BE49-F238E27FC236}">
                <a16:creationId xmlns:a16="http://schemas.microsoft.com/office/drawing/2014/main" id="{1A002C19-8618-CF49-9A26-468607435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504609"/>
            <a:ext cx="4219671" cy="3099717"/>
          </a:xfrm>
          <a:prstGeom prst="rect">
            <a:avLst/>
          </a:prstGeom>
        </p:spPr>
      </p:pic>
      <p:sp>
        <p:nvSpPr>
          <p:cNvPr id="26" name="Rectangle 25">
            <a:extLst>
              <a:ext uri="{FF2B5EF4-FFF2-40B4-BE49-F238E27FC236}">
                <a16:creationId xmlns:a16="http://schemas.microsoft.com/office/drawing/2014/main" id="{5F0F0024-8506-7647-BE43-78122E09F206}"/>
              </a:ext>
            </a:extLst>
          </p:cNvPr>
          <p:cNvSpPr/>
          <p:nvPr/>
        </p:nvSpPr>
        <p:spPr>
          <a:xfrm>
            <a:off x="765814" y="1371713"/>
            <a:ext cx="9030345" cy="461665"/>
          </a:xfrm>
          <a:prstGeom prst="rect">
            <a:avLst/>
          </a:prstGeom>
        </p:spPr>
        <p:txBody>
          <a:bodyPr wrap="square">
            <a:spAutoFit/>
          </a:bodyPr>
          <a:lstStyle/>
          <a:p>
            <a:r>
              <a:rPr lang="en-US" sz="2400" dirty="0">
                <a:latin typeface="Arial Rounded MT Bold" panose="020F0704030504030204" pitchFamily="34" charset="77"/>
              </a:rPr>
              <a:t>Members of MI-MORT Register in the MI-Volunteer Registry</a:t>
            </a:r>
          </a:p>
        </p:txBody>
      </p:sp>
      <p:sp>
        <p:nvSpPr>
          <p:cNvPr id="27" name="Rectangle 26">
            <a:extLst>
              <a:ext uri="{FF2B5EF4-FFF2-40B4-BE49-F238E27FC236}">
                <a16:creationId xmlns:a16="http://schemas.microsoft.com/office/drawing/2014/main" id="{F4A35018-577A-104E-B00C-8E660279AC4C}"/>
              </a:ext>
            </a:extLst>
          </p:cNvPr>
          <p:cNvSpPr/>
          <p:nvPr/>
        </p:nvSpPr>
        <p:spPr>
          <a:xfrm>
            <a:off x="3458497" y="2127741"/>
            <a:ext cx="5029200" cy="923330"/>
          </a:xfrm>
          <a:prstGeom prst="rect">
            <a:avLst/>
          </a:prstGeom>
        </p:spPr>
        <p:txBody>
          <a:bodyPr>
            <a:spAutoFit/>
          </a:bodyPr>
          <a:lstStyle/>
          <a:p>
            <a:pPr marL="285750" indent="-285750">
              <a:buFont typeface="Arial" panose="020B0604020202020204" pitchFamily="34" charset="0"/>
              <a:buChar char="•"/>
            </a:pPr>
            <a:r>
              <a:rPr lang="en-US" dirty="0">
                <a:latin typeface="Arial Rounded MT Bold" panose="020F0704030504030204" pitchFamily="34" charset="77"/>
              </a:rPr>
              <a:t>Background checks</a:t>
            </a:r>
          </a:p>
          <a:p>
            <a:pPr marL="285750" indent="-285750">
              <a:buFont typeface="Arial" panose="020B0604020202020204" pitchFamily="34" charset="0"/>
              <a:buChar char="•"/>
            </a:pPr>
            <a:r>
              <a:rPr lang="en-US" dirty="0">
                <a:latin typeface="Arial Rounded MT Bold" panose="020F0704030504030204" pitchFamily="34" charset="77"/>
              </a:rPr>
              <a:t>Notification protocols</a:t>
            </a:r>
          </a:p>
          <a:p>
            <a:pPr marL="285750" indent="-285750">
              <a:buFont typeface="Arial" panose="020B0604020202020204" pitchFamily="34" charset="0"/>
              <a:buChar char="•"/>
            </a:pPr>
            <a:r>
              <a:rPr lang="en-US" dirty="0">
                <a:latin typeface="Arial Rounded MT Bold" panose="020F0704030504030204" pitchFamily="34" charset="77"/>
              </a:rPr>
              <a:t>Legal protections</a:t>
            </a:r>
          </a:p>
        </p:txBody>
      </p:sp>
    </p:spTree>
    <p:extLst>
      <p:ext uri="{BB962C8B-B14F-4D97-AF65-F5344CB8AC3E}">
        <p14:creationId xmlns:p14="http://schemas.microsoft.com/office/powerpoint/2010/main" val="391664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DEA3A-5EDA-7E49-970D-EFA982AE957D}"/>
              </a:ext>
            </a:extLst>
          </p:cNvPr>
          <p:cNvSpPr>
            <a:spLocks noGrp="1"/>
          </p:cNvSpPr>
          <p:nvPr>
            <p:ph type="dt" sz="half" idx="6"/>
          </p:nvPr>
        </p:nvSpPr>
        <p:spPr/>
        <p:txBody>
          <a:bodyPr/>
          <a:lstStyle/>
          <a:p>
            <a:fld id="{6D060B5B-A4D4-6A42-8CC6-E322FD0CB236}" type="datetime1">
              <a:rPr lang="en-US" smtClean="0"/>
              <a:t>12/20/21</a:t>
            </a:fld>
            <a:endParaRPr lang="en-US" dirty="0"/>
          </a:p>
        </p:txBody>
      </p:sp>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2D2F5A88-3691-4940-8E70-B5EE8F418C95}"/>
              </a:ext>
            </a:extLst>
          </p:cNvPr>
          <p:cNvGrpSpPr/>
          <p:nvPr/>
        </p:nvGrpSpPr>
        <p:grpSpPr>
          <a:xfrm>
            <a:off x="986712" y="2533241"/>
            <a:ext cx="1829640" cy="2068256"/>
            <a:chOff x="2209800" y="2590800"/>
            <a:chExt cx="1829640" cy="2068256"/>
          </a:xfrm>
        </p:grpSpPr>
        <p:sp>
          <p:nvSpPr>
            <p:cNvPr id="5" name="Freeform 77">
              <a:extLst>
                <a:ext uri="{FF2B5EF4-FFF2-40B4-BE49-F238E27FC236}">
                  <a16:creationId xmlns:a16="http://schemas.microsoft.com/office/drawing/2014/main" id="{91204B36-D0CD-2642-8E32-C841E4C766A1}"/>
                </a:ext>
                <a:ext uri="{C183D7F6-B498-43B3-948B-1728B52AA6E4}">
                  <adec:decorative xmlns:adec="http://schemas.microsoft.com/office/drawing/2017/decorative" val="1"/>
                </a:ext>
              </a:extLst>
            </p:cNvPr>
            <p:cNvSpPr>
              <a:spLocks/>
            </p:cNvSpPr>
            <p:nvPr/>
          </p:nvSpPr>
          <p:spPr bwMode="auto">
            <a:xfrm>
              <a:off x="2209800" y="2590800"/>
              <a:ext cx="1829640" cy="2068256"/>
            </a:xfrm>
            <a:custGeom>
              <a:avLst/>
              <a:gdLst>
                <a:gd name="T0" fmla="*/ 245 w 285"/>
                <a:gd name="T1" fmla="*/ 139 h 285"/>
                <a:gd name="T2" fmla="*/ 213 w 285"/>
                <a:gd name="T3" fmla="*/ 156 h 285"/>
                <a:gd name="T4" fmla="*/ 213 w 285"/>
                <a:gd name="T5" fmla="*/ 133 h 285"/>
                <a:gd name="T6" fmla="*/ 213 w 285"/>
                <a:gd name="T7" fmla="*/ 72 h 285"/>
                <a:gd name="T8" fmla="*/ 213 w 285"/>
                <a:gd name="T9" fmla="*/ 72 h 285"/>
                <a:gd name="T10" fmla="*/ 130 w 285"/>
                <a:gd name="T11" fmla="*/ 72 h 285"/>
                <a:gd name="T12" fmla="*/ 146 w 285"/>
                <a:gd name="T13" fmla="*/ 40 h 285"/>
                <a:gd name="T14" fmla="*/ 106 w 285"/>
                <a:gd name="T15" fmla="*/ 0 h 285"/>
                <a:gd name="T16" fmla="*/ 67 w 285"/>
                <a:gd name="T17" fmla="*/ 40 h 285"/>
                <a:gd name="T18" fmla="*/ 83 w 285"/>
                <a:gd name="T19" fmla="*/ 72 h 285"/>
                <a:gd name="T20" fmla="*/ 0 w 285"/>
                <a:gd name="T21" fmla="*/ 72 h 285"/>
                <a:gd name="T22" fmla="*/ 0 w 285"/>
                <a:gd name="T23" fmla="*/ 133 h 285"/>
                <a:gd name="T24" fmla="*/ 20 w 285"/>
                <a:gd name="T25" fmla="*/ 129 h 285"/>
                <a:gd name="T26" fmla="*/ 70 w 285"/>
                <a:gd name="T27" fmla="*/ 179 h 285"/>
                <a:gd name="T28" fmla="*/ 20 w 285"/>
                <a:gd name="T29" fmla="*/ 229 h 285"/>
                <a:gd name="T30" fmla="*/ 0 w 285"/>
                <a:gd name="T31" fmla="*/ 225 h 285"/>
                <a:gd name="T32" fmla="*/ 0 w 285"/>
                <a:gd name="T33" fmla="*/ 285 h 285"/>
                <a:gd name="T34" fmla="*/ 152 w 285"/>
                <a:gd name="T35" fmla="*/ 285 h 285"/>
                <a:gd name="T36" fmla="*/ 213 w 285"/>
                <a:gd name="T37" fmla="*/ 285 h 285"/>
                <a:gd name="T38" fmla="*/ 213 w 285"/>
                <a:gd name="T39" fmla="*/ 202 h 285"/>
                <a:gd name="T40" fmla="*/ 245 w 285"/>
                <a:gd name="T41" fmla="*/ 219 h 285"/>
                <a:gd name="T42" fmla="*/ 285 w 285"/>
                <a:gd name="T43" fmla="*/ 179 h 285"/>
                <a:gd name="T44" fmla="*/ 245 w 285"/>
                <a:gd name="T45"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285">
                  <a:moveTo>
                    <a:pt x="245" y="139"/>
                  </a:moveTo>
                  <a:cubicBezTo>
                    <a:pt x="232" y="139"/>
                    <a:pt x="220" y="146"/>
                    <a:pt x="213" y="156"/>
                  </a:cubicBezTo>
                  <a:cubicBezTo>
                    <a:pt x="213" y="133"/>
                    <a:pt x="213" y="133"/>
                    <a:pt x="213" y="133"/>
                  </a:cubicBezTo>
                  <a:cubicBezTo>
                    <a:pt x="213" y="72"/>
                    <a:pt x="213" y="72"/>
                    <a:pt x="213" y="72"/>
                  </a:cubicBezTo>
                  <a:cubicBezTo>
                    <a:pt x="213" y="72"/>
                    <a:pt x="213" y="72"/>
                    <a:pt x="213" y="72"/>
                  </a:cubicBezTo>
                  <a:cubicBezTo>
                    <a:pt x="130" y="72"/>
                    <a:pt x="130" y="72"/>
                    <a:pt x="130" y="72"/>
                  </a:cubicBezTo>
                  <a:cubicBezTo>
                    <a:pt x="140" y="65"/>
                    <a:pt x="146" y="53"/>
                    <a:pt x="146" y="40"/>
                  </a:cubicBezTo>
                  <a:cubicBezTo>
                    <a:pt x="146" y="18"/>
                    <a:pt x="128" y="0"/>
                    <a:pt x="106" y="0"/>
                  </a:cubicBezTo>
                  <a:cubicBezTo>
                    <a:pt x="84" y="0"/>
                    <a:pt x="67" y="18"/>
                    <a:pt x="67" y="40"/>
                  </a:cubicBezTo>
                  <a:cubicBezTo>
                    <a:pt x="67" y="53"/>
                    <a:pt x="73" y="65"/>
                    <a:pt x="83" y="72"/>
                  </a:cubicBezTo>
                  <a:cubicBezTo>
                    <a:pt x="0" y="72"/>
                    <a:pt x="0" y="72"/>
                    <a:pt x="0" y="72"/>
                  </a:cubicBezTo>
                  <a:cubicBezTo>
                    <a:pt x="0" y="133"/>
                    <a:pt x="0" y="133"/>
                    <a:pt x="0" y="133"/>
                  </a:cubicBezTo>
                  <a:cubicBezTo>
                    <a:pt x="6" y="130"/>
                    <a:pt x="13" y="129"/>
                    <a:pt x="20" y="129"/>
                  </a:cubicBezTo>
                  <a:cubicBezTo>
                    <a:pt x="48" y="129"/>
                    <a:pt x="70" y="151"/>
                    <a:pt x="70" y="179"/>
                  </a:cubicBezTo>
                  <a:cubicBezTo>
                    <a:pt x="70" y="206"/>
                    <a:pt x="48" y="229"/>
                    <a:pt x="20" y="229"/>
                  </a:cubicBezTo>
                  <a:cubicBezTo>
                    <a:pt x="13" y="229"/>
                    <a:pt x="6" y="227"/>
                    <a:pt x="0" y="225"/>
                  </a:cubicBezTo>
                  <a:cubicBezTo>
                    <a:pt x="0" y="285"/>
                    <a:pt x="0" y="285"/>
                    <a:pt x="0" y="285"/>
                  </a:cubicBezTo>
                  <a:cubicBezTo>
                    <a:pt x="152" y="285"/>
                    <a:pt x="152" y="285"/>
                    <a:pt x="152" y="285"/>
                  </a:cubicBezTo>
                  <a:cubicBezTo>
                    <a:pt x="213" y="285"/>
                    <a:pt x="213" y="285"/>
                    <a:pt x="213" y="285"/>
                  </a:cubicBezTo>
                  <a:cubicBezTo>
                    <a:pt x="213" y="202"/>
                    <a:pt x="213" y="202"/>
                    <a:pt x="213" y="202"/>
                  </a:cubicBezTo>
                  <a:cubicBezTo>
                    <a:pt x="220" y="212"/>
                    <a:pt x="232" y="219"/>
                    <a:pt x="245" y="219"/>
                  </a:cubicBezTo>
                  <a:cubicBezTo>
                    <a:pt x="267" y="219"/>
                    <a:pt x="285" y="201"/>
                    <a:pt x="285" y="179"/>
                  </a:cubicBezTo>
                  <a:cubicBezTo>
                    <a:pt x="285" y="157"/>
                    <a:pt x="267" y="139"/>
                    <a:pt x="245"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21" name="TextBox 20">
              <a:extLst>
                <a:ext uri="{FF2B5EF4-FFF2-40B4-BE49-F238E27FC236}">
                  <a16:creationId xmlns:a16="http://schemas.microsoft.com/office/drawing/2014/main" id="{0CF1943A-73D5-184C-A778-00C9F9ACC953}"/>
                </a:ext>
              </a:extLst>
            </p:cNvPr>
            <p:cNvSpPr txBox="1"/>
            <p:nvPr/>
          </p:nvSpPr>
          <p:spPr>
            <a:xfrm>
              <a:off x="2676061" y="3475569"/>
              <a:ext cx="1005082" cy="584775"/>
            </a:xfrm>
            <a:prstGeom prst="rect">
              <a:avLst/>
            </a:prstGeom>
            <a:noFill/>
          </p:spPr>
          <p:txBody>
            <a:bodyPr wrap="none" rtlCol="0">
              <a:spAutoFit/>
            </a:bodyPr>
            <a:lstStyle/>
            <a:p>
              <a:pPr algn="ctr"/>
              <a:r>
                <a:rPr lang="en-US" sz="1600" dirty="0">
                  <a:latin typeface="Arial Rounded MT Bold" panose="020F0704030504030204" pitchFamily="34" charset="77"/>
                </a:rPr>
                <a:t>ME</a:t>
              </a:r>
            </a:p>
            <a:p>
              <a:pPr algn="ctr"/>
              <a:r>
                <a:rPr lang="en-US" sz="1600" dirty="0">
                  <a:latin typeface="Arial Rounded MT Bold" panose="020F0704030504030204" pitchFamily="34" charset="77"/>
                </a:rPr>
                <a:t>Request</a:t>
              </a:r>
            </a:p>
          </p:txBody>
        </p:sp>
      </p:grpSp>
      <p:sp>
        <p:nvSpPr>
          <p:cNvPr id="26" name="Rectangle 25">
            <a:extLst>
              <a:ext uri="{FF2B5EF4-FFF2-40B4-BE49-F238E27FC236}">
                <a16:creationId xmlns:a16="http://schemas.microsoft.com/office/drawing/2014/main" id="{0D9DF3ED-8546-BB41-9FDB-4733786EBE36}"/>
              </a:ext>
            </a:extLst>
          </p:cNvPr>
          <p:cNvSpPr/>
          <p:nvPr/>
        </p:nvSpPr>
        <p:spPr>
          <a:xfrm>
            <a:off x="2362200" y="1344179"/>
            <a:ext cx="5939786" cy="461665"/>
          </a:xfrm>
          <a:prstGeom prst="rect">
            <a:avLst/>
          </a:prstGeom>
        </p:spPr>
        <p:txBody>
          <a:bodyPr wrap="square">
            <a:spAutoFit/>
          </a:bodyPr>
          <a:lstStyle/>
          <a:p>
            <a:r>
              <a:rPr lang="en-US" sz="2400" dirty="0">
                <a:latin typeface="Arial Rounded MT Bold" panose="020F0704030504030204" pitchFamily="34" charset="77"/>
              </a:rPr>
              <a:t>Medical Examiners Act 181 of 1953</a:t>
            </a:r>
          </a:p>
        </p:txBody>
      </p:sp>
      <p:sp>
        <p:nvSpPr>
          <p:cNvPr id="27" name="Rectangle 26">
            <a:extLst>
              <a:ext uri="{FF2B5EF4-FFF2-40B4-BE49-F238E27FC236}">
                <a16:creationId xmlns:a16="http://schemas.microsoft.com/office/drawing/2014/main" id="{F21AE1CF-DF15-054C-B223-F0FB1254A072}"/>
              </a:ext>
            </a:extLst>
          </p:cNvPr>
          <p:cNvSpPr/>
          <p:nvPr/>
        </p:nvSpPr>
        <p:spPr>
          <a:xfrm>
            <a:off x="3124200" y="2127741"/>
            <a:ext cx="6553199" cy="3970318"/>
          </a:xfrm>
          <a:prstGeom prst="rect">
            <a:avLst/>
          </a:prstGeom>
        </p:spPr>
        <p:txBody>
          <a:bodyPr wrap="square">
            <a:spAutoFit/>
          </a:bodyPr>
          <a:lstStyle/>
          <a:p>
            <a:r>
              <a:rPr lang="en-US" dirty="0">
                <a:latin typeface="Arial Rounded MT Bold" panose="020F0704030504030204" pitchFamily="34" charset="77"/>
              </a:rPr>
              <a:t>Medical Examiners are required by law to conduct investigations into the cause of death in cases of persons who come to their death:</a:t>
            </a:r>
          </a:p>
          <a:p>
            <a:pPr marL="285750" indent="-285750">
              <a:buFont typeface="Arial" panose="020B0604020202020204" pitchFamily="34" charset="0"/>
              <a:buChar char="•"/>
            </a:pPr>
            <a:r>
              <a:rPr lang="en-US" dirty="0">
                <a:latin typeface="Arial Rounded MT Bold" panose="020F0704030504030204" pitchFamily="34" charset="77"/>
              </a:rPr>
              <a:t>Suddenly</a:t>
            </a:r>
          </a:p>
          <a:p>
            <a:pPr marL="285750" indent="-285750">
              <a:buFont typeface="Arial" panose="020B0604020202020204" pitchFamily="34" charset="0"/>
              <a:buChar char="•"/>
            </a:pPr>
            <a:r>
              <a:rPr lang="en-US" dirty="0">
                <a:latin typeface="Arial Rounded MT Bold" panose="020F0704030504030204" pitchFamily="34" charset="77"/>
              </a:rPr>
              <a:t>Unexpectedly</a:t>
            </a:r>
          </a:p>
          <a:p>
            <a:pPr marL="285750" indent="-285750">
              <a:buFont typeface="Arial" panose="020B0604020202020204" pitchFamily="34" charset="0"/>
              <a:buChar char="•"/>
            </a:pPr>
            <a:r>
              <a:rPr lang="en-US" dirty="0">
                <a:latin typeface="Arial Rounded MT Bold" panose="020F0704030504030204" pitchFamily="34" charset="77"/>
              </a:rPr>
              <a:t>Accidentally</a:t>
            </a:r>
          </a:p>
          <a:p>
            <a:pPr marL="285750" indent="-285750">
              <a:buFont typeface="Arial" panose="020B0604020202020204" pitchFamily="34" charset="0"/>
              <a:buChar char="•"/>
            </a:pPr>
            <a:r>
              <a:rPr lang="en-US" dirty="0">
                <a:latin typeface="Arial Rounded MT Bold" panose="020F0704030504030204" pitchFamily="34" charset="77"/>
              </a:rPr>
              <a:t>Violently</a:t>
            </a:r>
          </a:p>
          <a:p>
            <a:pPr marL="285750" indent="-285750">
              <a:buFont typeface="Arial" panose="020B0604020202020204" pitchFamily="34" charset="0"/>
              <a:buChar char="•"/>
            </a:pPr>
            <a:r>
              <a:rPr lang="en-US" dirty="0">
                <a:latin typeface="Arial Rounded MT Bold" panose="020F0704030504030204" pitchFamily="34" charset="77"/>
              </a:rPr>
              <a:t>Or as a result of any suspicious circumstances</a:t>
            </a:r>
          </a:p>
          <a:p>
            <a:pPr marL="285750" indent="-285750">
              <a:buFont typeface="Arial" panose="020B0604020202020204" pitchFamily="34" charset="0"/>
              <a:buChar char="•"/>
            </a:pPr>
            <a:endParaRPr lang="en-US" dirty="0">
              <a:latin typeface="Arial Rounded MT Bold" panose="020F0704030504030204" pitchFamily="34" charset="77"/>
            </a:endParaRPr>
          </a:p>
          <a:p>
            <a:r>
              <a:rPr lang="en-US" dirty="0">
                <a:latin typeface="Arial Rounded MT Bold" panose="020F0704030504030204" pitchFamily="34" charset="77"/>
              </a:rPr>
              <a:t>Duty does not change when victims are multiple</a:t>
            </a:r>
          </a:p>
          <a:p>
            <a:endParaRPr lang="en-US" dirty="0">
              <a:latin typeface="Arial Rounded MT Bold" panose="020F0704030504030204" pitchFamily="34" charset="77"/>
            </a:endParaRPr>
          </a:p>
          <a:p>
            <a:r>
              <a:rPr lang="en-US" dirty="0">
                <a:latin typeface="Arial Rounded MT Bold" panose="020F0704030504030204" pitchFamily="34" charset="77"/>
              </a:rPr>
              <a:t>ME for the county in which the deaths occur retains jurisdiction over the bodies</a:t>
            </a:r>
          </a:p>
          <a:p>
            <a:pPr marL="285750" indent="-285750">
              <a:buFont typeface="Arial" panose="020B0604020202020204" pitchFamily="34" charset="0"/>
              <a:buChar char="•"/>
            </a:pPr>
            <a:endParaRPr lang="en-US" dirty="0">
              <a:latin typeface="Arial Rounded MT Bold" panose="020F0704030504030204" pitchFamily="34" charset="77"/>
            </a:endParaRPr>
          </a:p>
        </p:txBody>
      </p:sp>
    </p:spTree>
    <p:extLst>
      <p:ext uri="{BB962C8B-B14F-4D97-AF65-F5344CB8AC3E}">
        <p14:creationId xmlns:p14="http://schemas.microsoft.com/office/powerpoint/2010/main" val="351214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398"/>
            <a:ext cx="10058400" cy="6222993"/>
          </a:xfrm>
          <a:prstGeom prst="rect">
            <a:avLst/>
          </a:prstGeom>
        </p:spPr>
      </p:pic>
      <p:sp>
        <p:nvSpPr>
          <p:cNvPr id="7" name="Date Placeholder 6">
            <a:extLst>
              <a:ext uri="{FF2B5EF4-FFF2-40B4-BE49-F238E27FC236}">
                <a16:creationId xmlns:a16="http://schemas.microsoft.com/office/drawing/2014/main" id="{AE88B565-5055-C047-9FDD-3E6D31010275}"/>
              </a:ext>
            </a:extLst>
          </p:cNvPr>
          <p:cNvSpPr>
            <a:spLocks noGrp="1"/>
          </p:cNvSpPr>
          <p:nvPr>
            <p:ph type="dt" sz="half" idx="6"/>
          </p:nvPr>
        </p:nvSpPr>
        <p:spPr/>
        <p:txBody>
          <a:bodyPr/>
          <a:lstStyle/>
          <a:p>
            <a:fld id="{FBAA3C64-3958-6C41-AB3E-8FB71935586E}" type="datetime1">
              <a:rPr lang="en-US" smtClean="0"/>
              <a:t>12/20/21</a:t>
            </a:fld>
            <a:endParaRPr lang="en-US" dirty="0"/>
          </a:p>
        </p:txBody>
      </p:sp>
      <p:sp>
        <p:nvSpPr>
          <p:cNvPr id="9" name="Slide Number Placeholder 8">
            <a:extLst>
              <a:ext uri="{FF2B5EF4-FFF2-40B4-BE49-F238E27FC236}">
                <a16:creationId xmlns:a16="http://schemas.microsoft.com/office/drawing/2014/main" id="{AF570A46-3B18-C349-B344-25F288DC1D16}"/>
              </a:ext>
            </a:extLst>
          </p:cNvPr>
          <p:cNvSpPr>
            <a:spLocks noGrp="1"/>
          </p:cNvSpPr>
          <p:nvPr>
            <p:ph type="sldNum" sz="quarter" idx="7"/>
          </p:nvPr>
        </p:nvSpPr>
        <p:spPr/>
        <p:txBody>
          <a:bodyPr/>
          <a:lstStyle/>
          <a:p>
            <a:pPr marL="38100">
              <a:lnSpc>
                <a:spcPts val="1535"/>
              </a:lnSpc>
            </a:pPr>
            <a:fld id="{81D60167-4931-47E6-BA6A-407CBD079E47}" type="slidenum">
              <a:rPr lang="en-US" smtClean="0"/>
              <a:t>7</a:t>
            </a:fld>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53373119-544D-E149-9A90-80624C725CE8}"/>
              </a:ext>
            </a:extLst>
          </p:cNvPr>
          <p:cNvGrpSpPr/>
          <p:nvPr/>
        </p:nvGrpSpPr>
        <p:grpSpPr>
          <a:xfrm>
            <a:off x="838200" y="2971380"/>
            <a:ext cx="1836117" cy="1829640"/>
            <a:chOff x="2209801" y="1206874"/>
            <a:chExt cx="1836117" cy="1829640"/>
          </a:xfrm>
        </p:grpSpPr>
        <p:sp>
          <p:nvSpPr>
            <p:cNvPr id="12" name="Freeform 80">
              <a:extLst>
                <a:ext uri="{FF2B5EF4-FFF2-40B4-BE49-F238E27FC236}">
                  <a16:creationId xmlns:a16="http://schemas.microsoft.com/office/drawing/2014/main" id="{885FCBAC-B821-B54D-8D14-6A2C3F1AA73E}"/>
                </a:ext>
                <a:ext uri="{C183D7F6-B498-43B3-948B-1728B52AA6E4}">
                  <adec:decorative xmlns:adec="http://schemas.microsoft.com/office/drawing/2017/decorative" val="1"/>
                </a:ext>
              </a:extLst>
            </p:cNvPr>
            <p:cNvSpPr>
              <a:spLocks/>
            </p:cNvSpPr>
            <p:nvPr/>
          </p:nvSpPr>
          <p:spPr bwMode="auto">
            <a:xfrm rot="16200000">
              <a:off x="2213040" y="1203635"/>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chemeClr val="bg1">
                <a:lumMod val="95000"/>
              </a:schemeClr>
            </a:solidFill>
            <a:ln>
              <a:solidFill>
                <a:schemeClr val="tx1">
                  <a:lumMod val="50000"/>
                  <a:lumOff val="50000"/>
                </a:schemeClr>
              </a:solidFill>
            </a:ln>
          </p:spPr>
          <p:txBody>
            <a:bodyPr vert="horz" wrap="square" lIns="91440" tIns="45720" rIns="91440" bIns="45720" numCol="1" anchor="t" anchorCtr="0" compatLnSpc="1">
              <a:prstTxWarp prst="textNoShape">
                <a:avLst/>
              </a:prstTxWarp>
            </a:bodyPr>
            <a:lstStyle/>
            <a:p>
              <a:endParaRPr lang="en-US" sz="1600" dirty="0"/>
            </a:p>
          </p:txBody>
        </p:sp>
        <p:sp>
          <p:nvSpPr>
            <p:cNvPr id="14" name="TextBox 13">
              <a:extLst>
                <a:ext uri="{FF2B5EF4-FFF2-40B4-BE49-F238E27FC236}">
                  <a16:creationId xmlns:a16="http://schemas.microsoft.com/office/drawing/2014/main" id="{F50D897B-4FD8-8449-858D-4359D0C2FFB8}"/>
                </a:ext>
              </a:extLst>
            </p:cNvPr>
            <p:cNvSpPr txBox="1"/>
            <p:nvPr/>
          </p:nvSpPr>
          <p:spPr>
            <a:xfrm>
              <a:off x="2297034" y="1733444"/>
              <a:ext cx="1196161" cy="584775"/>
            </a:xfrm>
            <a:prstGeom prst="rect">
              <a:avLst/>
            </a:prstGeom>
            <a:noFill/>
          </p:spPr>
          <p:txBody>
            <a:bodyPr wrap="none" rtlCol="0">
              <a:spAutoFit/>
            </a:bodyPr>
            <a:lstStyle/>
            <a:p>
              <a:pPr algn="ctr"/>
              <a:r>
                <a:rPr lang="en-US" sz="1600" dirty="0">
                  <a:latin typeface="Arial Rounded MT Bold" panose="020F0704030504030204" pitchFamily="34" charset="77"/>
                </a:rPr>
                <a:t>Command</a:t>
              </a:r>
            </a:p>
            <a:p>
              <a:pPr algn="ctr"/>
              <a:r>
                <a:rPr lang="en-US" sz="1600" dirty="0">
                  <a:latin typeface="Arial Rounded MT Bold" panose="020F0704030504030204" pitchFamily="34" charset="77"/>
                </a:rPr>
                <a:t>Staff</a:t>
              </a:r>
            </a:p>
          </p:txBody>
        </p:sp>
      </p:grpSp>
      <p:sp>
        <p:nvSpPr>
          <p:cNvPr id="25" name="Rectangle 24">
            <a:extLst>
              <a:ext uri="{FF2B5EF4-FFF2-40B4-BE49-F238E27FC236}">
                <a16:creationId xmlns:a16="http://schemas.microsoft.com/office/drawing/2014/main" id="{C140F6E3-1B40-A743-A0FF-15C11F94CEAA}"/>
              </a:ext>
            </a:extLst>
          </p:cNvPr>
          <p:cNvSpPr/>
          <p:nvPr/>
        </p:nvSpPr>
        <p:spPr>
          <a:xfrm>
            <a:off x="2933700" y="1298694"/>
            <a:ext cx="4191000" cy="461665"/>
          </a:xfrm>
          <a:prstGeom prst="rect">
            <a:avLst/>
          </a:prstGeom>
        </p:spPr>
        <p:txBody>
          <a:bodyPr wrap="square">
            <a:spAutoFit/>
          </a:bodyPr>
          <a:lstStyle/>
          <a:p>
            <a:r>
              <a:rPr lang="en-US" sz="2400" dirty="0">
                <a:latin typeface="Arial Rounded MT Bold" panose="020F0704030504030204" pitchFamily="34" charset="77"/>
              </a:rPr>
              <a:t>Incident Command Staff</a:t>
            </a:r>
          </a:p>
        </p:txBody>
      </p:sp>
      <p:sp>
        <p:nvSpPr>
          <p:cNvPr id="26" name="Rectangle 25">
            <a:extLst>
              <a:ext uri="{FF2B5EF4-FFF2-40B4-BE49-F238E27FC236}">
                <a16:creationId xmlns:a16="http://schemas.microsoft.com/office/drawing/2014/main" id="{63F4A324-BF86-FE4F-BF9A-ACE7E359CAD3}"/>
              </a:ext>
            </a:extLst>
          </p:cNvPr>
          <p:cNvSpPr/>
          <p:nvPr/>
        </p:nvSpPr>
        <p:spPr>
          <a:xfrm>
            <a:off x="3124200" y="2636175"/>
            <a:ext cx="6553199" cy="2308324"/>
          </a:xfrm>
          <a:prstGeom prst="rect">
            <a:avLst/>
          </a:prstGeom>
        </p:spPr>
        <p:txBody>
          <a:bodyPr wrap="square">
            <a:spAutoFit/>
          </a:bodyPr>
          <a:lstStyle/>
          <a:p>
            <a:r>
              <a:rPr lang="en-US" dirty="0">
                <a:latin typeface="Arial Rounded MT Bold" panose="020F0704030504030204" pitchFamily="34" charset="77"/>
              </a:rPr>
              <a:t>MI-MORT uses the Incident Command Structure (ISC) scaled to Medical Examiner request and needs</a:t>
            </a:r>
          </a:p>
          <a:p>
            <a:pPr marL="285750" indent="-285750">
              <a:buFont typeface="Arial" panose="020B0604020202020204" pitchFamily="34" charset="0"/>
              <a:buChar char="•"/>
            </a:pPr>
            <a:r>
              <a:rPr lang="en-US" dirty="0">
                <a:latin typeface="Arial Rounded MT Bold" panose="020F0704030504030204" pitchFamily="34" charset="77"/>
              </a:rPr>
              <a:t>MI-MORT Commander</a:t>
            </a:r>
          </a:p>
          <a:p>
            <a:pPr marL="285750" indent="-285750">
              <a:buFont typeface="Arial" panose="020B0604020202020204" pitchFamily="34" charset="0"/>
              <a:buChar char="•"/>
            </a:pPr>
            <a:r>
              <a:rPr lang="en-US" dirty="0">
                <a:latin typeface="Arial Rounded MT Bold" panose="020F0704030504030204" pitchFamily="34" charset="77"/>
              </a:rPr>
              <a:t>Operations Section</a:t>
            </a:r>
          </a:p>
          <a:p>
            <a:pPr marL="285750" indent="-285750">
              <a:buFont typeface="Arial" panose="020B0604020202020204" pitchFamily="34" charset="0"/>
              <a:buChar char="•"/>
            </a:pPr>
            <a:r>
              <a:rPr lang="en-US" dirty="0">
                <a:latin typeface="Arial Rounded MT Bold" panose="020F0704030504030204" pitchFamily="34" charset="77"/>
              </a:rPr>
              <a:t>Planning Section</a:t>
            </a:r>
          </a:p>
          <a:p>
            <a:pPr marL="285750" indent="-285750">
              <a:buFont typeface="Arial" panose="020B0604020202020204" pitchFamily="34" charset="0"/>
              <a:buChar char="•"/>
            </a:pPr>
            <a:r>
              <a:rPr lang="en-US" dirty="0">
                <a:latin typeface="Arial Rounded MT Bold" panose="020F0704030504030204" pitchFamily="34" charset="77"/>
              </a:rPr>
              <a:t>Logistics Section</a:t>
            </a:r>
          </a:p>
          <a:p>
            <a:pPr marL="285750" indent="-285750">
              <a:buFont typeface="Arial" panose="020B0604020202020204" pitchFamily="34" charset="0"/>
              <a:buChar char="•"/>
            </a:pPr>
            <a:r>
              <a:rPr lang="en-US" dirty="0">
                <a:latin typeface="Arial Rounded MT Bold" panose="020F0704030504030204" pitchFamily="34" charset="77"/>
              </a:rPr>
              <a:t>Administration and Finance Section</a:t>
            </a:r>
          </a:p>
          <a:p>
            <a:pPr marL="285750" indent="-285750">
              <a:buFont typeface="Arial" panose="020B0604020202020204" pitchFamily="34" charset="0"/>
              <a:buChar char="•"/>
            </a:pPr>
            <a:endParaRPr lang="en-US" dirty="0">
              <a:latin typeface="Arial Rounded MT Bold" panose="020F0704030504030204" pitchFamily="34" charset="77"/>
            </a:endParaRPr>
          </a:p>
        </p:txBody>
      </p:sp>
    </p:spTree>
    <p:extLst>
      <p:ext uri="{BB962C8B-B14F-4D97-AF65-F5344CB8AC3E}">
        <p14:creationId xmlns:p14="http://schemas.microsoft.com/office/powerpoint/2010/main" val="322565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0CC84A-576A-744F-89FC-7C45FD619122}"/>
              </a:ext>
            </a:extLst>
          </p:cNvPr>
          <p:cNvSpPr txBox="1"/>
          <p:nvPr/>
        </p:nvSpPr>
        <p:spPr>
          <a:xfrm>
            <a:off x="1449250" y="284981"/>
            <a:ext cx="8075416" cy="646331"/>
          </a:xfrm>
          <a:prstGeom prst="rect">
            <a:avLst/>
          </a:prstGeom>
          <a:noFill/>
        </p:spPr>
        <p:txBody>
          <a:bodyPr wrap="none" rtlCol="0">
            <a:spAutoFit/>
          </a:bodyPr>
          <a:lstStyle/>
          <a:p>
            <a:r>
              <a:rPr lang="en-US" sz="3600" dirty="0">
                <a:latin typeface="Arial Rounded MT Bold" panose="020F0704030504030204" pitchFamily="34" charset="77"/>
              </a:rPr>
              <a:t>Understanding the MI-MORT Puzzle</a:t>
            </a:r>
          </a:p>
        </p:txBody>
      </p:sp>
      <p:grpSp>
        <p:nvGrpSpPr>
          <p:cNvPr id="8" name="Group 7">
            <a:extLst>
              <a:ext uri="{FF2B5EF4-FFF2-40B4-BE49-F238E27FC236}">
                <a16:creationId xmlns:a16="http://schemas.microsoft.com/office/drawing/2014/main" id="{53373119-544D-E149-9A90-80624C725CE8}"/>
              </a:ext>
            </a:extLst>
          </p:cNvPr>
          <p:cNvGrpSpPr/>
          <p:nvPr/>
        </p:nvGrpSpPr>
        <p:grpSpPr>
          <a:xfrm>
            <a:off x="838200" y="2971380"/>
            <a:ext cx="1836117" cy="1829640"/>
            <a:chOff x="2209801" y="1206874"/>
            <a:chExt cx="1836117" cy="1829640"/>
          </a:xfrm>
        </p:grpSpPr>
        <p:sp>
          <p:nvSpPr>
            <p:cNvPr id="12" name="Freeform 80">
              <a:extLst>
                <a:ext uri="{FF2B5EF4-FFF2-40B4-BE49-F238E27FC236}">
                  <a16:creationId xmlns:a16="http://schemas.microsoft.com/office/drawing/2014/main" id="{885FCBAC-B821-B54D-8D14-6A2C3F1AA73E}"/>
                </a:ext>
                <a:ext uri="{C183D7F6-B498-43B3-948B-1728B52AA6E4}">
                  <adec:decorative xmlns:adec="http://schemas.microsoft.com/office/drawing/2017/decorative" val="1"/>
                </a:ext>
              </a:extLst>
            </p:cNvPr>
            <p:cNvSpPr>
              <a:spLocks/>
            </p:cNvSpPr>
            <p:nvPr/>
          </p:nvSpPr>
          <p:spPr bwMode="auto">
            <a:xfrm rot="16200000">
              <a:off x="2213040" y="1203635"/>
              <a:ext cx="1829640" cy="1836117"/>
            </a:xfrm>
            <a:custGeom>
              <a:avLst/>
              <a:gdLst>
                <a:gd name="T0" fmla="*/ 245 w 285"/>
                <a:gd name="T1" fmla="*/ 147 h 285"/>
                <a:gd name="T2" fmla="*/ 213 w 285"/>
                <a:gd name="T3" fmla="*/ 130 h 285"/>
                <a:gd name="T4" fmla="*/ 213 w 285"/>
                <a:gd name="T5" fmla="*/ 153 h 285"/>
                <a:gd name="T6" fmla="*/ 213 w 285"/>
                <a:gd name="T7" fmla="*/ 213 h 285"/>
                <a:gd name="T8" fmla="*/ 213 w 285"/>
                <a:gd name="T9" fmla="*/ 213 h 285"/>
                <a:gd name="T10" fmla="*/ 213 w 285"/>
                <a:gd name="T11" fmla="*/ 213 h 285"/>
                <a:gd name="T12" fmla="*/ 130 w 285"/>
                <a:gd name="T13" fmla="*/ 213 h 285"/>
                <a:gd name="T14" fmla="*/ 146 w 285"/>
                <a:gd name="T15" fmla="*/ 246 h 285"/>
                <a:gd name="T16" fmla="*/ 106 w 285"/>
                <a:gd name="T17" fmla="*/ 285 h 285"/>
                <a:gd name="T18" fmla="*/ 66 w 285"/>
                <a:gd name="T19" fmla="*/ 246 h 285"/>
                <a:gd name="T20" fmla="*/ 83 w 285"/>
                <a:gd name="T21" fmla="*/ 213 h 285"/>
                <a:gd name="T22" fmla="*/ 0 w 285"/>
                <a:gd name="T23" fmla="*/ 213 h 285"/>
                <a:gd name="T24" fmla="*/ 0 w 285"/>
                <a:gd name="T25" fmla="*/ 153 h 285"/>
                <a:gd name="T26" fmla="*/ 20 w 285"/>
                <a:gd name="T27" fmla="*/ 157 h 285"/>
                <a:gd name="T28" fmla="*/ 70 w 285"/>
                <a:gd name="T29" fmla="*/ 107 h 285"/>
                <a:gd name="T30" fmla="*/ 20 w 285"/>
                <a:gd name="T31" fmla="*/ 57 h 285"/>
                <a:gd name="T32" fmla="*/ 0 w 285"/>
                <a:gd name="T33" fmla="*/ 61 h 285"/>
                <a:gd name="T34" fmla="*/ 0 w 285"/>
                <a:gd name="T35" fmla="*/ 0 h 285"/>
                <a:gd name="T36" fmla="*/ 152 w 285"/>
                <a:gd name="T37" fmla="*/ 0 h 285"/>
                <a:gd name="T38" fmla="*/ 213 w 285"/>
                <a:gd name="T39" fmla="*/ 0 h 285"/>
                <a:gd name="T40" fmla="*/ 213 w 285"/>
                <a:gd name="T41" fmla="*/ 84 h 285"/>
                <a:gd name="T42" fmla="*/ 245 w 285"/>
                <a:gd name="T43" fmla="*/ 67 h 285"/>
                <a:gd name="T44" fmla="*/ 285 w 285"/>
                <a:gd name="T45" fmla="*/ 107 h 285"/>
                <a:gd name="T46" fmla="*/ 245 w 285"/>
                <a:gd name="T47" fmla="*/ 14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245" y="147"/>
                  </a:moveTo>
                  <a:cubicBezTo>
                    <a:pt x="232" y="147"/>
                    <a:pt x="220" y="140"/>
                    <a:pt x="213" y="130"/>
                  </a:cubicBezTo>
                  <a:cubicBezTo>
                    <a:pt x="213" y="153"/>
                    <a:pt x="213" y="153"/>
                    <a:pt x="213" y="153"/>
                  </a:cubicBezTo>
                  <a:cubicBezTo>
                    <a:pt x="213" y="213"/>
                    <a:pt x="213" y="213"/>
                    <a:pt x="213" y="213"/>
                  </a:cubicBezTo>
                  <a:cubicBezTo>
                    <a:pt x="213" y="213"/>
                    <a:pt x="213" y="213"/>
                    <a:pt x="213" y="213"/>
                  </a:cubicBezTo>
                  <a:cubicBezTo>
                    <a:pt x="213" y="213"/>
                    <a:pt x="213" y="213"/>
                    <a:pt x="213" y="213"/>
                  </a:cubicBezTo>
                  <a:cubicBezTo>
                    <a:pt x="130" y="213"/>
                    <a:pt x="130" y="213"/>
                    <a:pt x="130" y="213"/>
                  </a:cubicBezTo>
                  <a:cubicBezTo>
                    <a:pt x="139" y="221"/>
                    <a:pt x="146" y="232"/>
                    <a:pt x="146" y="246"/>
                  </a:cubicBezTo>
                  <a:cubicBezTo>
                    <a:pt x="146" y="268"/>
                    <a:pt x="128" y="285"/>
                    <a:pt x="106" y="285"/>
                  </a:cubicBezTo>
                  <a:cubicBezTo>
                    <a:pt x="84" y="285"/>
                    <a:pt x="66" y="268"/>
                    <a:pt x="66" y="246"/>
                  </a:cubicBezTo>
                  <a:cubicBezTo>
                    <a:pt x="66" y="232"/>
                    <a:pt x="73" y="221"/>
                    <a:pt x="83" y="213"/>
                  </a:cubicBezTo>
                  <a:cubicBezTo>
                    <a:pt x="0" y="213"/>
                    <a:pt x="0" y="213"/>
                    <a:pt x="0" y="213"/>
                  </a:cubicBezTo>
                  <a:cubicBezTo>
                    <a:pt x="0" y="153"/>
                    <a:pt x="0" y="153"/>
                    <a:pt x="0" y="153"/>
                  </a:cubicBezTo>
                  <a:cubicBezTo>
                    <a:pt x="6" y="155"/>
                    <a:pt x="13" y="157"/>
                    <a:pt x="20" y="157"/>
                  </a:cubicBezTo>
                  <a:cubicBezTo>
                    <a:pt x="47" y="157"/>
                    <a:pt x="70" y="134"/>
                    <a:pt x="70" y="107"/>
                  </a:cubicBezTo>
                  <a:cubicBezTo>
                    <a:pt x="70" y="79"/>
                    <a:pt x="47" y="57"/>
                    <a:pt x="20" y="57"/>
                  </a:cubicBezTo>
                  <a:cubicBezTo>
                    <a:pt x="13" y="57"/>
                    <a:pt x="6" y="58"/>
                    <a:pt x="0" y="61"/>
                  </a:cubicBezTo>
                  <a:cubicBezTo>
                    <a:pt x="0" y="0"/>
                    <a:pt x="0" y="0"/>
                    <a:pt x="0" y="0"/>
                  </a:cubicBezTo>
                  <a:cubicBezTo>
                    <a:pt x="152" y="0"/>
                    <a:pt x="152" y="0"/>
                    <a:pt x="152" y="0"/>
                  </a:cubicBezTo>
                  <a:cubicBezTo>
                    <a:pt x="213" y="0"/>
                    <a:pt x="213" y="0"/>
                    <a:pt x="213" y="0"/>
                  </a:cubicBezTo>
                  <a:cubicBezTo>
                    <a:pt x="213" y="84"/>
                    <a:pt x="213" y="84"/>
                    <a:pt x="213" y="84"/>
                  </a:cubicBezTo>
                  <a:cubicBezTo>
                    <a:pt x="220" y="74"/>
                    <a:pt x="232" y="67"/>
                    <a:pt x="245" y="67"/>
                  </a:cubicBezTo>
                  <a:cubicBezTo>
                    <a:pt x="267" y="67"/>
                    <a:pt x="285" y="85"/>
                    <a:pt x="285" y="107"/>
                  </a:cubicBezTo>
                  <a:cubicBezTo>
                    <a:pt x="285" y="129"/>
                    <a:pt x="267" y="147"/>
                    <a:pt x="245" y="147"/>
                  </a:cubicBezTo>
                  <a:close/>
                </a:path>
              </a:pathLst>
            </a:custGeom>
            <a:solidFill>
              <a:schemeClr val="bg1">
                <a:lumMod val="95000"/>
              </a:schemeClr>
            </a:solidFill>
            <a:ln>
              <a:solidFill>
                <a:schemeClr val="tx1">
                  <a:lumMod val="50000"/>
                  <a:lumOff val="50000"/>
                </a:schemeClr>
              </a:solidFill>
            </a:ln>
          </p:spPr>
          <p:txBody>
            <a:bodyPr vert="horz" wrap="square" lIns="91440" tIns="45720" rIns="91440" bIns="45720" numCol="1" anchor="t" anchorCtr="0" compatLnSpc="1">
              <a:prstTxWarp prst="textNoShape">
                <a:avLst/>
              </a:prstTxWarp>
            </a:bodyPr>
            <a:lstStyle/>
            <a:p>
              <a:endParaRPr lang="en-US" sz="1600" dirty="0"/>
            </a:p>
          </p:txBody>
        </p:sp>
        <p:sp>
          <p:nvSpPr>
            <p:cNvPr id="14" name="TextBox 13">
              <a:extLst>
                <a:ext uri="{FF2B5EF4-FFF2-40B4-BE49-F238E27FC236}">
                  <a16:creationId xmlns:a16="http://schemas.microsoft.com/office/drawing/2014/main" id="{F50D897B-4FD8-8449-858D-4359D0C2FFB8}"/>
                </a:ext>
              </a:extLst>
            </p:cNvPr>
            <p:cNvSpPr txBox="1"/>
            <p:nvPr/>
          </p:nvSpPr>
          <p:spPr>
            <a:xfrm>
              <a:off x="2297034" y="1733444"/>
              <a:ext cx="1196161" cy="584775"/>
            </a:xfrm>
            <a:prstGeom prst="rect">
              <a:avLst/>
            </a:prstGeom>
            <a:noFill/>
          </p:spPr>
          <p:txBody>
            <a:bodyPr wrap="none" rtlCol="0">
              <a:spAutoFit/>
            </a:bodyPr>
            <a:lstStyle/>
            <a:p>
              <a:pPr algn="ctr"/>
              <a:r>
                <a:rPr lang="en-US" sz="1600" dirty="0">
                  <a:latin typeface="Arial Rounded MT Bold" panose="020F0704030504030204" pitchFamily="34" charset="77"/>
                </a:rPr>
                <a:t>Command</a:t>
              </a:r>
            </a:p>
            <a:p>
              <a:pPr algn="ctr"/>
              <a:r>
                <a:rPr lang="en-US" sz="1600" dirty="0">
                  <a:latin typeface="Arial Rounded MT Bold" panose="020F0704030504030204" pitchFamily="34" charset="77"/>
                </a:rPr>
                <a:t>Staff</a:t>
              </a:r>
            </a:p>
          </p:txBody>
        </p:sp>
      </p:grpSp>
      <p:sp>
        <p:nvSpPr>
          <p:cNvPr id="25" name="Rectangle 24">
            <a:extLst>
              <a:ext uri="{FF2B5EF4-FFF2-40B4-BE49-F238E27FC236}">
                <a16:creationId xmlns:a16="http://schemas.microsoft.com/office/drawing/2014/main" id="{C140F6E3-1B40-A743-A0FF-15C11F94CEAA}"/>
              </a:ext>
            </a:extLst>
          </p:cNvPr>
          <p:cNvSpPr/>
          <p:nvPr/>
        </p:nvSpPr>
        <p:spPr>
          <a:xfrm>
            <a:off x="3733800" y="1288970"/>
            <a:ext cx="2590800" cy="461665"/>
          </a:xfrm>
          <a:prstGeom prst="rect">
            <a:avLst/>
          </a:prstGeom>
        </p:spPr>
        <p:txBody>
          <a:bodyPr wrap="square">
            <a:spAutoFit/>
          </a:bodyPr>
          <a:lstStyle/>
          <a:p>
            <a:r>
              <a:rPr lang="en-US" sz="2400" dirty="0">
                <a:latin typeface="Arial Rounded MT Bold" panose="020F0704030504030204" pitchFamily="34" charset="77"/>
              </a:rPr>
              <a:t>Command Staff</a:t>
            </a:r>
          </a:p>
        </p:txBody>
      </p:sp>
      <p:sp>
        <p:nvSpPr>
          <p:cNvPr id="26" name="Rectangle 25">
            <a:extLst>
              <a:ext uri="{FF2B5EF4-FFF2-40B4-BE49-F238E27FC236}">
                <a16:creationId xmlns:a16="http://schemas.microsoft.com/office/drawing/2014/main" id="{63F4A324-BF86-FE4F-BF9A-ACE7E359CAD3}"/>
              </a:ext>
            </a:extLst>
          </p:cNvPr>
          <p:cNvSpPr/>
          <p:nvPr/>
        </p:nvSpPr>
        <p:spPr>
          <a:xfrm>
            <a:off x="3048000" y="1840586"/>
            <a:ext cx="6553199" cy="2031325"/>
          </a:xfrm>
          <a:prstGeom prst="rect">
            <a:avLst/>
          </a:prstGeom>
        </p:spPr>
        <p:txBody>
          <a:bodyPr wrap="square">
            <a:spAutoFit/>
          </a:bodyPr>
          <a:lstStyle/>
          <a:p>
            <a:endParaRPr lang="en-US" dirty="0">
              <a:latin typeface="Arial Rounded MT Bold" panose="020F0704030504030204" pitchFamily="34" charset="77"/>
            </a:endParaRPr>
          </a:p>
          <a:p>
            <a:pPr marL="285750" indent="-285750">
              <a:buFont typeface="Arial" panose="020B0604020202020204" pitchFamily="34" charset="0"/>
              <a:buChar char="•"/>
            </a:pPr>
            <a:r>
              <a:rPr lang="en-US" dirty="0">
                <a:latin typeface="Arial Rounded MT Bold" panose="020F0704030504030204" pitchFamily="34" charset="77"/>
              </a:rPr>
              <a:t>Meets monthly to work on plans, training, and exercises</a:t>
            </a:r>
          </a:p>
          <a:p>
            <a:pPr marL="285750" indent="-285750">
              <a:buFont typeface="Arial" panose="020B0604020202020204" pitchFamily="34" charset="0"/>
              <a:buChar char="•"/>
            </a:pPr>
            <a:r>
              <a:rPr lang="en-US" dirty="0">
                <a:latin typeface="Arial Rounded MT Bold" panose="020F0704030504030204" pitchFamily="34" charset="77"/>
              </a:rPr>
              <a:t>Manages MI-MORT equipment</a:t>
            </a:r>
          </a:p>
          <a:p>
            <a:pPr marL="285750" indent="-285750">
              <a:buFont typeface="Arial" panose="020B0604020202020204" pitchFamily="34" charset="0"/>
              <a:buChar char="•"/>
            </a:pPr>
            <a:r>
              <a:rPr lang="en-US" dirty="0">
                <a:latin typeface="Arial Rounded MT Bold" panose="020F0704030504030204" pitchFamily="34" charset="77"/>
              </a:rPr>
              <a:t>Coordinates with State of Michigan</a:t>
            </a:r>
          </a:p>
          <a:p>
            <a:pPr marL="285750" indent="-285750">
              <a:buFont typeface="Arial" panose="020B0604020202020204" pitchFamily="34" charset="0"/>
              <a:buChar char="•"/>
            </a:pPr>
            <a:r>
              <a:rPr lang="en-US" dirty="0">
                <a:latin typeface="Arial Rounded MT Bold" panose="020F0704030504030204" pitchFamily="34" charset="77"/>
              </a:rPr>
              <a:t>Works with MI-Volunteer Registry Experts</a:t>
            </a:r>
          </a:p>
          <a:p>
            <a:endParaRPr lang="en-US" dirty="0">
              <a:latin typeface="Arial Rounded MT Bold" panose="020F0704030504030204" pitchFamily="34" charset="77"/>
            </a:endParaRPr>
          </a:p>
        </p:txBody>
      </p:sp>
    </p:spTree>
    <p:extLst>
      <p:ext uri="{BB962C8B-B14F-4D97-AF65-F5344CB8AC3E}">
        <p14:creationId xmlns:p14="http://schemas.microsoft.com/office/powerpoint/2010/main" val="1611194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TotalTime>
  <Words>861</Words>
  <Application>Microsoft Macintosh PowerPoint</Application>
  <PresentationFormat>Custom</PresentationFormat>
  <Paragraphs>226</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Drummer</cp:lastModifiedBy>
  <cp:revision>24</cp:revision>
  <dcterms:created xsi:type="dcterms:W3CDTF">2021-10-26T13:10:24Z</dcterms:created>
  <dcterms:modified xsi:type="dcterms:W3CDTF">2021-12-20T16:47:45Z</dcterms:modified>
</cp:coreProperties>
</file>