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6" r:id="rId1"/>
  </p:sldMasterIdLst>
  <p:notesMasterIdLst>
    <p:notesMasterId r:id="rId19"/>
  </p:notesMasterIdLst>
  <p:sldIdLst>
    <p:sldId id="282" r:id="rId2"/>
    <p:sldId id="285" r:id="rId3"/>
    <p:sldId id="262" r:id="rId4"/>
    <p:sldId id="293" r:id="rId5"/>
    <p:sldId id="284" r:id="rId6"/>
    <p:sldId id="286" r:id="rId7"/>
    <p:sldId id="257" r:id="rId8"/>
    <p:sldId id="258" r:id="rId9"/>
    <p:sldId id="266" r:id="rId10"/>
    <p:sldId id="259" r:id="rId11"/>
    <p:sldId id="260" r:id="rId12"/>
    <p:sldId id="261" r:id="rId13"/>
    <p:sldId id="263" r:id="rId14"/>
    <p:sldId id="265" r:id="rId15"/>
    <p:sldId id="264" r:id="rId16"/>
    <p:sldId id="270" r:id="rId17"/>
    <p:sldId id="294" r:id="rId18"/>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B2C5"/>
    <a:srgbClr val="959FAE"/>
    <a:srgbClr val="8A95A5"/>
    <a:srgbClr val="798597"/>
    <a:srgbClr val="2F3A49"/>
    <a:srgbClr val="2A3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autoAdjust="0"/>
    <p:restoredTop sz="96040" autoAdjust="0"/>
  </p:normalViewPr>
  <p:slideViewPr>
    <p:cSldViewPr snapToGrid="0" snapToObjects="1">
      <p:cViewPr varScale="1">
        <p:scale>
          <a:sx n="199" d="100"/>
          <a:sy n="199" d="100"/>
        </p:scale>
        <p:origin x="9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75198-BEDA-4E26-83FD-AE2D29EE8489}" type="datetimeFigureOut">
              <a:rPr lang="en-US" smtClean="0"/>
              <a:t>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28373-6195-4D05-B123-3607F0A636F2}" type="slidenum">
              <a:rPr lang="en-US" smtClean="0"/>
              <a:t>‹#›</a:t>
            </a:fld>
            <a:endParaRPr lang="en-US"/>
          </a:p>
        </p:txBody>
      </p:sp>
    </p:spTree>
    <p:extLst>
      <p:ext uri="{BB962C8B-B14F-4D97-AF65-F5344CB8AC3E}">
        <p14:creationId xmlns:p14="http://schemas.microsoft.com/office/powerpoint/2010/main" val="91144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24C28373-6195-4D05-B123-3607F0A63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12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 phones can also be used and are in some hospitals and with regional healthcare coalition coordinators and medical directors.  These would be used in disasters with cell tower contention is so bad cell phones might not work for voice calls.</a:t>
            </a:r>
          </a:p>
        </p:txBody>
      </p:sp>
      <p:sp>
        <p:nvSpPr>
          <p:cNvPr id="4" name="Slide Number Placeholder 3"/>
          <p:cNvSpPr>
            <a:spLocks noGrp="1"/>
          </p:cNvSpPr>
          <p:nvPr>
            <p:ph type="sldNum" sz="quarter" idx="5"/>
          </p:nvPr>
        </p:nvSpPr>
        <p:spPr/>
        <p:txBody>
          <a:bodyPr/>
          <a:lstStyle/>
          <a:p>
            <a:fld id="{91F7F877-7AF9-436B-9564-ED2F01FE88A7}" type="slidenum">
              <a:rPr lang="en-US" smtClean="0"/>
              <a:t>13</a:t>
            </a:fld>
            <a:endParaRPr lang="en-US"/>
          </a:p>
        </p:txBody>
      </p:sp>
    </p:spTree>
    <p:extLst>
      <p:ext uri="{BB962C8B-B14F-4D97-AF65-F5344CB8AC3E}">
        <p14:creationId xmlns:p14="http://schemas.microsoft.com/office/powerpoint/2010/main" val="410227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Volunteer Amateur Radio Enthusiasts</a:t>
            </a:r>
          </a:p>
          <a:p>
            <a:r>
              <a:rPr lang="en-US" dirty="0"/>
              <a:t>RACES: Radio Amateur Civil Emergency Services </a:t>
            </a:r>
          </a:p>
          <a:p>
            <a:pPr marL="628650" lvl="1" indent="-171450">
              <a:buFont typeface="Arial" panose="020B0604020202020204" pitchFamily="34" charset="0"/>
              <a:buChar char="•"/>
            </a:pPr>
            <a:r>
              <a:rPr lang="en-US" dirty="0"/>
              <a:t>members can respond in any event that the Government sees a need for additional communications needs. </a:t>
            </a:r>
          </a:p>
          <a:p>
            <a:pPr marL="628650" lvl="1" indent="-171450">
              <a:buFont typeface="Arial" panose="020B0604020202020204" pitchFamily="34" charset="0"/>
              <a:buChar char="•"/>
            </a:pPr>
            <a:r>
              <a:rPr lang="en-US" dirty="0"/>
              <a:t>The Federal Communications Commission (FCC) is responsible for the regulation of RACES operations. </a:t>
            </a:r>
          </a:p>
          <a:p>
            <a:pPr marL="628650" lvl="1" indent="-171450">
              <a:buFont typeface="Arial" panose="020B0604020202020204" pitchFamily="34" charset="0"/>
              <a:buChar char="•"/>
            </a:pPr>
            <a:r>
              <a:rPr lang="en-US" dirty="0"/>
              <a:t>Groups are administrated by a local, county, or state civil defense agency responsible for disaster services. </a:t>
            </a:r>
          </a:p>
          <a:p>
            <a:r>
              <a:rPr lang="en-US" dirty="0"/>
              <a:t>ARES: Amateur Radio Emergency Services </a:t>
            </a:r>
          </a:p>
          <a:p>
            <a:pPr marL="628650" lvl="1" indent="-171450">
              <a:buFont typeface="Arial" panose="020B0604020202020204" pitchFamily="34" charset="0"/>
              <a:buChar char="•"/>
            </a:pPr>
            <a:r>
              <a:rPr lang="en-US" dirty="0"/>
              <a:t>can be any event where a Communications need exists of a non-commercial nature </a:t>
            </a:r>
          </a:p>
          <a:p>
            <a:pPr marL="628650" lvl="1" indent="-171450">
              <a:buFont typeface="Arial" panose="020B0604020202020204" pitchFamily="34" charset="0"/>
              <a:buChar char="•"/>
            </a:pPr>
            <a:r>
              <a:rPr lang="en-US" dirty="0"/>
              <a:t>where all other means of communications have been exhausted. </a:t>
            </a:r>
          </a:p>
          <a:p>
            <a:pPr marL="628650" lvl="1" indent="-171450">
              <a:buFont typeface="Arial" panose="020B0604020202020204" pitchFamily="34" charset="0"/>
              <a:buChar char="•"/>
            </a:pPr>
            <a:r>
              <a:rPr lang="en-US" dirty="0"/>
              <a:t>groups assist organizations around the state in parades, non-profit organization events and local government functions/exercises </a:t>
            </a:r>
          </a:p>
          <a:p>
            <a:pPr marL="1085850" lvl="2" indent="-171450">
              <a:buFont typeface="Arial" panose="020B0604020202020204" pitchFamily="34" charset="0"/>
              <a:buChar char="•"/>
            </a:pPr>
            <a:r>
              <a:rPr lang="en-US" dirty="0"/>
              <a:t>which provide training for Ham Radio Operators. </a:t>
            </a:r>
          </a:p>
          <a:p>
            <a:endParaRPr lang="en-US" dirty="0"/>
          </a:p>
        </p:txBody>
      </p:sp>
      <p:sp>
        <p:nvSpPr>
          <p:cNvPr id="4" name="Slide Number Placeholder 3"/>
          <p:cNvSpPr>
            <a:spLocks noGrp="1"/>
          </p:cNvSpPr>
          <p:nvPr>
            <p:ph type="sldNum" sz="quarter" idx="10"/>
          </p:nvPr>
        </p:nvSpPr>
        <p:spPr/>
        <p:txBody>
          <a:bodyPr/>
          <a:lstStyle/>
          <a:p>
            <a:fld id="{91F7F877-7AF9-436B-9564-ED2F01FE88A7}" type="slidenum">
              <a:rPr lang="en-US" smtClean="0"/>
              <a:t>14</a:t>
            </a:fld>
            <a:endParaRPr lang="en-US"/>
          </a:p>
        </p:txBody>
      </p:sp>
    </p:spTree>
    <p:extLst>
      <p:ext uri="{BB962C8B-B14F-4D97-AF65-F5344CB8AC3E}">
        <p14:creationId xmlns:p14="http://schemas.microsoft.com/office/powerpoint/2010/main" val="262710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federal processes to give priority to healthcare and emergency responders including:  Read first three items from chart.</a:t>
            </a:r>
          </a:p>
          <a:p>
            <a:endParaRPr lang="en-US" dirty="0"/>
          </a:p>
          <a:p>
            <a:r>
              <a:rPr lang="en-US" dirty="0"/>
              <a:t>There are also short-range radios used around facilities for direct radio to radio communications.  These are often referred to as family service radios.  Most of the ones used by healthcare facilities are higher end units with longer and stronger connections.</a:t>
            </a:r>
          </a:p>
        </p:txBody>
      </p:sp>
      <p:sp>
        <p:nvSpPr>
          <p:cNvPr id="4" name="Slide Number Placeholder 3"/>
          <p:cNvSpPr>
            <a:spLocks noGrp="1"/>
          </p:cNvSpPr>
          <p:nvPr>
            <p:ph type="sldNum" sz="quarter" idx="5"/>
          </p:nvPr>
        </p:nvSpPr>
        <p:spPr/>
        <p:txBody>
          <a:bodyPr/>
          <a:lstStyle/>
          <a:p>
            <a:fld id="{91F7F877-7AF9-436B-9564-ED2F01FE88A7}" type="slidenum">
              <a:rPr lang="en-US" smtClean="0"/>
              <a:t>15</a:t>
            </a:fld>
            <a:endParaRPr lang="en-US"/>
          </a:p>
        </p:txBody>
      </p:sp>
    </p:spTree>
    <p:extLst>
      <p:ext uri="{BB962C8B-B14F-4D97-AF65-F5344CB8AC3E}">
        <p14:creationId xmlns:p14="http://schemas.microsoft.com/office/powerpoint/2010/main" val="68779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Michigan Healthcare Coalitions has a Regional Medical Coordination Center that can be activated for events or emergencies to provide situational awareness and communications and collaboration with hospitals, local jurisdictional authorities, EMS, other regions, and the State Medical Branch of the State EOC called the Community Health Emergency Coordination Center (CHECC).  Where Healthcare Coalitions operate daily for planning, training, exercises, and communications, the RMCC has specific 24/7 response roles. </a:t>
            </a:r>
          </a:p>
          <a:p>
            <a:endParaRPr lang="en-US" dirty="0"/>
          </a:p>
        </p:txBody>
      </p:sp>
      <p:sp>
        <p:nvSpPr>
          <p:cNvPr id="4" name="Slide Number Placeholder 3"/>
          <p:cNvSpPr>
            <a:spLocks noGrp="1"/>
          </p:cNvSpPr>
          <p:nvPr>
            <p:ph type="sldNum" sz="quarter" idx="5"/>
          </p:nvPr>
        </p:nvSpPr>
        <p:spPr/>
        <p:txBody>
          <a:bodyPr/>
          <a:lstStyle/>
          <a:p>
            <a:fld id="{91F7F877-7AF9-436B-9564-ED2F01FE88A7}" type="slidenum">
              <a:rPr lang="en-US" smtClean="0"/>
              <a:t>16</a:t>
            </a:fld>
            <a:endParaRPr lang="en-US"/>
          </a:p>
        </p:txBody>
      </p:sp>
    </p:spTree>
    <p:extLst>
      <p:ext uri="{BB962C8B-B14F-4D97-AF65-F5344CB8AC3E}">
        <p14:creationId xmlns:p14="http://schemas.microsoft.com/office/powerpoint/2010/main" val="15799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parts of a good emergency preparedness plan are, fundamentally, the same as any good communication process.  You have the people responsible for sending the message.  They have to compose the message using proper language or descriptions.  Once they know what they want to communicate, they have to use the proper way to communicate or channel to send the message.  The message then has to be available in a way for the person receiving it to understand it and it has to go to the right person or group, the receivers.  To know it is received clearly requires some form of feedback.  </a:t>
            </a:r>
          </a:p>
          <a:p>
            <a:endParaRPr lang="en-US" dirty="0"/>
          </a:p>
          <a:p>
            <a:r>
              <a:rPr lang="en-US" dirty="0"/>
              <a:t>Any breakdown in the process can dramatically impact the effectiveness and efficiency of the communications.</a:t>
            </a:r>
          </a:p>
        </p:txBody>
      </p:sp>
      <p:sp>
        <p:nvSpPr>
          <p:cNvPr id="4" name="Slide Number Placeholder 3"/>
          <p:cNvSpPr>
            <a:spLocks noGrp="1"/>
          </p:cNvSpPr>
          <p:nvPr>
            <p:ph type="sldNum" sz="quarter" idx="10"/>
          </p:nvPr>
        </p:nvSpPr>
        <p:spPr/>
        <p:txBody>
          <a:bodyPr/>
          <a:lstStyle/>
          <a:p>
            <a:fld id="{91F7F877-7AF9-436B-9564-ED2F01FE88A7}" type="slidenum">
              <a:rPr lang="en-US" smtClean="0"/>
              <a:t>3</a:t>
            </a:fld>
            <a:endParaRPr lang="en-US"/>
          </a:p>
        </p:txBody>
      </p:sp>
    </p:spTree>
    <p:extLst>
      <p:ext uri="{BB962C8B-B14F-4D97-AF65-F5344CB8AC3E}">
        <p14:creationId xmlns:p14="http://schemas.microsoft.com/office/powerpoint/2010/main" val="393227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Journalists and reporters are often taught the five whys and one how in their written or verbal reports.  These can help you formulate your essential communications during times of emergencies.  What is essential, why is it essential, when does it need to be communicated, where does it go or where is the response needed, who does it go to for situational awareness or action, and how should it go including phone calls, emails, emergency preparedness systems, etc.</a:t>
            </a:r>
          </a:p>
        </p:txBody>
      </p:sp>
      <p:sp>
        <p:nvSpPr>
          <p:cNvPr id="4" name="Slide Number Placeholder 3"/>
          <p:cNvSpPr>
            <a:spLocks noGrp="1"/>
          </p:cNvSpPr>
          <p:nvPr>
            <p:ph type="sldNum" sz="quarter" idx="5"/>
          </p:nvPr>
        </p:nvSpPr>
        <p:spPr/>
        <p:txBody>
          <a:bodyPr/>
          <a:lstStyle/>
          <a:p>
            <a:fld id="{91F7F877-7AF9-436B-9564-ED2F01FE88A7}" type="slidenum">
              <a:rPr lang="en-US" smtClean="0"/>
              <a:t>4</a:t>
            </a:fld>
            <a:endParaRPr lang="en-US"/>
          </a:p>
        </p:txBody>
      </p:sp>
    </p:spTree>
    <p:extLst>
      <p:ext uri="{BB962C8B-B14F-4D97-AF65-F5344CB8AC3E}">
        <p14:creationId xmlns:p14="http://schemas.microsoft.com/office/powerpoint/2010/main" val="377877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statewide system used by various healthcare facility types including hospitals, long term care, and emergency medical services in Juvare EMResource.  It is designed to provide clinical summary information for operational response and is viewable throughout the state.  It is used to provide situational awareness, status reporting, bed and resource availability, and automatic notifications.</a:t>
            </a:r>
          </a:p>
        </p:txBody>
      </p:sp>
      <p:sp>
        <p:nvSpPr>
          <p:cNvPr id="4" name="Slide Number Placeholder 3"/>
          <p:cNvSpPr>
            <a:spLocks noGrp="1"/>
          </p:cNvSpPr>
          <p:nvPr>
            <p:ph type="sldNum" sz="quarter" idx="5"/>
          </p:nvPr>
        </p:nvSpPr>
        <p:spPr/>
        <p:txBody>
          <a:bodyPr/>
          <a:lstStyle/>
          <a:p>
            <a:fld id="{91F7F877-7AF9-436B-9564-ED2F01FE88A7}" type="slidenum">
              <a:rPr lang="en-US" smtClean="0"/>
              <a:t>7</a:t>
            </a:fld>
            <a:endParaRPr lang="en-US"/>
          </a:p>
        </p:txBody>
      </p:sp>
    </p:spTree>
    <p:extLst>
      <p:ext uri="{BB962C8B-B14F-4D97-AF65-F5344CB8AC3E}">
        <p14:creationId xmlns:p14="http://schemas.microsoft.com/office/powerpoint/2010/main" val="268630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cap="all" dirty="0">
                <a:solidFill>
                  <a:schemeClr val="tx1"/>
                </a:solidFill>
                <a:effectLst/>
                <a:latin typeface="+mn-lt"/>
                <a:ea typeface="+mn-ea"/>
                <a:cs typeface="+mn-cs"/>
              </a:rPr>
              <a:t>SCENARIO-SPECIFIC CONFIGURATION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Healthcare professionals can use EMTrack to prepare for and address virtually any type of patient tracking scenario. The solution supports medical response during patient and evacuee surges caused by natural or human-caused events, such as tornados, MCIs and biohazard situations. </a:t>
            </a:r>
          </a:p>
          <a:p>
            <a:pPr marL="171450" indent="-171450">
              <a:buFont typeface="Arial" panose="020B0604020202020204" pitchFamily="34" charset="0"/>
              <a:buChar char="•"/>
            </a:pPr>
            <a:r>
              <a:rPr lang="en-US" sz="1200" b="0" i="0" kern="1200" cap="all" dirty="0">
                <a:solidFill>
                  <a:schemeClr val="tx1"/>
                </a:solidFill>
                <a:effectLst/>
                <a:latin typeface="+mn-lt"/>
                <a:ea typeface="+mn-ea"/>
                <a:cs typeface="+mn-cs"/>
              </a:rPr>
              <a:t>COMPREHENSIVE TRACKING COMPONENTS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EMTrack is comprehensive, offering web- and mobile-based components to manage incident response from beginning to end. </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cap="all" dirty="0">
                <a:solidFill>
                  <a:schemeClr val="tx1"/>
                </a:solidFill>
                <a:effectLst/>
                <a:latin typeface="+mn-lt"/>
                <a:ea typeface="+mn-ea"/>
                <a:cs typeface="+mn-cs"/>
              </a:rPr>
              <a:t>SCALABLE DEPLOYMENT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EMTrack is a highly scalable, interoperable, multi-agency and multi-jurisdictional tracking and communications tool.  </a:t>
            </a:r>
          </a:p>
          <a:p>
            <a:pPr marL="171450" indent="-171450">
              <a:buFont typeface="Arial" panose="020B0604020202020204" pitchFamily="34" charset="0"/>
              <a:buChar char="•"/>
            </a:pPr>
            <a:r>
              <a:rPr lang="en-US" sz="1200" b="0" i="0" kern="1200" cap="all" dirty="0">
                <a:solidFill>
                  <a:schemeClr val="tx1"/>
                </a:solidFill>
                <a:effectLst/>
                <a:latin typeface="+mn-lt"/>
                <a:ea typeface="+mn-ea"/>
                <a:cs typeface="+mn-cs"/>
              </a:rPr>
              <a:t>MOBILE CAPABILITY</a:t>
            </a:r>
          </a:p>
          <a:p>
            <a:pPr marL="628650" lvl="1" indent="-171450">
              <a:buFont typeface="Arial" panose="020B0604020202020204" pitchFamily="34" charset="0"/>
              <a:buChar char="•"/>
            </a:pPr>
            <a:r>
              <a:rPr lang="en-US" sz="1200" b="0" i="0" kern="1200" dirty="0" err="1">
                <a:solidFill>
                  <a:schemeClr val="tx1"/>
                </a:solidFill>
                <a:effectLst/>
                <a:latin typeface="+mn-lt"/>
                <a:ea typeface="+mn-ea"/>
                <a:cs typeface="+mn-cs"/>
              </a:rPr>
              <a:t>EMTrack’s</a:t>
            </a:r>
            <a:r>
              <a:rPr lang="en-US" sz="1200" b="0" i="0" kern="1200" dirty="0">
                <a:solidFill>
                  <a:schemeClr val="tx1"/>
                </a:solidFill>
                <a:effectLst/>
                <a:latin typeface="+mn-lt"/>
                <a:ea typeface="+mn-ea"/>
                <a:cs typeface="+mn-cs"/>
              </a:rPr>
              <a:t> mobile options are excellent tools for responders working at incident sites who must rely on mobile devices to gather critical client data. </a:t>
            </a:r>
            <a:endParaRPr lang="en-US" dirty="0"/>
          </a:p>
        </p:txBody>
      </p:sp>
      <p:sp>
        <p:nvSpPr>
          <p:cNvPr id="4" name="Slide Number Placeholder 3"/>
          <p:cNvSpPr>
            <a:spLocks noGrp="1"/>
          </p:cNvSpPr>
          <p:nvPr>
            <p:ph type="sldNum" sz="quarter" idx="10"/>
          </p:nvPr>
        </p:nvSpPr>
        <p:spPr/>
        <p:txBody>
          <a:bodyPr/>
          <a:lstStyle/>
          <a:p>
            <a:fld id="{91F7F877-7AF9-436B-9564-ED2F01FE88A7}" type="slidenum">
              <a:rPr lang="en-US" smtClean="0"/>
              <a:t>8</a:t>
            </a:fld>
            <a:endParaRPr lang="en-US"/>
          </a:p>
        </p:txBody>
      </p:sp>
    </p:spTree>
    <p:extLst>
      <p:ext uri="{BB962C8B-B14F-4D97-AF65-F5344CB8AC3E}">
        <p14:creationId xmlns:p14="http://schemas.microsoft.com/office/powerpoint/2010/main" val="286038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Juvare also has an electronic incident command system call eICS.  Like the related Juvare platforms, EMResource and EMTrack, it is web-based and helps organizations manage incidents.  The system uses standard job roles, forms, and terminology used by the National Incident Management System (NIMS).</a:t>
            </a:r>
          </a:p>
        </p:txBody>
      </p:sp>
      <p:sp>
        <p:nvSpPr>
          <p:cNvPr id="4" name="Slide Number Placeholder 3"/>
          <p:cNvSpPr>
            <a:spLocks noGrp="1"/>
          </p:cNvSpPr>
          <p:nvPr>
            <p:ph type="sldNum" sz="quarter" idx="5"/>
          </p:nvPr>
        </p:nvSpPr>
        <p:spPr/>
        <p:txBody>
          <a:bodyPr/>
          <a:lstStyle/>
          <a:p>
            <a:fld id="{91F7F877-7AF9-436B-9564-ED2F01FE88A7}" type="slidenum">
              <a:rPr lang="en-US" smtClean="0"/>
              <a:t>9</a:t>
            </a:fld>
            <a:endParaRPr lang="en-US"/>
          </a:p>
        </p:txBody>
      </p:sp>
    </p:spTree>
    <p:extLst>
      <p:ext uri="{BB962C8B-B14F-4D97-AF65-F5344CB8AC3E}">
        <p14:creationId xmlns:p14="http://schemas.microsoft.com/office/powerpoint/2010/main" val="1907908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Michigan Health Alert Network is a web-based notification system that also has a document library.  The system is used by the State, local Public Health, and Regional Healthcare Coalitions to send out health alert notifications to those registered.  Healthcare professionals register themselves and are approved.  It has been used extensively during COVID, Monkeypox, and other healthcare incidents.</a:t>
            </a:r>
          </a:p>
        </p:txBody>
      </p:sp>
      <p:sp>
        <p:nvSpPr>
          <p:cNvPr id="4" name="Slide Number Placeholder 3"/>
          <p:cNvSpPr>
            <a:spLocks noGrp="1"/>
          </p:cNvSpPr>
          <p:nvPr>
            <p:ph type="sldNum" sz="quarter" idx="5"/>
          </p:nvPr>
        </p:nvSpPr>
        <p:spPr/>
        <p:txBody>
          <a:bodyPr/>
          <a:lstStyle/>
          <a:p>
            <a:fld id="{91F7F877-7AF9-436B-9564-ED2F01FE88A7}" type="slidenum">
              <a:rPr lang="en-US" smtClean="0"/>
              <a:t>10</a:t>
            </a:fld>
            <a:endParaRPr lang="en-US"/>
          </a:p>
        </p:txBody>
      </p:sp>
    </p:spTree>
    <p:extLst>
      <p:ext uri="{BB962C8B-B14F-4D97-AF65-F5344CB8AC3E}">
        <p14:creationId xmlns:p14="http://schemas.microsoft.com/office/powerpoint/2010/main" val="112802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Michigan Critical Incident Management System, known as MICIMS, is a WebEOC system used extensively by jurisdictional emergency management and homeland security organizations.  It can be used to notify emergency management of the status of incidents by healthcare coalition regional coordinators or public health.</a:t>
            </a:r>
          </a:p>
        </p:txBody>
      </p:sp>
      <p:sp>
        <p:nvSpPr>
          <p:cNvPr id="4" name="Slide Number Placeholder 3"/>
          <p:cNvSpPr>
            <a:spLocks noGrp="1"/>
          </p:cNvSpPr>
          <p:nvPr>
            <p:ph type="sldNum" sz="quarter" idx="5"/>
          </p:nvPr>
        </p:nvSpPr>
        <p:spPr/>
        <p:txBody>
          <a:bodyPr/>
          <a:lstStyle/>
          <a:p>
            <a:fld id="{91F7F877-7AF9-436B-9564-ED2F01FE88A7}" type="slidenum">
              <a:rPr lang="en-US" smtClean="0"/>
              <a:t>11</a:t>
            </a:fld>
            <a:endParaRPr lang="en-US"/>
          </a:p>
        </p:txBody>
      </p:sp>
    </p:spTree>
    <p:extLst>
      <p:ext uri="{BB962C8B-B14F-4D97-AF65-F5344CB8AC3E}">
        <p14:creationId xmlns:p14="http://schemas.microsoft.com/office/powerpoint/2010/main" val="178991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redundant communication system is the use of 800 Megahertz radios with specific talk groups for healthcare coalitions and the State.  Most hospitals are on the system used for major disaster communications.  It can be used anywhere in the State that a radio tower connection is established using the radio antenna.  It is usually tested monthly for functionality by those on the system.</a:t>
            </a:r>
          </a:p>
        </p:txBody>
      </p:sp>
      <p:sp>
        <p:nvSpPr>
          <p:cNvPr id="4" name="Slide Number Placeholder 3"/>
          <p:cNvSpPr>
            <a:spLocks noGrp="1"/>
          </p:cNvSpPr>
          <p:nvPr>
            <p:ph type="sldNum" sz="quarter" idx="5"/>
          </p:nvPr>
        </p:nvSpPr>
        <p:spPr/>
        <p:txBody>
          <a:bodyPr/>
          <a:lstStyle/>
          <a:p>
            <a:fld id="{91F7F877-7AF9-436B-9564-ED2F01FE88A7}" type="slidenum">
              <a:rPr lang="en-US" smtClean="0"/>
              <a:t>12</a:t>
            </a:fld>
            <a:endParaRPr lang="en-US"/>
          </a:p>
        </p:txBody>
      </p:sp>
    </p:spTree>
    <p:extLst>
      <p:ext uri="{BB962C8B-B14F-4D97-AF65-F5344CB8AC3E}">
        <p14:creationId xmlns:p14="http://schemas.microsoft.com/office/powerpoint/2010/main" val="78412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D0DCA8-4323-434B-841C-CE220FFD09C1}" type="datetime1">
              <a:rPr lang="en-US" smtClean="0"/>
              <a:t>2/6/23</a:t>
            </a:fld>
            <a:endParaRPr lang="en-US"/>
          </a:p>
        </p:txBody>
      </p:sp>
      <p:sp>
        <p:nvSpPr>
          <p:cNvPr id="5" name="Footer Placeholder 4"/>
          <p:cNvSpPr>
            <a:spLocks noGrp="1"/>
          </p:cNvSpPr>
          <p:nvPr>
            <p:ph type="ftr" sz="quarter" idx="11"/>
          </p:nvPr>
        </p:nvSpPr>
        <p:spPr/>
        <p:txBody>
          <a:bodyPr/>
          <a:lstStyle/>
          <a:p>
            <a:r>
              <a:rPr lang="en-US"/>
              <a:t>Interoperable Communications Back to Basics 8Feb23</a:t>
            </a:r>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2B59CF-4AEB-694E-9366-BB25AFFA2B7C}" type="datetime1">
              <a:rPr lang="en-US" smtClean="0"/>
              <a:t>2/6/23</a:t>
            </a:fld>
            <a:endParaRPr lang="en-US"/>
          </a:p>
        </p:txBody>
      </p:sp>
      <p:sp>
        <p:nvSpPr>
          <p:cNvPr id="5" name="Footer Placeholder 4"/>
          <p:cNvSpPr>
            <a:spLocks noGrp="1"/>
          </p:cNvSpPr>
          <p:nvPr>
            <p:ph type="ftr" sz="quarter" idx="11"/>
          </p:nvPr>
        </p:nvSpPr>
        <p:spPr/>
        <p:txBody>
          <a:bodyPr/>
          <a:lstStyle/>
          <a:p>
            <a:r>
              <a:rPr lang="en-US"/>
              <a:t>Interoperable Communications Back to Basics 8Feb23</a:t>
            </a:r>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B460C-60AE-3340-B694-3F3EE0145393}" type="datetime1">
              <a:rPr lang="en-US" smtClean="0"/>
              <a:t>2/6/23</a:t>
            </a:fld>
            <a:endParaRPr lang="en-US"/>
          </a:p>
        </p:txBody>
      </p:sp>
      <p:sp>
        <p:nvSpPr>
          <p:cNvPr id="5" name="Footer Placeholder 4"/>
          <p:cNvSpPr>
            <a:spLocks noGrp="1"/>
          </p:cNvSpPr>
          <p:nvPr>
            <p:ph type="ftr" sz="quarter" idx="11"/>
          </p:nvPr>
        </p:nvSpPr>
        <p:spPr/>
        <p:txBody>
          <a:bodyPr/>
          <a:lstStyle/>
          <a:p>
            <a:r>
              <a:rPr lang="en-US"/>
              <a:t>Interoperable Communications Back to Basics 8Feb23</a:t>
            </a:r>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96F52-2FFD-CA4C-8B0C-C17356DEE3AA}" type="datetime1">
              <a:rPr lang="en-US" smtClean="0"/>
              <a:t>2/6/23</a:t>
            </a:fld>
            <a:endParaRPr lang="en-US"/>
          </a:p>
        </p:txBody>
      </p:sp>
      <p:sp>
        <p:nvSpPr>
          <p:cNvPr id="5" name="Footer Placeholder 4"/>
          <p:cNvSpPr>
            <a:spLocks noGrp="1"/>
          </p:cNvSpPr>
          <p:nvPr>
            <p:ph type="ftr" sz="quarter" idx="11"/>
          </p:nvPr>
        </p:nvSpPr>
        <p:spPr/>
        <p:txBody>
          <a:bodyPr/>
          <a:lstStyle/>
          <a:p>
            <a:r>
              <a:rPr lang="en-US"/>
              <a:t>Interoperable Communications Back to Basics 8Feb23</a:t>
            </a:r>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28B6B-1228-1C4C-9452-FA4E56827E5D}" type="datetime1">
              <a:rPr lang="en-US" smtClean="0"/>
              <a:t>2/6/23</a:t>
            </a:fld>
            <a:endParaRPr lang="en-US"/>
          </a:p>
        </p:txBody>
      </p:sp>
      <p:sp>
        <p:nvSpPr>
          <p:cNvPr id="5" name="Footer Placeholder 4"/>
          <p:cNvSpPr>
            <a:spLocks noGrp="1"/>
          </p:cNvSpPr>
          <p:nvPr>
            <p:ph type="ftr" sz="quarter" idx="11"/>
          </p:nvPr>
        </p:nvSpPr>
        <p:spPr/>
        <p:txBody>
          <a:bodyPr/>
          <a:lstStyle/>
          <a:p>
            <a:r>
              <a:rPr lang="en-US"/>
              <a:t>Interoperable Communications Back to Basics 8Feb23</a:t>
            </a:r>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AE3B3D-FB3C-4140-B911-0DC2E594F3EC}" type="datetime1">
              <a:rPr lang="en-US" smtClean="0"/>
              <a:t>2/6/23</a:t>
            </a:fld>
            <a:endParaRPr lang="en-US"/>
          </a:p>
        </p:txBody>
      </p:sp>
      <p:sp>
        <p:nvSpPr>
          <p:cNvPr id="6" name="Footer Placeholder 5"/>
          <p:cNvSpPr>
            <a:spLocks noGrp="1"/>
          </p:cNvSpPr>
          <p:nvPr>
            <p:ph type="ftr" sz="quarter" idx="11"/>
          </p:nvPr>
        </p:nvSpPr>
        <p:spPr/>
        <p:txBody>
          <a:bodyPr/>
          <a:lstStyle/>
          <a:p>
            <a:r>
              <a:rPr lang="en-US"/>
              <a:t>Interoperable Communications Back to Basics 8Feb23</a:t>
            </a:r>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83408A-A674-5445-A08E-498F388529D6}" type="datetime1">
              <a:rPr lang="en-US" smtClean="0"/>
              <a:t>2/6/23</a:t>
            </a:fld>
            <a:endParaRPr lang="en-US"/>
          </a:p>
        </p:txBody>
      </p:sp>
      <p:sp>
        <p:nvSpPr>
          <p:cNvPr id="8" name="Footer Placeholder 7"/>
          <p:cNvSpPr>
            <a:spLocks noGrp="1"/>
          </p:cNvSpPr>
          <p:nvPr>
            <p:ph type="ftr" sz="quarter" idx="11"/>
          </p:nvPr>
        </p:nvSpPr>
        <p:spPr/>
        <p:txBody>
          <a:bodyPr/>
          <a:lstStyle/>
          <a:p>
            <a:r>
              <a:rPr lang="en-US"/>
              <a:t>Interoperable Communications Back to Basics 8Feb23</a:t>
            </a:r>
          </a:p>
        </p:txBody>
      </p:sp>
      <p:sp>
        <p:nvSpPr>
          <p:cNvPr id="9" name="Slide Number Placeholder 8"/>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C3DD5F-FA16-C14D-A12E-E0501C337D2B}" type="datetime1">
              <a:rPr lang="en-US" smtClean="0"/>
              <a:t>2/6/23</a:t>
            </a:fld>
            <a:endParaRPr lang="en-US"/>
          </a:p>
        </p:txBody>
      </p:sp>
      <p:sp>
        <p:nvSpPr>
          <p:cNvPr id="4" name="Footer Placeholder 3"/>
          <p:cNvSpPr>
            <a:spLocks noGrp="1"/>
          </p:cNvSpPr>
          <p:nvPr>
            <p:ph type="ftr" sz="quarter" idx="11"/>
          </p:nvPr>
        </p:nvSpPr>
        <p:spPr/>
        <p:txBody>
          <a:bodyPr/>
          <a:lstStyle/>
          <a:p>
            <a:r>
              <a:rPr lang="en-US"/>
              <a:t>Interoperable Communications Back to Basics 8Feb23</a:t>
            </a:r>
          </a:p>
        </p:txBody>
      </p:sp>
      <p:sp>
        <p:nvSpPr>
          <p:cNvPr id="5" name="Slide Number Placeholder 4"/>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893CE-2B5A-1D4C-8389-8648D976C250}" type="datetime1">
              <a:rPr lang="en-US" smtClean="0"/>
              <a:t>2/6/23</a:t>
            </a:fld>
            <a:endParaRPr lang="en-US"/>
          </a:p>
        </p:txBody>
      </p:sp>
      <p:sp>
        <p:nvSpPr>
          <p:cNvPr id="3" name="Footer Placeholder 2"/>
          <p:cNvSpPr>
            <a:spLocks noGrp="1"/>
          </p:cNvSpPr>
          <p:nvPr>
            <p:ph type="ftr" sz="quarter" idx="11"/>
          </p:nvPr>
        </p:nvSpPr>
        <p:spPr/>
        <p:txBody>
          <a:bodyPr/>
          <a:lstStyle/>
          <a:p>
            <a:r>
              <a:rPr lang="en-US"/>
              <a:t>Interoperable Communications Back to Basics 8Feb23</a:t>
            </a:r>
          </a:p>
        </p:txBody>
      </p:sp>
      <p:sp>
        <p:nvSpPr>
          <p:cNvPr id="4" name="Slide Number Placeholder 3"/>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E18813-93CD-064D-A8C8-9C379D957BD4}" type="datetime1">
              <a:rPr lang="en-US" smtClean="0"/>
              <a:t>2/6/23</a:t>
            </a:fld>
            <a:endParaRPr lang="en-US"/>
          </a:p>
        </p:txBody>
      </p:sp>
      <p:sp>
        <p:nvSpPr>
          <p:cNvPr id="6" name="Footer Placeholder 5"/>
          <p:cNvSpPr>
            <a:spLocks noGrp="1"/>
          </p:cNvSpPr>
          <p:nvPr>
            <p:ph type="ftr" sz="quarter" idx="11"/>
          </p:nvPr>
        </p:nvSpPr>
        <p:spPr/>
        <p:txBody>
          <a:bodyPr/>
          <a:lstStyle/>
          <a:p>
            <a:r>
              <a:rPr lang="en-US"/>
              <a:t>Interoperable Communications Back to Basics 8Feb23</a:t>
            </a:r>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1894D29-F455-4F4F-B3C4-3771B240528D}" type="datetime1">
              <a:rPr lang="en-US" smtClean="0"/>
              <a:t>2/6/23</a:t>
            </a:fld>
            <a:endParaRPr lang="en-US"/>
          </a:p>
        </p:txBody>
      </p:sp>
      <p:sp>
        <p:nvSpPr>
          <p:cNvPr id="6" name="Footer Placeholder 5"/>
          <p:cNvSpPr>
            <a:spLocks noGrp="1"/>
          </p:cNvSpPr>
          <p:nvPr>
            <p:ph type="ftr" sz="quarter" idx="11"/>
          </p:nvPr>
        </p:nvSpPr>
        <p:spPr/>
        <p:txBody>
          <a:bodyPr/>
          <a:lstStyle/>
          <a:p>
            <a:r>
              <a:rPr lang="en-US"/>
              <a:t>Interoperable Communications Back to Basics 8Feb23</a:t>
            </a:r>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D2EFD9-69F8-1643-AAFD-F4CB2CEE990A}" type="datetime1">
              <a:rPr lang="en-US" smtClean="0"/>
              <a:t>2/6/23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Interoperable Communications Back to Basics 8Feb23</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B849D6-A2AF-EB40-A7CE-F623886AC525}" type="slidenum">
              <a:rPr lang="en-US" smtClean="0"/>
              <a:t>‹#›</a:t>
            </a:fld>
            <a:endParaRPr lang="en-US"/>
          </a:p>
        </p:txBody>
      </p:sp>
    </p:spTree>
    <p:extLst>
      <p:ext uri="{BB962C8B-B14F-4D97-AF65-F5344CB8AC3E}">
        <p14:creationId xmlns:p14="http://schemas.microsoft.com/office/powerpoint/2010/main" val="122624872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m-principlesofmanagement/chapter/communication-in-the-management-func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B7ACC94-E809-4B6A-84E4-9AFF28A344D6}"/>
              </a:ext>
            </a:extLst>
          </p:cNvPr>
          <p:cNvGrpSpPr/>
          <p:nvPr/>
        </p:nvGrpSpPr>
        <p:grpSpPr>
          <a:xfrm>
            <a:off x="-81832" y="-73756"/>
            <a:ext cx="9132692" cy="5187048"/>
            <a:chOff x="-1" y="-4"/>
            <a:chExt cx="9132692" cy="5187048"/>
          </a:xfrm>
        </p:grpSpPr>
        <p:sp>
          <p:nvSpPr>
            <p:cNvPr id="32" name="Pentagon 69">
              <a:extLst>
                <a:ext uri="{FF2B5EF4-FFF2-40B4-BE49-F238E27FC236}">
                  <a16:creationId xmlns:a16="http://schemas.microsoft.com/office/drawing/2014/main" id="{545C9B92-6517-4026-80F8-3C9D214B7BE6}"/>
                </a:ext>
              </a:extLst>
            </p:cNvPr>
            <p:cNvSpPr/>
            <p:nvPr/>
          </p:nvSpPr>
          <p:spPr>
            <a:xfrm rot="10800000">
              <a:off x="-1" y="0"/>
              <a:ext cx="9132692" cy="5187044"/>
            </a:xfrm>
            <a:prstGeom prst="homePlat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Pentagon 69">
              <a:extLst>
                <a:ext uri="{FF2B5EF4-FFF2-40B4-BE49-F238E27FC236}">
                  <a16:creationId xmlns:a16="http://schemas.microsoft.com/office/drawing/2014/main" id="{1D7FD478-0924-4159-A320-F8A6E293904C}"/>
                </a:ext>
              </a:extLst>
            </p:cNvPr>
            <p:cNvSpPr/>
            <p:nvPr/>
          </p:nvSpPr>
          <p:spPr>
            <a:xfrm rot="10800000">
              <a:off x="2273121" y="-4"/>
              <a:ext cx="6859567" cy="5138277"/>
            </a:xfrm>
            <a:prstGeom prst="homePlate">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21" name="TextBox 120"/>
          <p:cNvSpPr txBox="1"/>
          <p:nvPr/>
        </p:nvSpPr>
        <p:spPr>
          <a:xfrm>
            <a:off x="93140" y="557104"/>
            <a:ext cx="4633531" cy="2090846"/>
          </a:xfrm>
          <a:prstGeom prst="rect">
            <a:avLst/>
          </a:prstGeom>
          <a:noFill/>
          <a:ln>
            <a:noFill/>
          </a:ln>
          <a:effectLst/>
        </p:spPr>
        <p:txBody>
          <a:bodyPr wrap="square" rtlCol="0">
            <a:no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charset="0"/>
                <a:ea typeface="Calibri" charset="0"/>
                <a:cs typeface="Calibri" charset="0"/>
              </a:rPr>
              <a:t>R2N HCC</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charset="0"/>
                <a:ea typeface="Calibri" charset="0"/>
                <a:cs typeface="Calibri" charset="0"/>
              </a:rPr>
              <a:t>INTEROPERABLE</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charset="0"/>
                <a:ea typeface="Calibri" charset="0"/>
                <a:cs typeface="Calibri" charset="0"/>
              </a:rPr>
              <a:t>COMMUNICATION</a:t>
            </a:r>
          </a:p>
        </p:txBody>
      </p:sp>
      <p:sp>
        <p:nvSpPr>
          <p:cNvPr id="43" name="TextBox 42">
            <a:extLst>
              <a:ext uri="{FF2B5EF4-FFF2-40B4-BE49-F238E27FC236}">
                <a16:creationId xmlns:a16="http://schemas.microsoft.com/office/drawing/2014/main" id="{795CB1CE-57EB-4D94-A753-21DB794366FC}"/>
              </a:ext>
            </a:extLst>
          </p:cNvPr>
          <p:cNvSpPr txBox="1"/>
          <p:nvPr/>
        </p:nvSpPr>
        <p:spPr>
          <a:xfrm>
            <a:off x="430538" y="2986036"/>
            <a:ext cx="3584273" cy="1202300"/>
          </a:xfrm>
          <a:prstGeom prst="rect">
            <a:avLst/>
          </a:prstGeom>
          <a:noFill/>
        </p:spPr>
        <p:txBody>
          <a:bodyPr wrap="square" rtlCol="0">
            <a:no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lumMod val="75000"/>
                  </a:srgbClr>
                </a:solidFill>
                <a:effectLst/>
                <a:uLnTx/>
                <a:uFillTx/>
                <a:latin typeface="Helvetica" charset="0"/>
                <a:ea typeface="Helvetica" charset="0"/>
                <a:cs typeface="Helvetica" charset="0"/>
              </a:rPr>
              <a:t>Back to the Basics Presentation</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200" dirty="0">
                <a:solidFill>
                  <a:srgbClr val="44546A">
                    <a:lumMod val="75000"/>
                  </a:srgbClr>
                </a:solidFill>
                <a:latin typeface="Helvetica" charset="0"/>
                <a:ea typeface="Helvetica" charset="0"/>
                <a:cs typeface="Helvetica" charset="0"/>
              </a:rPr>
              <a:t>By Rick Drummer</a:t>
            </a:r>
            <a:endParaRPr kumimoji="0" lang="en-US" sz="1200" b="0" i="0" u="none" strike="noStrike" kern="1200" cap="none" spc="0" normalizeH="0" baseline="0" noProof="0" dirty="0">
              <a:ln>
                <a:noFill/>
              </a:ln>
              <a:solidFill>
                <a:srgbClr val="44546A">
                  <a:lumMod val="75000"/>
                </a:srgbClr>
              </a:solidFill>
              <a:effectLst/>
              <a:uLnTx/>
              <a:uFillTx/>
              <a:latin typeface="Helvetica" charset="0"/>
              <a:ea typeface="Helvetica" charset="0"/>
              <a:cs typeface="Helvetica"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solidFill>
                  <a:srgbClr val="44546A">
                    <a:lumMod val="75000"/>
                  </a:srgbClr>
                </a:solidFill>
                <a:latin typeface="Helvetica" charset="0"/>
                <a:ea typeface="Helvetica" charset="0"/>
                <a:cs typeface="Helvetica" charset="0"/>
              </a:rPr>
              <a:t>R2N Advisory / Planning Board</a:t>
            </a: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lumMod val="75000"/>
                  </a:srgbClr>
                </a:solidFill>
                <a:effectLst/>
                <a:uLnTx/>
                <a:uFillTx/>
                <a:latin typeface="Helvetica" charset="0"/>
                <a:ea typeface="Helvetica" charset="0"/>
                <a:cs typeface="Helvetica" charset="0"/>
              </a:rPr>
              <a:t>February</a:t>
            </a:r>
            <a:r>
              <a:rPr kumimoji="0" lang="en-US" sz="1600" b="0" i="0" u="none" strike="noStrike" kern="1200" cap="none" spc="0" normalizeH="0" noProof="0" dirty="0">
                <a:ln>
                  <a:noFill/>
                </a:ln>
                <a:solidFill>
                  <a:srgbClr val="44546A">
                    <a:lumMod val="75000"/>
                  </a:srgbClr>
                </a:solidFill>
                <a:effectLst/>
                <a:uLnTx/>
                <a:uFillTx/>
                <a:latin typeface="Helvetica" charset="0"/>
                <a:ea typeface="Helvetica" charset="0"/>
                <a:cs typeface="Helvetica" charset="0"/>
              </a:rPr>
              <a:t> 8, 2023</a:t>
            </a:r>
            <a:endParaRPr kumimoji="0" lang="en-US" sz="1600" b="0" i="0" u="none" strike="noStrike" kern="1200" cap="none" spc="0" normalizeH="0" baseline="0" noProof="0" dirty="0">
              <a:ln>
                <a:noFill/>
              </a:ln>
              <a:solidFill>
                <a:srgbClr val="44546A">
                  <a:lumMod val="75000"/>
                </a:srgbClr>
              </a:solidFill>
              <a:effectLst/>
              <a:uLnTx/>
              <a:uFillTx/>
              <a:latin typeface="Helvetica" charset="0"/>
              <a:ea typeface="Helvetica" charset="0"/>
              <a:cs typeface="Helvetica" charset="0"/>
            </a:endParaRPr>
          </a:p>
        </p:txBody>
      </p:sp>
      <p:sp>
        <p:nvSpPr>
          <p:cNvPr id="35" name="Freeform: Shape 34">
            <a:extLst>
              <a:ext uri="{FF2B5EF4-FFF2-40B4-BE49-F238E27FC236}">
                <a16:creationId xmlns:a16="http://schemas.microsoft.com/office/drawing/2014/main" id="{4A7479FC-81D6-4B93-A834-A83520663C7A}"/>
              </a:ext>
            </a:extLst>
          </p:cNvPr>
          <p:cNvSpPr/>
          <p:nvPr/>
        </p:nvSpPr>
        <p:spPr>
          <a:xfrm flipH="1">
            <a:off x="5242255" y="2169058"/>
            <a:ext cx="3139767" cy="2502079"/>
          </a:xfrm>
          <a:custGeom>
            <a:avLst/>
            <a:gdLst>
              <a:gd name="connsiteX0" fmla="*/ 1322363 w 2046850"/>
              <a:gd name="connsiteY0" fmla="*/ 0 h 1927273"/>
              <a:gd name="connsiteX1" fmla="*/ 1941342 w 2046850"/>
              <a:gd name="connsiteY1" fmla="*/ 422030 h 1927273"/>
              <a:gd name="connsiteX2" fmla="*/ 1969477 w 2046850"/>
              <a:gd name="connsiteY2" fmla="*/ 590843 h 1927273"/>
              <a:gd name="connsiteX3" fmla="*/ 2046850 w 2046850"/>
              <a:gd name="connsiteY3" fmla="*/ 710418 h 1927273"/>
              <a:gd name="connsiteX4" fmla="*/ 1906173 w 2046850"/>
              <a:gd name="connsiteY4" fmla="*/ 886264 h 1927273"/>
              <a:gd name="connsiteX5" fmla="*/ 1941342 w 2046850"/>
              <a:gd name="connsiteY5" fmla="*/ 1287193 h 1927273"/>
              <a:gd name="connsiteX6" fmla="*/ 1709225 w 2046850"/>
              <a:gd name="connsiteY6" fmla="*/ 1547446 h 1927273"/>
              <a:gd name="connsiteX7" fmla="*/ 886265 w 2046850"/>
              <a:gd name="connsiteY7" fmla="*/ 1533378 h 1927273"/>
              <a:gd name="connsiteX8" fmla="*/ 801859 w 2046850"/>
              <a:gd name="connsiteY8" fmla="*/ 1927273 h 1927273"/>
              <a:gd name="connsiteX9" fmla="*/ 7034 w 2046850"/>
              <a:gd name="connsiteY9" fmla="*/ 1927273 h 1927273"/>
              <a:gd name="connsiteX10" fmla="*/ 0 w 2046850"/>
              <a:gd name="connsiteY10" fmla="*/ 105507 h 1927273"/>
              <a:gd name="connsiteX11" fmla="*/ 1322363 w 2046850"/>
              <a:gd name="connsiteY11" fmla="*/ 0 h 1927273"/>
              <a:gd name="connsiteX0" fmla="*/ 1322363 w 2046850"/>
              <a:gd name="connsiteY0" fmla="*/ 0 h 1927273"/>
              <a:gd name="connsiteX1" fmla="*/ 1941342 w 2046850"/>
              <a:gd name="connsiteY1" fmla="*/ 422030 h 1927273"/>
              <a:gd name="connsiteX2" fmla="*/ 1913329 w 2046850"/>
              <a:gd name="connsiteY2" fmla="*/ 598865 h 1927273"/>
              <a:gd name="connsiteX3" fmla="*/ 2046850 w 2046850"/>
              <a:gd name="connsiteY3" fmla="*/ 710418 h 1927273"/>
              <a:gd name="connsiteX4" fmla="*/ 1906173 w 2046850"/>
              <a:gd name="connsiteY4" fmla="*/ 886264 h 1927273"/>
              <a:gd name="connsiteX5" fmla="*/ 1941342 w 2046850"/>
              <a:gd name="connsiteY5" fmla="*/ 1287193 h 1927273"/>
              <a:gd name="connsiteX6" fmla="*/ 1709225 w 2046850"/>
              <a:gd name="connsiteY6" fmla="*/ 1547446 h 1927273"/>
              <a:gd name="connsiteX7" fmla="*/ 886265 w 2046850"/>
              <a:gd name="connsiteY7" fmla="*/ 1533378 h 1927273"/>
              <a:gd name="connsiteX8" fmla="*/ 801859 w 2046850"/>
              <a:gd name="connsiteY8" fmla="*/ 1927273 h 1927273"/>
              <a:gd name="connsiteX9" fmla="*/ 7034 w 2046850"/>
              <a:gd name="connsiteY9" fmla="*/ 1927273 h 1927273"/>
              <a:gd name="connsiteX10" fmla="*/ 0 w 2046850"/>
              <a:gd name="connsiteY10" fmla="*/ 105507 h 1927273"/>
              <a:gd name="connsiteX11" fmla="*/ 1322363 w 2046850"/>
              <a:gd name="connsiteY11" fmla="*/ 0 h 1927273"/>
              <a:gd name="connsiteX0" fmla="*/ 1322363 w 2046850"/>
              <a:gd name="connsiteY0" fmla="*/ 0 h 1927273"/>
              <a:gd name="connsiteX1" fmla="*/ 1941342 w 2046850"/>
              <a:gd name="connsiteY1" fmla="*/ 422030 h 1927273"/>
              <a:gd name="connsiteX2" fmla="*/ 1973487 w 2046850"/>
              <a:gd name="connsiteY2" fmla="*/ 598865 h 1927273"/>
              <a:gd name="connsiteX3" fmla="*/ 2046850 w 2046850"/>
              <a:gd name="connsiteY3" fmla="*/ 710418 h 1927273"/>
              <a:gd name="connsiteX4" fmla="*/ 1906173 w 2046850"/>
              <a:gd name="connsiteY4" fmla="*/ 886264 h 1927273"/>
              <a:gd name="connsiteX5" fmla="*/ 1941342 w 2046850"/>
              <a:gd name="connsiteY5" fmla="*/ 1287193 h 1927273"/>
              <a:gd name="connsiteX6" fmla="*/ 1709225 w 2046850"/>
              <a:gd name="connsiteY6" fmla="*/ 1547446 h 1927273"/>
              <a:gd name="connsiteX7" fmla="*/ 886265 w 2046850"/>
              <a:gd name="connsiteY7" fmla="*/ 1533378 h 1927273"/>
              <a:gd name="connsiteX8" fmla="*/ 801859 w 2046850"/>
              <a:gd name="connsiteY8" fmla="*/ 1927273 h 1927273"/>
              <a:gd name="connsiteX9" fmla="*/ 7034 w 2046850"/>
              <a:gd name="connsiteY9" fmla="*/ 1927273 h 1927273"/>
              <a:gd name="connsiteX10" fmla="*/ 0 w 2046850"/>
              <a:gd name="connsiteY10" fmla="*/ 105507 h 1927273"/>
              <a:gd name="connsiteX11" fmla="*/ 1322363 w 2046850"/>
              <a:gd name="connsiteY11" fmla="*/ 0 h 1927273"/>
              <a:gd name="connsiteX0" fmla="*/ 1322363 w 2046850"/>
              <a:gd name="connsiteY0" fmla="*/ 0 h 1927273"/>
              <a:gd name="connsiteX1" fmla="*/ 1941342 w 2046850"/>
              <a:gd name="connsiteY1" fmla="*/ 422030 h 1927273"/>
              <a:gd name="connsiteX2" fmla="*/ 1973487 w 2046850"/>
              <a:gd name="connsiteY2" fmla="*/ 598865 h 1927273"/>
              <a:gd name="connsiteX3" fmla="*/ 2046850 w 2046850"/>
              <a:gd name="connsiteY3" fmla="*/ 710418 h 1927273"/>
              <a:gd name="connsiteX4" fmla="*/ 1906173 w 2046850"/>
              <a:gd name="connsiteY4" fmla="*/ 886264 h 1927273"/>
              <a:gd name="connsiteX5" fmla="*/ 1941342 w 2046850"/>
              <a:gd name="connsiteY5" fmla="*/ 1287193 h 1927273"/>
              <a:gd name="connsiteX6" fmla="*/ 1709225 w 2046850"/>
              <a:gd name="connsiteY6" fmla="*/ 1547446 h 1927273"/>
              <a:gd name="connsiteX7" fmla="*/ 886265 w 2046850"/>
              <a:gd name="connsiteY7" fmla="*/ 1533378 h 1927273"/>
              <a:gd name="connsiteX8" fmla="*/ 801859 w 2046850"/>
              <a:gd name="connsiteY8" fmla="*/ 1927273 h 1927273"/>
              <a:gd name="connsiteX9" fmla="*/ 7034 w 2046850"/>
              <a:gd name="connsiteY9" fmla="*/ 1927273 h 1927273"/>
              <a:gd name="connsiteX10" fmla="*/ 0 w 2046850"/>
              <a:gd name="connsiteY10" fmla="*/ 105507 h 1927273"/>
              <a:gd name="connsiteX11" fmla="*/ 1322363 w 2046850"/>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94286 w 2047434"/>
              <a:gd name="connsiteY7" fmla="*/ 1541399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504"/>
              <a:gd name="connsiteY0" fmla="*/ 0 h 1927273"/>
              <a:gd name="connsiteX1" fmla="*/ 1941342 w 2047504"/>
              <a:gd name="connsiteY1" fmla="*/ 422030 h 1927273"/>
              <a:gd name="connsiteX2" fmla="*/ 1973487 w 2047504"/>
              <a:gd name="connsiteY2" fmla="*/ 598865 h 1927273"/>
              <a:gd name="connsiteX3" fmla="*/ 2046850 w 2047504"/>
              <a:gd name="connsiteY3" fmla="*/ 710418 h 1927273"/>
              <a:gd name="connsiteX4" fmla="*/ 1906173 w 2047504"/>
              <a:gd name="connsiteY4" fmla="*/ 886264 h 1927273"/>
              <a:gd name="connsiteX5" fmla="*/ 1941342 w 2047504"/>
              <a:gd name="connsiteY5" fmla="*/ 1287193 h 1927273"/>
              <a:gd name="connsiteX6" fmla="*/ 1709225 w 2047504"/>
              <a:gd name="connsiteY6" fmla="*/ 1547446 h 1927273"/>
              <a:gd name="connsiteX7" fmla="*/ 894286 w 2047504"/>
              <a:gd name="connsiteY7" fmla="*/ 1541399 h 1927273"/>
              <a:gd name="connsiteX8" fmla="*/ 801859 w 2047504"/>
              <a:gd name="connsiteY8" fmla="*/ 1927273 h 1927273"/>
              <a:gd name="connsiteX9" fmla="*/ 7034 w 2047504"/>
              <a:gd name="connsiteY9" fmla="*/ 1927273 h 1927273"/>
              <a:gd name="connsiteX10" fmla="*/ 0 w 2047504"/>
              <a:gd name="connsiteY10" fmla="*/ 105507 h 1927273"/>
              <a:gd name="connsiteX11" fmla="*/ 1322363 w 2047504"/>
              <a:gd name="connsiteY11" fmla="*/ 0 h 1927273"/>
              <a:gd name="connsiteX0" fmla="*/ 1322363 w 2059465"/>
              <a:gd name="connsiteY0" fmla="*/ 0 h 1927273"/>
              <a:gd name="connsiteX1" fmla="*/ 1941342 w 2059465"/>
              <a:gd name="connsiteY1" fmla="*/ 422030 h 1927273"/>
              <a:gd name="connsiteX2" fmla="*/ 1973487 w 2059465"/>
              <a:gd name="connsiteY2" fmla="*/ 598865 h 1927273"/>
              <a:gd name="connsiteX3" fmla="*/ 2058882 w 2059465"/>
              <a:gd name="connsiteY3" fmla="*/ 710418 h 1927273"/>
              <a:gd name="connsiteX4" fmla="*/ 1906173 w 2059465"/>
              <a:gd name="connsiteY4" fmla="*/ 886264 h 1927273"/>
              <a:gd name="connsiteX5" fmla="*/ 1941342 w 2059465"/>
              <a:gd name="connsiteY5" fmla="*/ 1287193 h 1927273"/>
              <a:gd name="connsiteX6" fmla="*/ 1709225 w 2059465"/>
              <a:gd name="connsiteY6" fmla="*/ 1547446 h 1927273"/>
              <a:gd name="connsiteX7" fmla="*/ 894286 w 2059465"/>
              <a:gd name="connsiteY7" fmla="*/ 1541399 h 1927273"/>
              <a:gd name="connsiteX8" fmla="*/ 801859 w 2059465"/>
              <a:gd name="connsiteY8" fmla="*/ 1927273 h 1927273"/>
              <a:gd name="connsiteX9" fmla="*/ 7034 w 2059465"/>
              <a:gd name="connsiteY9" fmla="*/ 1927273 h 1927273"/>
              <a:gd name="connsiteX10" fmla="*/ 0 w 2059465"/>
              <a:gd name="connsiteY10" fmla="*/ 105507 h 1927273"/>
              <a:gd name="connsiteX11" fmla="*/ 1322363 w 2059465"/>
              <a:gd name="connsiteY11" fmla="*/ 0 h 1927273"/>
              <a:gd name="connsiteX0" fmla="*/ 1322363 w 2059465"/>
              <a:gd name="connsiteY0" fmla="*/ 0 h 1927273"/>
              <a:gd name="connsiteX1" fmla="*/ 1973487 w 2059465"/>
              <a:gd name="connsiteY1" fmla="*/ 598865 h 1927273"/>
              <a:gd name="connsiteX2" fmla="*/ 2058882 w 2059465"/>
              <a:gd name="connsiteY2" fmla="*/ 710418 h 1927273"/>
              <a:gd name="connsiteX3" fmla="*/ 1906173 w 2059465"/>
              <a:gd name="connsiteY3" fmla="*/ 886264 h 1927273"/>
              <a:gd name="connsiteX4" fmla="*/ 1941342 w 2059465"/>
              <a:gd name="connsiteY4" fmla="*/ 1287193 h 1927273"/>
              <a:gd name="connsiteX5" fmla="*/ 1709225 w 2059465"/>
              <a:gd name="connsiteY5" fmla="*/ 1547446 h 1927273"/>
              <a:gd name="connsiteX6" fmla="*/ 894286 w 2059465"/>
              <a:gd name="connsiteY6" fmla="*/ 1541399 h 1927273"/>
              <a:gd name="connsiteX7" fmla="*/ 801859 w 2059465"/>
              <a:gd name="connsiteY7" fmla="*/ 1927273 h 1927273"/>
              <a:gd name="connsiteX8" fmla="*/ 7034 w 2059465"/>
              <a:gd name="connsiteY8" fmla="*/ 1927273 h 1927273"/>
              <a:gd name="connsiteX9" fmla="*/ 0 w 2059465"/>
              <a:gd name="connsiteY9" fmla="*/ 105507 h 1927273"/>
              <a:gd name="connsiteX10" fmla="*/ 1322363 w 2059465"/>
              <a:gd name="connsiteY10" fmla="*/ 0 h 1927273"/>
              <a:gd name="connsiteX0" fmla="*/ 1322363 w 2059465"/>
              <a:gd name="connsiteY0" fmla="*/ 0 h 1927273"/>
              <a:gd name="connsiteX1" fmla="*/ 2058882 w 2059465"/>
              <a:gd name="connsiteY1" fmla="*/ 710418 h 1927273"/>
              <a:gd name="connsiteX2" fmla="*/ 1906173 w 2059465"/>
              <a:gd name="connsiteY2" fmla="*/ 886264 h 1927273"/>
              <a:gd name="connsiteX3" fmla="*/ 1941342 w 2059465"/>
              <a:gd name="connsiteY3" fmla="*/ 1287193 h 1927273"/>
              <a:gd name="connsiteX4" fmla="*/ 1709225 w 2059465"/>
              <a:gd name="connsiteY4" fmla="*/ 1547446 h 1927273"/>
              <a:gd name="connsiteX5" fmla="*/ 894286 w 2059465"/>
              <a:gd name="connsiteY5" fmla="*/ 1541399 h 1927273"/>
              <a:gd name="connsiteX6" fmla="*/ 801859 w 2059465"/>
              <a:gd name="connsiteY6" fmla="*/ 1927273 h 1927273"/>
              <a:gd name="connsiteX7" fmla="*/ 7034 w 2059465"/>
              <a:gd name="connsiteY7" fmla="*/ 1927273 h 1927273"/>
              <a:gd name="connsiteX8" fmla="*/ 0 w 2059465"/>
              <a:gd name="connsiteY8" fmla="*/ 105507 h 1927273"/>
              <a:gd name="connsiteX9" fmla="*/ 1322363 w 2059465"/>
              <a:gd name="connsiteY9" fmla="*/ 0 h 1927273"/>
              <a:gd name="connsiteX0" fmla="*/ 1322363 w 1986910"/>
              <a:gd name="connsiteY0" fmla="*/ 0 h 1927273"/>
              <a:gd name="connsiteX1" fmla="*/ 1906173 w 1986910"/>
              <a:gd name="connsiteY1" fmla="*/ 886264 h 1927273"/>
              <a:gd name="connsiteX2" fmla="*/ 1941342 w 1986910"/>
              <a:gd name="connsiteY2" fmla="*/ 1287193 h 1927273"/>
              <a:gd name="connsiteX3" fmla="*/ 1709225 w 1986910"/>
              <a:gd name="connsiteY3" fmla="*/ 1547446 h 1927273"/>
              <a:gd name="connsiteX4" fmla="*/ 894286 w 1986910"/>
              <a:gd name="connsiteY4" fmla="*/ 1541399 h 1927273"/>
              <a:gd name="connsiteX5" fmla="*/ 801859 w 1986910"/>
              <a:gd name="connsiteY5" fmla="*/ 1927273 h 1927273"/>
              <a:gd name="connsiteX6" fmla="*/ 7034 w 1986910"/>
              <a:gd name="connsiteY6" fmla="*/ 1927273 h 1927273"/>
              <a:gd name="connsiteX7" fmla="*/ 0 w 1986910"/>
              <a:gd name="connsiteY7" fmla="*/ 105507 h 1927273"/>
              <a:gd name="connsiteX8" fmla="*/ 1322363 w 1986910"/>
              <a:gd name="connsiteY8" fmla="*/ 0 h 1927273"/>
              <a:gd name="connsiteX0" fmla="*/ 1322363 w 1991077"/>
              <a:gd name="connsiteY0" fmla="*/ 0 h 1927273"/>
              <a:gd name="connsiteX1" fmla="*/ 1906173 w 1991077"/>
              <a:gd name="connsiteY1" fmla="*/ 886264 h 1927273"/>
              <a:gd name="connsiteX2" fmla="*/ 1941342 w 1991077"/>
              <a:gd name="connsiteY2" fmla="*/ 1287193 h 1927273"/>
              <a:gd name="connsiteX3" fmla="*/ 1709225 w 1991077"/>
              <a:gd name="connsiteY3" fmla="*/ 1547446 h 1927273"/>
              <a:gd name="connsiteX4" fmla="*/ 894286 w 1991077"/>
              <a:gd name="connsiteY4" fmla="*/ 1541399 h 1927273"/>
              <a:gd name="connsiteX5" fmla="*/ 801859 w 1991077"/>
              <a:gd name="connsiteY5" fmla="*/ 1927273 h 1927273"/>
              <a:gd name="connsiteX6" fmla="*/ 7034 w 1991077"/>
              <a:gd name="connsiteY6" fmla="*/ 1927273 h 1927273"/>
              <a:gd name="connsiteX7" fmla="*/ 0 w 1991077"/>
              <a:gd name="connsiteY7" fmla="*/ 105507 h 1927273"/>
              <a:gd name="connsiteX8" fmla="*/ 1322363 w 1991077"/>
              <a:gd name="connsiteY8" fmla="*/ 0 h 1927273"/>
              <a:gd name="connsiteX0" fmla="*/ 1322363 w 1951783"/>
              <a:gd name="connsiteY0" fmla="*/ 0 h 1927273"/>
              <a:gd name="connsiteX1" fmla="*/ 1906173 w 1951783"/>
              <a:gd name="connsiteY1" fmla="*/ 886264 h 1927273"/>
              <a:gd name="connsiteX2" fmla="*/ 1941342 w 1951783"/>
              <a:gd name="connsiteY2" fmla="*/ 1287193 h 1927273"/>
              <a:gd name="connsiteX3" fmla="*/ 1709225 w 1951783"/>
              <a:gd name="connsiteY3" fmla="*/ 1547446 h 1927273"/>
              <a:gd name="connsiteX4" fmla="*/ 894286 w 1951783"/>
              <a:gd name="connsiteY4" fmla="*/ 1541399 h 1927273"/>
              <a:gd name="connsiteX5" fmla="*/ 801859 w 1951783"/>
              <a:gd name="connsiteY5" fmla="*/ 1927273 h 1927273"/>
              <a:gd name="connsiteX6" fmla="*/ 7034 w 1951783"/>
              <a:gd name="connsiteY6" fmla="*/ 1927273 h 1927273"/>
              <a:gd name="connsiteX7" fmla="*/ 0 w 1951783"/>
              <a:gd name="connsiteY7" fmla="*/ 105507 h 1927273"/>
              <a:gd name="connsiteX8" fmla="*/ 1322363 w 1951783"/>
              <a:gd name="connsiteY8" fmla="*/ 0 h 1927273"/>
              <a:gd name="connsiteX0" fmla="*/ 1322363 w 1951783"/>
              <a:gd name="connsiteY0" fmla="*/ 0 h 1986271"/>
              <a:gd name="connsiteX1" fmla="*/ 1906173 w 1951783"/>
              <a:gd name="connsiteY1" fmla="*/ 886264 h 1986271"/>
              <a:gd name="connsiteX2" fmla="*/ 1941342 w 1951783"/>
              <a:gd name="connsiteY2" fmla="*/ 1287193 h 1986271"/>
              <a:gd name="connsiteX3" fmla="*/ 1709225 w 1951783"/>
              <a:gd name="connsiteY3" fmla="*/ 1547446 h 1986271"/>
              <a:gd name="connsiteX4" fmla="*/ 894286 w 1951783"/>
              <a:gd name="connsiteY4" fmla="*/ 1541399 h 1986271"/>
              <a:gd name="connsiteX5" fmla="*/ 7034 w 1951783"/>
              <a:gd name="connsiteY5" fmla="*/ 1927273 h 1986271"/>
              <a:gd name="connsiteX6" fmla="*/ 0 w 1951783"/>
              <a:gd name="connsiteY6" fmla="*/ 105507 h 1986271"/>
              <a:gd name="connsiteX7" fmla="*/ 1322363 w 1951783"/>
              <a:gd name="connsiteY7" fmla="*/ 0 h 1986271"/>
              <a:gd name="connsiteX0" fmla="*/ 1327568 w 1956988"/>
              <a:gd name="connsiteY0" fmla="*/ 0 h 1572868"/>
              <a:gd name="connsiteX1" fmla="*/ 1911378 w 1956988"/>
              <a:gd name="connsiteY1" fmla="*/ 886264 h 1572868"/>
              <a:gd name="connsiteX2" fmla="*/ 1946547 w 1956988"/>
              <a:gd name="connsiteY2" fmla="*/ 1287193 h 1572868"/>
              <a:gd name="connsiteX3" fmla="*/ 1714430 w 1956988"/>
              <a:gd name="connsiteY3" fmla="*/ 1547446 h 1572868"/>
              <a:gd name="connsiteX4" fmla="*/ 899491 w 1956988"/>
              <a:gd name="connsiteY4" fmla="*/ 1541399 h 1572868"/>
              <a:gd name="connsiteX5" fmla="*/ 5205 w 1956988"/>
              <a:gd name="connsiteY5" fmla="*/ 105507 h 1572868"/>
              <a:gd name="connsiteX6" fmla="*/ 1327568 w 1956988"/>
              <a:gd name="connsiteY6" fmla="*/ 0 h 1572868"/>
              <a:gd name="connsiteX0" fmla="*/ 1327568 w 1956988"/>
              <a:gd name="connsiteY0" fmla="*/ 0 h 1559524"/>
              <a:gd name="connsiteX1" fmla="*/ 1911378 w 1956988"/>
              <a:gd name="connsiteY1" fmla="*/ 886264 h 1559524"/>
              <a:gd name="connsiteX2" fmla="*/ 1946547 w 1956988"/>
              <a:gd name="connsiteY2" fmla="*/ 1287193 h 1559524"/>
              <a:gd name="connsiteX3" fmla="*/ 1714430 w 1956988"/>
              <a:gd name="connsiteY3" fmla="*/ 1547446 h 1559524"/>
              <a:gd name="connsiteX4" fmla="*/ 899491 w 1956988"/>
              <a:gd name="connsiteY4" fmla="*/ 1541399 h 1559524"/>
              <a:gd name="connsiteX5" fmla="*/ 5205 w 1956988"/>
              <a:gd name="connsiteY5" fmla="*/ 105507 h 1559524"/>
              <a:gd name="connsiteX6" fmla="*/ 1327568 w 1956988"/>
              <a:gd name="connsiteY6" fmla="*/ 0 h 155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6988" h="1559524">
                <a:moveTo>
                  <a:pt x="1327568" y="0"/>
                </a:moveTo>
                <a:lnTo>
                  <a:pt x="1911378" y="886264"/>
                </a:lnTo>
                <a:cubicBezTo>
                  <a:pt x="1924115" y="905672"/>
                  <a:pt x="1979803" y="1068095"/>
                  <a:pt x="1946547" y="1287193"/>
                </a:cubicBezTo>
                <a:cubicBezTo>
                  <a:pt x="1913291" y="1506291"/>
                  <a:pt x="1807279" y="1526107"/>
                  <a:pt x="1714430" y="1547446"/>
                </a:cubicBezTo>
                <a:cubicBezTo>
                  <a:pt x="1541826" y="1587115"/>
                  <a:pt x="1153758" y="1514003"/>
                  <a:pt x="899491" y="1541399"/>
                </a:cubicBezTo>
                <a:cubicBezTo>
                  <a:pt x="614620" y="1301076"/>
                  <a:pt x="-66141" y="362407"/>
                  <a:pt x="5205" y="105507"/>
                </a:cubicBezTo>
                <a:lnTo>
                  <a:pt x="1327568" y="0"/>
                </a:lnTo>
                <a:close/>
              </a:path>
            </a:pathLst>
          </a:custGeom>
          <a:solidFill>
            <a:schemeClr val="bg2">
              <a:lumMod val="75000"/>
            </a:schemeClr>
          </a:solidFill>
          <a:ln>
            <a:noFill/>
          </a:ln>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2199C190-5FF6-4A75-B1C8-E59AE4D189E1}"/>
              </a:ext>
            </a:extLst>
          </p:cNvPr>
          <p:cNvSpPr/>
          <p:nvPr/>
        </p:nvSpPr>
        <p:spPr>
          <a:xfrm flipH="1">
            <a:off x="5233311" y="2439299"/>
            <a:ext cx="1077730" cy="1054743"/>
          </a:xfrm>
          <a:custGeom>
            <a:avLst/>
            <a:gdLst>
              <a:gd name="connsiteX0" fmla="*/ 627529 w 657412"/>
              <a:gd name="connsiteY0" fmla="*/ 549835 h 657412"/>
              <a:gd name="connsiteX1" fmla="*/ 352612 w 657412"/>
              <a:gd name="connsiteY1" fmla="*/ 657412 h 657412"/>
              <a:gd name="connsiteX2" fmla="*/ 0 w 657412"/>
              <a:gd name="connsiteY2" fmla="*/ 0 h 657412"/>
              <a:gd name="connsiteX3" fmla="*/ 657412 w 657412"/>
              <a:gd name="connsiteY3" fmla="*/ 388471 h 657412"/>
              <a:gd name="connsiteX4" fmla="*/ 627529 w 657412"/>
              <a:gd name="connsiteY4" fmla="*/ 549835 h 657412"/>
              <a:gd name="connsiteX0" fmla="*/ 671740 w 671740"/>
              <a:gd name="connsiteY0" fmla="*/ 523309 h 657412"/>
              <a:gd name="connsiteX1" fmla="*/ 352612 w 671740"/>
              <a:gd name="connsiteY1" fmla="*/ 657412 h 657412"/>
              <a:gd name="connsiteX2" fmla="*/ 0 w 671740"/>
              <a:gd name="connsiteY2" fmla="*/ 0 h 657412"/>
              <a:gd name="connsiteX3" fmla="*/ 657412 w 671740"/>
              <a:gd name="connsiteY3" fmla="*/ 388471 h 657412"/>
              <a:gd name="connsiteX4" fmla="*/ 671740 w 671740"/>
              <a:gd name="connsiteY4" fmla="*/ 523309 h 65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40" h="657412">
                <a:moveTo>
                  <a:pt x="671740" y="523309"/>
                </a:moveTo>
                <a:lnTo>
                  <a:pt x="352612" y="657412"/>
                </a:lnTo>
                <a:lnTo>
                  <a:pt x="0" y="0"/>
                </a:lnTo>
                <a:lnTo>
                  <a:pt x="657412" y="388471"/>
                </a:lnTo>
                <a:lnTo>
                  <a:pt x="671740" y="523309"/>
                </a:lnTo>
                <a:close/>
              </a:path>
            </a:pathLst>
          </a:custGeom>
          <a:solidFill>
            <a:schemeClr val="bg2">
              <a:lumMod val="75000"/>
            </a:schemeClr>
          </a:solidFill>
          <a:ln>
            <a:noFill/>
          </a:ln>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1A50CE8-1369-4EA4-9AA5-C1C4E62C5387}"/>
              </a:ext>
            </a:extLst>
          </p:cNvPr>
          <p:cNvSpPr/>
          <p:nvPr/>
        </p:nvSpPr>
        <p:spPr>
          <a:xfrm flipH="1">
            <a:off x="6821475" y="2043130"/>
            <a:ext cx="2382309" cy="3281262"/>
          </a:xfrm>
          <a:custGeom>
            <a:avLst/>
            <a:gdLst>
              <a:gd name="connsiteX0" fmla="*/ 1028649 w 1589068"/>
              <a:gd name="connsiteY0" fmla="*/ 1573426 h 1973300"/>
              <a:gd name="connsiteX1" fmla="*/ 1024529 w 1589068"/>
              <a:gd name="connsiteY1" fmla="*/ 1573616 h 1973300"/>
              <a:gd name="connsiteX2" fmla="*/ 1132521 w 1589068"/>
              <a:gd name="connsiteY2" fmla="*/ 1577641 h 1973300"/>
              <a:gd name="connsiteX3" fmla="*/ 1586293 w 1589068"/>
              <a:gd name="connsiteY3" fmla="*/ 1610380 h 1973300"/>
              <a:gd name="connsiteX4" fmla="*/ 1589068 w 1589068"/>
              <a:gd name="connsiteY4" fmla="*/ 1610185 h 1973300"/>
              <a:gd name="connsiteX5" fmla="*/ 1490987 w 1589068"/>
              <a:gd name="connsiteY5" fmla="*/ 1607223 h 1973300"/>
              <a:gd name="connsiteX6" fmla="*/ 1028649 w 1589068"/>
              <a:gd name="connsiteY6" fmla="*/ 1573426 h 1973300"/>
              <a:gd name="connsiteX7" fmla="*/ 1353944 w 1589068"/>
              <a:gd name="connsiteY7" fmla="*/ 0 h 1973300"/>
              <a:gd name="connsiteX8" fmla="*/ 0 w 1589068"/>
              <a:gd name="connsiteY8" fmla="*/ 108027 h 1973300"/>
              <a:gd name="connsiteX9" fmla="*/ 7202 w 1589068"/>
              <a:gd name="connsiteY9" fmla="*/ 1973300 h 1973300"/>
              <a:gd name="connsiteX10" fmla="*/ 821009 w 1589068"/>
              <a:gd name="connsiteY10" fmla="*/ 1973300 h 1973300"/>
              <a:gd name="connsiteX11" fmla="*/ 915644 w 1589068"/>
              <a:gd name="connsiteY11" fmla="*/ 1578211 h 1973300"/>
              <a:gd name="connsiteX12" fmla="*/ 924413 w 1589068"/>
              <a:gd name="connsiteY12" fmla="*/ 1577807 h 1973300"/>
              <a:gd name="connsiteX13" fmla="*/ 865702 w 1589068"/>
              <a:gd name="connsiteY13" fmla="*/ 1524040 h 1973300"/>
              <a:gd name="connsiteX14" fmla="*/ 9211 w 1589068"/>
              <a:gd name="connsiteY14" fmla="*/ 108027 h 1973300"/>
              <a:gd name="connsiteX15" fmla="*/ 1354404 w 1589068"/>
              <a:gd name="connsiteY15" fmla="*/ 698 h 1973300"/>
              <a:gd name="connsiteX0" fmla="*/ 1028649 w 1586293"/>
              <a:gd name="connsiteY0" fmla="*/ 1573426 h 1973300"/>
              <a:gd name="connsiteX1" fmla="*/ 1024529 w 1586293"/>
              <a:gd name="connsiteY1" fmla="*/ 1573616 h 1973300"/>
              <a:gd name="connsiteX2" fmla="*/ 1132521 w 1586293"/>
              <a:gd name="connsiteY2" fmla="*/ 1577641 h 1973300"/>
              <a:gd name="connsiteX3" fmla="*/ 1586293 w 1586293"/>
              <a:gd name="connsiteY3" fmla="*/ 1610380 h 1973300"/>
              <a:gd name="connsiteX4" fmla="*/ 1490987 w 1586293"/>
              <a:gd name="connsiteY4" fmla="*/ 1607223 h 1973300"/>
              <a:gd name="connsiteX5" fmla="*/ 1028649 w 1586293"/>
              <a:gd name="connsiteY5" fmla="*/ 1573426 h 1973300"/>
              <a:gd name="connsiteX6" fmla="*/ 1353944 w 1586293"/>
              <a:gd name="connsiteY6" fmla="*/ 0 h 1973300"/>
              <a:gd name="connsiteX7" fmla="*/ 0 w 1586293"/>
              <a:gd name="connsiteY7" fmla="*/ 108027 h 1973300"/>
              <a:gd name="connsiteX8" fmla="*/ 7202 w 1586293"/>
              <a:gd name="connsiteY8" fmla="*/ 1973300 h 1973300"/>
              <a:gd name="connsiteX9" fmla="*/ 821009 w 1586293"/>
              <a:gd name="connsiteY9" fmla="*/ 1973300 h 1973300"/>
              <a:gd name="connsiteX10" fmla="*/ 915644 w 1586293"/>
              <a:gd name="connsiteY10" fmla="*/ 1578211 h 1973300"/>
              <a:gd name="connsiteX11" fmla="*/ 924413 w 1586293"/>
              <a:gd name="connsiteY11" fmla="*/ 1577807 h 1973300"/>
              <a:gd name="connsiteX12" fmla="*/ 865702 w 1586293"/>
              <a:gd name="connsiteY12" fmla="*/ 1524040 h 1973300"/>
              <a:gd name="connsiteX13" fmla="*/ 9211 w 1586293"/>
              <a:gd name="connsiteY13" fmla="*/ 108027 h 1973300"/>
              <a:gd name="connsiteX14" fmla="*/ 1354404 w 1586293"/>
              <a:gd name="connsiteY14" fmla="*/ 698 h 1973300"/>
              <a:gd name="connsiteX15" fmla="*/ 1353944 w 1586293"/>
              <a:gd name="connsiteY15" fmla="*/ 0 h 1973300"/>
              <a:gd name="connsiteX0" fmla="*/ 1028649 w 1586293"/>
              <a:gd name="connsiteY0" fmla="*/ 1573426 h 1973300"/>
              <a:gd name="connsiteX1" fmla="*/ 1024529 w 1586293"/>
              <a:gd name="connsiteY1" fmla="*/ 1573616 h 1973300"/>
              <a:gd name="connsiteX2" fmla="*/ 1132521 w 1586293"/>
              <a:gd name="connsiteY2" fmla="*/ 1577641 h 1973300"/>
              <a:gd name="connsiteX3" fmla="*/ 1586293 w 1586293"/>
              <a:gd name="connsiteY3" fmla="*/ 1610380 h 1973300"/>
              <a:gd name="connsiteX4" fmla="*/ 1028649 w 1586293"/>
              <a:gd name="connsiteY4" fmla="*/ 1573426 h 1973300"/>
              <a:gd name="connsiteX5" fmla="*/ 1353944 w 1586293"/>
              <a:gd name="connsiteY5" fmla="*/ 0 h 1973300"/>
              <a:gd name="connsiteX6" fmla="*/ 0 w 1586293"/>
              <a:gd name="connsiteY6" fmla="*/ 108027 h 1973300"/>
              <a:gd name="connsiteX7" fmla="*/ 7202 w 1586293"/>
              <a:gd name="connsiteY7" fmla="*/ 1973300 h 1973300"/>
              <a:gd name="connsiteX8" fmla="*/ 821009 w 1586293"/>
              <a:gd name="connsiteY8" fmla="*/ 1973300 h 1973300"/>
              <a:gd name="connsiteX9" fmla="*/ 915644 w 1586293"/>
              <a:gd name="connsiteY9" fmla="*/ 1578211 h 1973300"/>
              <a:gd name="connsiteX10" fmla="*/ 924413 w 1586293"/>
              <a:gd name="connsiteY10" fmla="*/ 1577807 h 1973300"/>
              <a:gd name="connsiteX11" fmla="*/ 865702 w 1586293"/>
              <a:gd name="connsiteY11" fmla="*/ 1524040 h 1973300"/>
              <a:gd name="connsiteX12" fmla="*/ 9211 w 1586293"/>
              <a:gd name="connsiteY12" fmla="*/ 108027 h 1973300"/>
              <a:gd name="connsiteX13" fmla="*/ 1354404 w 1586293"/>
              <a:gd name="connsiteY13" fmla="*/ 698 h 1973300"/>
              <a:gd name="connsiteX14" fmla="*/ 1353944 w 1586293"/>
              <a:gd name="connsiteY14" fmla="*/ 0 h 1973300"/>
              <a:gd name="connsiteX0" fmla="*/ 1028649 w 1354404"/>
              <a:gd name="connsiteY0" fmla="*/ 1573426 h 1973300"/>
              <a:gd name="connsiteX1" fmla="*/ 1024529 w 1354404"/>
              <a:gd name="connsiteY1" fmla="*/ 1573616 h 1973300"/>
              <a:gd name="connsiteX2" fmla="*/ 1132521 w 1354404"/>
              <a:gd name="connsiteY2" fmla="*/ 1577641 h 1973300"/>
              <a:gd name="connsiteX3" fmla="*/ 1028649 w 1354404"/>
              <a:gd name="connsiteY3" fmla="*/ 1573426 h 1973300"/>
              <a:gd name="connsiteX4" fmla="*/ 1353944 w 1354404"/>
              <a:gd name="connsiteY4" fmla="*/ 0 h 1973300"/>
              <a:gd name="connsiteX5" fmla="*/ 0 w 1354404"/>
              <a:gd name="connsiteY5" fmla="*/ 108027 h 1973300"/>
              <a:gd name="connsiteX6" fmla="*/ 7202 w 1354404"/>
              <a:gd name="connsiteY6" fmla="*/ 1973300 h 1973300"/>
              <a:gd name="connsiteX7" fmla="*/ 821009 w 1354404"/>
              <a:gd name="connsiteY7" fmla="*/ 1973300 h 1973300"/>
              <a:gd name="connsiteX8" fmla="*/ 915644 w 1354404"/>
              <a:gd name="connsiteY8" fmla="*/ 1578211 h 1973300"/>
              <a:gd name="connsiteX9" fmla="*/ 924413 w 1354404"/>
              <a:gd name="connsiteY9" fmla="*/ 1577807 h 1973300"/>
              <a:gd name="connsiteX10" fmla="*/ 865702 w 1354404"/>
              <a:gd name="connsiteY10" fmla="*/ 1524040 h 1973300"/>
              <a:gd name="connsiteX11" fmla="*/ 9211 w 1354404"/>
              <a:gd name="connsiteY11" fmla="*/ 108027 h 1973300"/>
              <a:gd name="connsiteX12" fmla="*/ 1354404 w 1354404"/>
              <a:gd name="connsiteY12" fmla="*/ 698 h 1973300"/>
              <a:gd name="connsiteX13" fmla="*/ 1353944 w 1354404"/>
              <a:gd name="connsiteY13" fmla="*/ 0 h 1973300"/>
              <a:gd name="connsiteX0" fmla="*/ 1028649 w 1354404"/>
              <a:gd name="connsiteY0" fmla="*/ 1573426 h 1973300"/>
              <a:gd name="connsiteX1" fmla="*/ 1024529 w 1354404"/>
              <a:gd name="connsiteY1" fmla="*/ 1573616 h 1973300"/>
              <a:gd name="connsiteX2" fmla="*/ 1028649 w 1354404"/>
              <a:gd name="connsiteY2" fmla="*/ 1573426 h 1973300"/>
              <a:gd name="connsiteX3" fmla="*/ 1353944 w 1354404"/>
              <a:gd name="connsiteY3" fmla="*/ 0 h 1973300"/>
              <a:gd name="connsiteX4" fmla="*/ 0 w 1354404"/>
              <a:gd name="connsiteY4" fmla="*/ 108027 h 1973300"/>
              <a:gd name="connsiteX5" fmla="*/ 7202 w 1354404"/>
              <a:gd name="connsiteY5" fmla="*/ 1973300 h 1973300"/>
              <a:gd name="connsiteX6" fmla="*/ 821009 w 1354404"/>
              <a:gd name="connsiteY6" fmla="*/ 1973300 h 1973300"/>
              <a:gd name="connsiteX7" fmla="*/ 915644 w 1354404"/>
              <a:gd name="connsiteY7" fmla="*/ 1578211 h 1973300"/>
              <a:gd name="connsiteX8" fmla="*/ 924413 w 1354404"/>
              <a:gd name="connsiteY8" fmla="*/ 1577807 h 1973300"/>
              <a:gd name="connsiteX9" fmla="*/ 865702 w 1354404"/>
              <a:gd name="connsiteY9" fmla="*/ 1524040 h 1973300"/>
              <a:gd name="connsiteX10" fmla="*/ 9211 w 1354404"/>
              <a:gd name="connsiteY10" fmla="*/ 108027 h 1973300"/>
              <a:gd name="connsiteX11" fmla="*/ 1354404 w 1354404"/>
              <a:gd name="connsiteY11" fmla="*/ 698 h 1973300"/>
              <a:gd name="connsiteX12" fmla="*/ 1353944 w 1354404"/>
              <a:gd name="connsiteY12" fmla="*/ 0 h 1973300"/>
              <a:gd name="connsiteX0" fmla="*/ 1353944 w 1354404"/>
              <a:gd name="connsiteY0" fmla="*/ 0 h 1973300"/>
              <a:gd name="connsiteX1" fmla="*/ 0 w 1354404"/>
              <a:gd name="connsiteY1" fmla="*/ 108027 h 1973300"/>
              <a:gd name="connsiteX2" fmla="*/ 7202 w 1354404"/>
              <a:gd name="connsiteY2" fmla="*/ 1973300 h 1973300"/>
              <a:gd name="connsiteX3" fmla="*/ 821009 w 1354404"/>
              <a:gd name="connsiteY3" fmla="*/ 1973300 h 1973300"/>
              <a:gd name="connsiteX4" fmla="*/ 915644 w 1354404"/>
              <a:gd name="connsiteY4" fmla="*/ 1578211 h 1973300"/>
              <a:gd name="connsiteX5" fmla="*/ 924413 w 1354404"/>
              <a:gd name="connsiteY5" fmla="*/ 1577807 h 1973300"/>
              <a:gd name="connsiteX6" fmla="*/ 865702 w 1354404"/>
              <a:gd name="connsiteY6" fmla="*/ 1524040 h 1973300"/>
              <a:gd name="connsiteX7" fmla="*/ 9211 w 1354404"/>
              <a:gd name="connsiteY7" fmla="*/ 108027 h 1973300"/>
              <a:gd name="connsiteX8" fmla="*/ 1354404 w 1354404"/>
              <a:gd name="connsiteY8" fmla="*/ 698 h 1973300"/>
              <a:gd name="connsiteX9" fmla="*/ 1353944 w 1354404"/>
              <a:gd name="connsiteY9" fmla="*/ 0 h 1973300"/>
              <a:gd name="connsiteX0" fmla="*/ 1354404 w 1354404"/>
              <a:gd name="connsiteY0" fmla="*/ 0 h 1972602"/>
              <a:gd name="connsiteX1" fmla="*/ 0 w 1354404"/>
              <a:gd name="connsiteY1" fmla="*/ 107329 h 1972602"/>
              <a:gd name="connsiteX2" fmla="*/ 7202 w 1354404"/>
              <a:gd name="connsiteY2" fmla="*/ 1972602 h 1972602"/>
              <a:gd name="connsiteX3" fmla="*/ 821009 w 1354404"/>
              <a:gd name="connsiteY3" fmla="*/ 1972602 h 1972602"/>
              <a:gd name="connsiteX4" fmla="*/ 915644 w 1354404"/>
              <a:gd name="connsiteY4" fmla="*/ 1577513 h 1972602"/>
              <a:gd name="connsiteX5" fmla="*/ 924413 w 1354404"/>
              <a:gd name="connsiteY5" fmla="*/ 1577109 h 1972602"/>
              <a:gd name="connsiteX6" fmla="*/ 865702 w 1354404"/>
              <a:gd name="connsiteY6" fmla="*/ 1523342 h 1972602"/>
              <a:gd name="connsiteX7" fmla="*/ 9211 w 1354404"/>
              <a:gd name="connsiteY7" fmla="*/ 107329 h 1972602"/>
              <a:gd name="connsiteX8" fmla="*/ 1354404 w 1354404"/>
              <a:gd name="connsiteY8" fmla="*/ 0 h 1972602"/>
              <a:gd name="connsiteX0" fmla="*/ 9211 w 924413"/>
              <a:gd name="connsiteY0" fmla="*/ 0 h 1865273"/>
              <a:gd name="connsiteX1" fmla="*/ 0 w 924413"/>
              <a:gd name="connsiteY1" fmla="*/ 0 h 1865273"/>
              <a:gd name="connsiteX2" fmla="*/ 7202 w 924413"/>
              <a:gd name="connsiteY2" fmla="*/ 1865273 h 1865273"/>
              <a:gd name="connsiteX3" fmla="*/ 821009 w 924413"/>
              <a:gd name="connsiteY3" fmla="*/ 1865273 h 1865273"/>
              <a:gd name="connsiteX4" fmla="*/ 915644 w 924413"/>
              <a:gd name="connsiteY4" fmla="*/ 1470184 h 1865273"/>
              <a:gd name="connsiteX5" fmla="*/ 924413 w 924413"/>
              <a:gd name="connsiteY5" fmla="*/ 1469780 h 1865273"/>
              <a:gd name="connsiteX6" fmla="*/ 865702 w 924413"/>
              <a:gd name="connsiteY6" fmla="*/ 1416013 h 1865273"/>
              <a:gd name="connsiteX7" fmla="*/ 9211 w 924413"/>
              <a:gd name="connsiteY7" fmla="*/ 0 h 1865273"/>
              <a:gd name="connsiteX0" fmla="*/ 9211 w 924413"/>
              <a:gd name="connsiteY0" fmla="*/ 88 h 1865361"/>
              <a:gd name="connsiteX1" fmla="*/ 0 w 924413"/>
              <a:gd name="connsiteY1" fmla="*/ 88 h 1865361"/>
              <a:gd name="connsiteX2" fmla="*/ 7202 w 924413"/>
              <a:gd name="connsiteY2" fmla="*/ 1865361 h 1865361"/>
              <a:gd name="connsiteX3" fmla="*/ 821009 w 924413"/>
              <a:gd name="connsiteY3" fmla="*/ 1865361 h 1865361"/>
              <a:gd name="connsiteX4" fmla="*/ 915644 w 924413"/>
              <a:gd name="connsiteY4" fmla="*/ 1470272 h 1865361"/>
              <a:gd name="connsiteX5" fmla="*/ 924413 w 924413"/>
              <a:gd name="connsiteY5" fmla="*/ 1469868 h 1865361"/>
              <a:gd name="connsiteX6" fmla="*/ 865702 w 924413"/>
              <a:gd name="connsiteY6" fmla="*/ 1416101 h 1865361"/>
              <a:gd name="connsiteX7" fmla="*/ 9211 w 924413"/>
              <a:gd name="connsiteY7" fmla="*/ 88 h 1865361"/>
              <a:gd name="connsiteX0" fmla="*/ 445291 w 1360493"/>
              <a:gd name="connsiteY0" fmla="*/ 88 h 1865361"/>
              <a:gd name="connsiteX1" fmla="*/ 436080 w 1360493"/>
              <a:gd name="connsiteY1" fmla="*/ 88 h 1865361"/>
              <a:gd name="connsiteX2" fmla="*/ 9 w 1360493"/>
              <a:gd name="connsiteY2" fmla="*/ 1847806 h 1865361"/>
              <a:gd name="connsiteX3" fmla="*/ 1257089 w 1360493"/>
              <a:gd name="connsiteY3" fmla="*/ 1865361 h 1865361"/>
              <a:gd name="connsiteX4" fmla="*/ 1351724 w 1360493"/>
              <a:gd name="connsiteY4" fmla="*/ 1470272 h 1865361"/>
              <a:gd name="connsiteX5" fmla="*/ 1360493 w 1360493"/>
              <a:gd name="connsiteY5" fmla="*/ 1469868 h 1865361"/>
              <a:gd name="connsiteX6" fmla="*/ 1301782 w 1360493"/>
              <a:gd name="connsiteY6" fmla="*/ 1416101 h 1865361"/>
              <a:gd name="connsiteX7" fmla="*/ 445291 w 1360493"/>
              <a:gd name="connsiteY7" fmla="*/ 88 h 1865361"/>
              <a:gd name="connsiteX0" fmla="*/ 502346 w 1360493"/>
              <a:gd name="connsiteY0" fmla="*/ 87 h 1874138"/>
              <a:gd name="connsiteX1" fmla="*/ 436080 w 1360493"/>
              <a:gd name="connsiteY1" fmla="*/ 8865 h 1874138"/>
              <a:gd name="connsiteX2" fmla="*/ 9 w 1360493"/>
              <a:gd name="connsiteY2" fmla="*/ 1856583 h 1874138"/>
              <a:gd name="connsiteX3" fmla="*/ 1257089 w 1360493"/>
              <a:gd name="connsiteY3" fmla="*/ 1874138 h 1874138"/>
              <a:gd name="connsiteX4" fmla="*/ 1351724 w 1360493"/>
              <a:gd name="connsiteY4" fmla="*/ 1479049 h 1874138"/>
              <a:gd name="connsiteX5" fmla="*/ 1360493 w 1360493"/>
              <a:gd name="connsiteY5" fmla="*/ 1478645 h 1874138"/>
              <a:gd name="connsiteX6" fmla="*/ 1301782 w 1360493"/>
              <a:gd name="connsiteY6" fmla="*/ 1424878 h 1874138"/>
              <a:gd name="connsiteX7" fmla="*/ 502346 w 1360493"/>
              <a:gd name="connsiteY7" fmla="*/ 87 h 1874138"/>
              <a:gd name="connsiteX0" fmla="*/ 502541 w 1360688"/>
              <a:gd name="connsiteY0" fmla="*/ 87 h 1874138"/>
              <a:gd name="connsiteX1" fmla="*/ 14946 w 1360688"/>
              <a:gd name="connsiteY1" fmla="*/ 35198 h 1874138"/>
              <a:gd name="connsiteX2" fmla="*/ 204 w 1360688"/>
              <a:gd name="connsiteY2" fmla="*/ 1856583 h 1874138"/>
              <a:gd name="connsiteX3" fmla="*/ 1257284 w 1360688"/>
              <a:gd name="connsiteY3" fmla="*/ 1874138 h 1874138"/>
              <a:gd name="connsiteX4" fmla="*/ 1351919 w 1360688"/>
              <a:gd name="connsiteY4" fmla="*/ 1479049 h 1874138"/>
              <a:gd name="connsiteX5" fmla="*/ 1360688 w 1360688"/>
              <a:gd name="connsiteY5" fmla="*/ 1478645 h 1874138"/>
              <a:gd name="connsiteX6" fmla="*/ 1301977 w 1360688"/>
              <a:gd name="connsiteY6" fmla="*/ 1424878 h 1874138"/>
              <a:gd name="connsiteX7" fmla="*/ 502541 w 1360688"/>
              <a:gd name="connsiteY7" fmla="*/ 87 h 18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688" h="1874138">
                <a:moveTo>
                  <a:pt x="502541" y="87"/>
                </a:moveTo>
                <a:lnTo>
                  <a:pt x="14946" y="35198"/>
                </a:lnTo>
                <a:cubicBezTo>
                  <a:pt x="17347" y="656955"/>
                  <a:pt x="-2197" y="1234826"/>
                  <a:pt x="204" y="1856583"/>
                </a:cubicBezTo>
                <a:cubicBezTo>
                  <a:pt x="271473" y="1856583"/>
                  <a:pt x="986015" y="1874138"/>
                  <a:pt x="1257284" y="1874138"/>
                </a:cubicBezTo>
                <a:cubicBezTo>
                  <a:pt x="1265560" y="1842363"/>
                  <a:pt x="1146540" y="1732566"/>
                  <a:pt x="1351919" y="1479049"/>
                </a:cubicBezTo>
                <a:lnTo>
                  <a:pt x="1360688" y="1478645"/>
                </a:lnTo>
                <a:lnTo>
                  <a:pt x="1301977" y="1424878"/>
                </a:lnTo>
                <a:cubicBezTo>
                  <a:pt x="985335" y="1115577"/>
                  <a:pt x="1189486" y="-11424"/>
                  <a:pt x="502541" y="87"/>
                </a:cubicBezTo>
                <a:close/>
              </a:path>
            </a:pathLst>
          </a:custGeom>
          <a:solidFill>
            <a:schemeClr val="bg2">
              <a:lumMod val="75000"/>
            </a:schemeClr>
          </a:solidFill>
          <a:ln>
            <a:noFill/>
          </a:ln>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C99895BD-8B3C-468C-865F-91CA1579391A}"/>
              </a:ext>
            </a:extLst>
          </p:cNvPr>
          <p:cNvSpPr/>
          <p:nvPr/>
        </p:nvSpPr>
        <p:spPr>
          <a:xfrm flipH="1">
            <a:off x="5092936" y="2391485"/>
            <a:ext cx="1323604" cy="1421911"/>
          </a:xfrm>
          <a:custGeom>
            <a:avLst/>
            <a:gdLst>
              <a:gd name="connsiteX0" fmla="*/ 1322363 w 2046850"/>
              <a:gd name="connsiteY0" fmla="*/ 0 h 1927273"/>
              <a:gd name="connsiteX1" fmla="*/ 1941342 w 2046850"/>
              <a:gd name="connsiteY1" fmla="*/ 422030 h 1927273"/>
              <a:gd name="connsiteX2" fmla="*/ 1969477 w 2046850"/>
              <a:gd name="connsiteY2" fmla="*/ 590843 h 1927273"/>
              <a:gd name="connsiteX3" fmla="*/ 2046850 w 2046850"/>
              <a:gd name="connsiteY3" fmla="*/ 710418 h 1927273"/>
              <a:gd name="connsiteX4" fmla="*/ 1906173 w 2046850"/>
              <a:gd name="connsiteY4" fmla="*/ 886264 h 1927273"/>
              <a:gd name="connsiteX5" fmla="*/ 1941342 w 2046850"/>
              <a:gd name="connsiteY5" fmla="*/ 1287193 h 1927273"/>
              <a:gd name="connsiteX6" fmla="*/ 1709225 w 2046850"/>
              <a:gd name="connsiteY6" fmla="*/ 1547446 h 1927273"/>
              <a:gd name="connsiteX7" fmla="*/ 886265 w 2046850"/>
              <a:gd name="connsiteY7" fmla="*/ 1533378 h 1927273"/>
              <a:gd name="connsiteX8" fmla="*/ 801859 w 2046850"/>
              <a:gd name="connsiteY8" fmla="*/ 1927273 h 1927273"/>
              <a:gd name="connsiteX9" fmla="*/ 7034 w 2046850"/>
              <a:gd name="connsiteY9" fmla="*/ 1927273 h 1927273"/>
              <a:gd name="connsiteX10" fmla="*/ 0 w 2046850"/>
              <a:gd name="connsiteY10" fmla="*/ 105507 h 1927273"/>
              <a:gd name="connsiteX11" fmla="*/ 1322363 w 2046850"/>
              <a:gd name="connsiteY11" fmla="*/ 0 h 1927273"/>
              <a:gd name="connsiteX0" fmla="*/ 1322363 w 2046850"/>
              <a:gd name="connsiteY0" fmla="*/ 0 h 1927273"/>
              <a:gd name="connsiteX1" fmla="*/ 1941342 w 2046850"/>
              <a:gd name="connsiteY1" fmla="*/ 422030 h 1927273"/>
              <a:gd name="connsiteX2" fmla="*/ 1913329 w 2046850"/>
              <a:gd name="connsiteY2" fmla="*/ 598865 h 1927273"/>
              <a:gd name="connsiteX3" fmla="*/ 2046850 w 2046850"/>
              <a:gd name="connsiteY3" fmla="*/ 710418 h 1927273"/>
              <a:gd name="connsiteX4" fmla="*/ 1906173 w 2046850"/>
              <a:gd name="connsiteY4" fmla="*/ 886264 h 1927273"/>
              <a:gd name="connsiteX5" fmla="*/ 1941342 w 2046850"/>
              <a:gd name="connsiteY5" fmla="*/ 1287193 h 1927273"/>
              <a:gd name="connsiteX6" fmla="*/ 1709225 w 2046850"/>
              <a:gd name="connsiteY6" fmla="*/ 1547446 h 1927273"/>
              <a:gd name="connsiteX7" fmla="*/ 886265 w 2046850"/>
              <a:gd name="connsiteY7" fmla="*/ 1533378 h 1927273"/>
              <a:gd name="connsiteX8" fmla="*/ 801859 w 2046850"/>
              <a:gd name="connsiteY8" fmla="*/ 1927273 h 1927273"/>
              <a:gd name="connsiteX9" fmla="*/ 7034 w 2046850"/>
              <a:gd name="connsiteY9" fmla="*/ 1927273 h 1927273"/>
              <a:gd name="connsiteX10" fmla="*/ 0 w 2046850"/>
              <a:gd name="connsiteY10" fmla="*/ 105507 h 1927273"/>
              <a:gd name="connsiteX11" fmla="*/ 1322363 w 2046850"/>
              <a:gd name="connsiteY11" fmla="*/ 0 h 1927273"/>
              <a:gd name="connsiteX0" fmla="*/ 1322363 w 2046850"/>
              <a:gd name="connsiteY0" fmla="*/ 0 h 1927273"/>
              <a:gd name="connsiteX1" fmla="*/ 1941342 w 2046850"/>
              <a:gd name="connsiteY1" fmla="*/ 422030 h 1927273"/>
              <a:gd name="connsiteX2" fmla="*/ 1973487 w 2046850"/>
              <a:gd name="connsiteY2" fmla="*/ 598865 h 1927273"/>
              <a:gd name="connsiteX3" fmla="*/ 2046850 w 2046850"/>
              <a:gd name="connsiteY3" fmla="*/ 710418 h 1927273"/>
              <a:gd name="connsiteX4" fmla="*/ 1906173 w 2046850"/>
              <a:gd name="connsiteY4" fmla="*/ 886264 h 1927273"/>
              <a:gd name="connsiteX5" fmla="*/ 1941342 w 2046850"/>
              <a:gd name="connsiteY5" fmla="*/ 1287193 h 1927273"/>
              <a:gd name="connsiteX6" fmla="*/ 1709225 w 2046850"/>
              <a:gd name="connsiteY6" fmla="*/ 1547446 h 1927273"/>
              <a:gd name="connsiteX7" fmla="*/ 886265 w 2046850"/>
              <a:gd name="connsiteY7" fmla="*/ 1533378 h 1927273"/>
              <a:gd name="connsiteX8" fmla="*/ 801859 w 2046850"/>
              <a:gd name="connsiteY8" fmla="*/ 1927273 h 1927273"/>
              <a:gd name="connsiteX9" fmla="*/ 7034 w 2046850"/>
              <a:gd name="connsiteY9" fmla="*/ 1927273 h 1927273"/>
              <a:gd name="connsiteX10" fmla="*/ 0 w 2046850"/>
              <a:gd name="connsiteY10" fmla="*/ 105507 h 1927273"/>
              <a:gd name="connsiteX11" fmla="*/ 1322363 w 2046850"/>
              <a:gd name="connsiteY11" fmla="*/ 0 h 1927273"/>
              <a:gd name="connsiteX0" fmla="*/ 1322363 w 2046850"/>
              <a:gd name="connsiteY0" fmla="*/ 0 h 1927273"/>
              <a:gd name="connsiteX1" fmla="*/ 1941342 w 2046850"/>
              <a:gd name="connsiteY1" fmla="*/ 422030 h 1927273"/>
              <a:gd name="connsiteX2" fmla="*/ 1973487 w 2046850"/>
              <a:gd name="connsiteY2" fmla="*/ 598865 h 1927273"/>
              <a:gd name="connsiteX3" fmla="*/ 2046850 w 2046850"/>
              <a:gd name="connsiteY3" fmla="*/ 710418 h 1927273"/>
              <a:gd name="connsiteX4" fmla="*/ 1906173 w 2046850"/>
              <a:gd name="connsiteY4" fmla="*/ 886264 h 1927273"/>
              <a:gd name="connsiteX5" fmla="*/ 1941342 w 2046850"/>
              <a:gd name="connsiteY5" fmla="*/ 1287193 h 1927273"/>
              <a:gd name="connsiteX6" fmla="*/ 1709225 w 2046850"/>
              <a:gd name="connsiteY6" fmla="*/ 1547446 h 1927273"/>
              <a:gd name="connsiteX7" fmla="*/ 886265 w 2046850"/>
              <a:gd name="connsiteY7" fmla="*/ 1533378 h 1927273"/>
              <a:gd name="connsiteX8" fmla="*/ 801859 w 2046850"/>
              <a:gd name="connsiteY8" fmla="*/ 1927273 h 1927273"/>
              <a:gd name="connsiteX9" fmla="*/ 7034 w 2046850"/>
              <a:gd name="connsiteY9" fmla="*/ 1927273 h 1927273"/>
              <a:gd name="connsiteX10" fmla="*/ 0 w 2046850"/>
              <a:gd name="connsiteY10" fmla="*/ 105507 h 1927273"/>
              <a:gd name="connsiteX11" fmla="*/ 1322363 w 2046850"/>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86265 w 2047434"/>
              <a:gd name="connsiteY7" fmla="*/ 1533378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434"/>
              <a:gd name="connsiteY0" fmla="*/ 0 h 1927273"/>
              <a:gd name="connsiteX1" fmla="*/ 1941342 w 2047434"/>
              <a:gd name="connsiteY1" fmla="*/ 422030 h 1927273"/>
              <a:gd name="connsiteX2" fmla="*/ 1973487 w 2047434"/>
              <a:gd name="connsiteY2" fmla="*/ 598865 h 1927273"/>
              <a:gd name="connsiteX3" fmla="*/ 2046850 w 2047434"/>
              <a:gd name="connsiteY3" fmla="*/ 710418 h 1927273"/>
              <a:gd name="connsiteX4" fmla="*/ 1906173 w 2047434"/>
              <a:gd name="connsiteY4" fmla="*/ 886264 h 1927273"/>
              <a:gd name="connsiteX5" fmla="*/ 1941342 w 2047434"/>
              <a:gd name="connsiteY5" fmla="*/ 1287193 h 1927273"/>
              <a:gd name="connsiteX6" fmla="*/ 1709225 w 2047434"/>
              <a:gd name="connsiteY6" fmla="*/ 1547446 h 1927273"/>
              <a:gd name="connsiteX7" fmla="*/ 894286 w 2047434"/>
              <a:gd name="connsiteY7" fmla="*/ 1541399 h 1927273"/>
              <a:gd name="connsiteX8" fmla="*/ 801859 w 2047434"/>
              <a:gd name="connsiteY8" fmla="*/ 1927273 h 1927273"/>
              <a:gd name="connsiteX9" fmla="*/ 7034 w 2047434"/>
              <a:gd name="connsiteY9" fmla="*/ 1927273 h 1927273"/>
              <a:gd name="connsiteX10" fmla="*/ 0 w 2047434"/>
              <a:gd name="connsiteY10" fmla="*/ 105507 h 1927273"/>
              <a:gd name="connsiteX11" fmla="*/ 1322363 w 2047434"/>
              <a:gd name="connsiteY11" fmla="*/ 0 h 1927273"/>
              <a:gd name="connsiteX0" fmla="*/ 1322363 w 2047504"/>
              <a:gd name="connsiteY0" fmla="*/ 0 h 1927273"/>
              <a:gd name="connsiteX1" fmla="*/ 1941342 w 2047504"/>
              <a:gd name="connsiteY1" fmla="*/ 422030 h 1927273"/>
              <a:gd name="connsiteX2" fmla="*/ 1973487 w 2047504"/>
              <a:gd name="connsiteY2" fmla="*/ 598865 h 1927273"/>
              <a:gd name="connsiteX3" fmla="*/ 2046850 w 2047504"/>
              <a:gd name="connsiteY3" fmla="*/ 710418 h 1927273"/>
              <a:gd name="connsiteX4" fmla="*/ 1906173 w 2047504"/>
              <a:gd name="connsiteY4" fmla="*/ 886264 h 1927273"/>
              <a:gd name="connsiteX5" fmla="*/ 1941342 w 2047504"/>
              <a:gd name="connsiteY5" fmla="*/ 1287193 h 1927273"/>
              <a:gd name="connsiteX6" fmla="*/ 1709225 w 2047504"/>
              <a:gd name="connsiteY6" fmla="*/ 1547446 h 1927273"/>
              <a:gd name="connsiteX7" fmla="*/ 894286 w 2047504"/>
              <a:gd name="connsiteY7" fmla="*/ 1541399 h 1927273"/>
              <a:gd name="connsiteX8" fmla="*/ 801859 w 2047504"/>
              <a:gd name="connsiteY8" fmla="*/ 1927273 h 1927273"/>
              <a:gd name="connsiteX9" fmla="*/ 7034 w 2047504"/>
              <a:gd name="connsiteY9" fmla="*/ 1927273 h 1927273"/>
              <a:gd name="connsiteX10" fmla="*/ 0 w 2047504"/>
              <a:gd name="connsiteY10" fmla="*/ 105507 h 1927273"/>
              <a:gd name="connsiteX11" fmla="*/ 1322363 w 2047504"/>
              <a:gd name="connsiteY11" fmla="*/ 0 h 1927273"/>
              <a:gd name="connsiteX0" fmla="*/ 1322363 w 2059465"/>
              <a:gd name="connsiteY0" fmla="*/ 0 h 1927273"/>
              <a:gd name="connsiteX1" fmla="*/ 1941342 w 2059465"/>
              <a:gd name="connsiteY1" fmla="*/ 422030 h 1927273"/>
              <a:gd name="connsiteX2" fmla="*/ 1973487 w 2059465"/>
              <a:gd name="connsiteY2" fmla="*/ 598865 h 1927273"/>
              <a:gd name="connsiteX3" fmla="*/ 2058882 w 2059465"/>
              <a:gd name="connsiteY3" fmla="*/ 710418 h 1927273"/>
              <a:gd name="connsiteX4" fmla="*/ 1906173 w 2059465"/>
              <a:gd name="connsiteY4" fmla="*/ 886264 h 1927273"/>
              <a:gd name="connsiteX5" fmla="*/ 1941342 w 2059465"/>
              <a:gd name="connsiteY5" fmla="*/ 1287193 h 1927273"/>
              <a:gd name="connsiteX6" fmla="*/ 1709225 w 2059465"/>
              <a:gd name="connsiteY6" fmla="*/ 1547446 h 1927273"/>
              <a:gd name="connsiteX7" fmla="*/ 894286 w 2059465"/>
              <a:gd name="connsiteY7" fmla="*/ 1541399 h 1927273"/>
              <a:gd name="connsiteX8" fmla="*/ 801859 w 2059465"/>
              <a:gd name="connsiteY8" fmla="*/ 1927273 h 1927273"/>
              <a:gd name="connsiteX9" fmla="*/ 7034 w 2059465"/>
              <a:gd name="connsiteY9" fmla="*/ 1927273 h 1927273"/>
              <a:gd name="connsiteX10" fmla="*/ 0 w 2059465"/>
              <a:gd name="connsiteY10" fmla="*/ 105507 h 1927273"/>
              <a:gd name="connsiteX11" fmla="*/ 1322363 w 2059465"/>
              <a:gd name="connsiteY11" fmla="*/ 0 h 1927273"/>
              <a:gd name="connsiteX0" fmla="*/ 1315329 w 2052431"/>
              <a:gd name="connsiteY0" fmla="*/ 0 h 1927273"/>
              <a:gd name="connsiteX1" fmla="*/ 1934308 w 2052431"/>
              <a:gd name="connsiteY1" fmla="*/ 422030 h 1927273"/>
              <a:gd name="connsiteX2" fmla="*/ 1966453 w 2052431"/>
              <a:gd name="connsiteY2" fmla="*/ 598865 h 1927273"/>
              <a:gd name="connsiteX3" fmla="*/ 2051848 w 2052431"/>
              <a:gd name="connsiteY3" fmla="*/ 710418 h 1927273"/>
              <a:gd name="connsiteX4" fmla="*/ 1899139 w 2052431"/>
              <a:gd name="connsiteY4" fmla="*/ 886264 h 1927273"/>
              <a:gd name="connsiteX5" fmla="*/ 1934308 w 2052431"/>
              <a:gd name="connsiteY5" fmla="*/ 1287193 h 1927273"/>
              <a:gd name="connsiteX6" fmla="*/ 1702191 w 2052431"/>
              <a:gd name="connsiteY6" fmla="*/ 1547446 h 1927273"/>
              <a:gd name="connsiteX7" fmla="*/ 887252 w 2052431"/>
              <a:gd name="connsiteY7" fmla="*/ 1541399 h 1927273"/>
              <a:gd name="connsiteX8" fmla="*/ 794825 w 2052431"/>
              <a:gd name="connsiteY8" fmla="*/ 1927273 h 1927273"/>
              <a:gd name="connsiteX9" fmla="*/ 0 w 2052431"/>
              <a:gd name="connsiteY9" fmla="*/ 1927273 h 1927273"/>
              <a:gd name="connsiteX10" fmla="*/ 1315329 w 2052431"/>
              <a:gd name="connsiteY10" fmla="*/ 0 h 1927273"/>
              <a:gd name="connsiteX0" fmla="*/ 546745 w 1283847"/>
              <a:gd name="connsiteY0" fmla="*/ 0 h 1927273"/>
              <a:gd name="connsiteX1" fmla="*/ 1165724 w 1283847"/>
              <a:gd name="connsiteY1" fmla="*/ 422030 h 1927273"/>
              <a:gd name="connsiteX2" fmla="*/ 1197869 w 1283847"/>
              <a:gd name="connsiteY2" fmla="*/ 598865 h 1927273"/>
              <a:gd name="connsiteX3" fmla="*/ 1283264 w 1283847"/>
              <a:gd name="connsiteY3" fmla="*/ 710418 h 1927273"/>
              <a:gd name="connsiteX4" fmla="*/ 1130555 w 1283847"/>
              <a:gd name="connsiteY4" fmla="*/ 886264 h 1927273"/>
              <a:gd name="connsiteX5" fmla="*/ 1165724 w 1283847"/>
              <a:gd name="connsiteY5" fmla="*/ 1287193 h 1927273"/>
              <a:gd name="connsiteX6" fmla="*/ 933607 w 1283847"/>
              <a:gd name="connsiteY6" fmla="*/ 1547446 h 1927273"/>
              <a:gd name="connsiteX7" fmla="*/ 118668 w 1283847"/>
              <a:gd name="connsiteY7" fmla="*/ 1541399 h 1927273"/>
              <a:gd name="connsiteX8" fmla="*/ 26241 w 1283847"/>
              <a:gd name="connsiteY8" fmla="*/ 1927273 h 1927273"/>
              <a:gd name="connsiteX9" fmla="*/ 546745 w 1283847"/>
              <a:gd name="connsiteY9" fmla="*/ 0 h 1927273"/>
              <a:gd name="connsiteX0" fmla="*/ 436575 w 1173677"/>
              <a:gd name="connsiteY0" fmla="*/ 0 h 1572868"/>
              <a:gd name="connsiteX1" fmla="*/ 1055554 w 1173677"/>
              <a:gd name="connsiteY1" fmla="*/ 422030 h 1572868"/>
              <a:gd name="connsiteX2" fmla="*/ 1087699 w 1173677"/>
              <a:gd name="connsiteY2" fmla="*/ 598865 h 1572868"/>
              <a:gd name="connsiteX3" fmla="*/ 1173094 w 1173677"/>
              <a:gd name="connsiteY3" fmla="*/ 710418 h 1572868"/>
              <a:gd name="connsiteX4" fmla="*/ 1020385 w 1173677"/>
              <a:gd name="connsiteY4" fmla="*/ 886264 h 1572868"/>
              <a:gd name="connsiteX5" fmla="*/ 1055554 w 1173677"/>
              <a:gd name="connsiteY5" fmla="*/ 1287193 h 1572868"/>
              <a:gd name="connsiteX6" fmla="*/ 823437 w 1173677"/>
              <a:gd name="connsiteY6" fmla="*/ 1547446 h 1572868"/>
              <a:gd name="connsiteX7" fmla="*/ 8498 w 1173677"/>
              <a:gd name="connsiteY7" fmla="*/ 1541399 h 1572868"/>
              <a:gd name="connsiteX8" fmla="*/ 436575 w 1173677"/>
              <a:gd name="connsiteY8" fmla="*/ 0 h 1572868"/>
              <a:gd name="connsiteX0" fmla="*/ 3205 w 740307"/>
              <a:gd name="connsiteY0" fmla="*/ 0 h 1547446"/>
              <a:gd name="connsiteX1" fmla="*/ 622184 w 740307"/>
              <a:gd name="connsiteY1" fmla="*/ 422030 h 1547446"/>
              <a:gd name="connsiteX2" fmla="*/ 654329 w 740307"/>
              <a:gd name="connsiteY2" fmla="*/ 598865 h 1547446"/>
              <a:gd name="connsiteX3" fmla="*/ 739724 w 740307"/>
              <a:gd name="connsiteY3" fmla="*/ 710418 h 1547446"/>
              <a:gd name="connsiteX4" fmla="*/ 587015 w 740307"/>
              <a:gd name="connsiteY4" fmla="*/ 886264 h 1547446"/>
              <a:gd name="connsiteX5" fmla="*/ 622184 w 740307"/>
              <a:gd name="connsiteY5" fmla="*/ 1287193 h 1547446"/>
              <a:gd name="connsiteX6" fmla="*/ 390067 w 740307"/>
              <a:gd name="connsiteY6" fmla="*/ 1547446 h 1547446"/>
              <a:gd name="connsiteX7" fmla="*/ 3205 w 740307"/>
              <a:gd name="connsiteY7" fmla="*/ 0 h 1547446"/>
              <a:gd name="connsiteX0" fmla="*/ 0 w 737102"/>
              <a:gd name="connsiteY0" fmla="*/ 0 h 1287193"/>
              <a:gd name="connsiteX1" fmla="*/ 618979 w 737102"/>
              <a:gd name="connsiteY1" fmla="*/ 422030 h 1287193"/>
              <a:gd name="connsiteX2" fmla="*/ 651124 w 737102"/>
              <a:gd name="connsiteY2" fmla="*/ 598865 h 1287193"/>
              <a:gd name="connsiteX3" fmla="*/ 736519 w 737102"/>
              <a:gd name="connsiteY3" fmla="*/ 710418 h 1287193"/>
              <a:gd name="connsiteX4" fmla="*/ 583810 w 737102"/>
              <a:gd name="connsiteY4" fmla="*/ 886264 h 1287193"/>
              <a:gd name="connsiteX5" fmla="*/ 618979 w 737102"/>
              <a:gd name="connsiteY5" fmla="*/ 1287193 h 1287193"/>
              <a:gd name="connsiteX6" fmla="*/ 0 w 737102"/>
              <a:gd name="connsiteY6" fmla="*/ 0 h 1287193"/>
              <a:gd name="connsiteX0" fmla="*/ 54 w 737156"/>
              <a:gd name="connsiteY0" fmla="*/ 0 h 886264"/>
              <a:gd name="connsiteX1" fmla="*/ 619033 w 737156"/>
              <a:gd name="connsiteY1" fmla="*/ 422030 h 886264"/>
              <a:gd name="connsiteX2" fmla="*/ 651178 w 737156"/>
              <a:gd name="connsiteY2" fmla="*/ 598865 h 886264"/>
              <a:gd name="connsiteX3" fmla="*/ 736573 w 737156"/>
              <a:gd name="connsiteY3" fmla="*/ 710418 h 886264"/>
              <a:gd name="connsiteX4" fmla="*/ 583864 w 737156"/>
              <a:gd name="connsiteY4" fmla="*/ 886264 h 886264"/>
              <a:gd name="connsiteX5" fmla="*/ 54 w 737156"/>
              <a:gd name="connsiteY5" fmla="*/ 0 h 886264"/>
              <a:gd name="connsiteX0" fmla="*/ 46 w 825572"/>
              <a:gd name="connsiteY0" fmla="*/ 0 h 886264"/>
              <a:gd name="connsiteX1" fmla="*/ 707449 w 825572"/>
              <a:gd name="connsiteY1" fmla="*/ 422030 h 886264"/>
              <a:gd name="connsiteX2" fmla="*/ 739594 w 825572"/>
              <a:gd name="connsiteY2" fmla="*/ 598865 h 886264"/>
              <a:gd name="connsiteX3" fmla="*/ 824989 w 825572"/>
              <a:gd name="connsiteY3" fmla="*/ 710418 h 886264"/>
              <a:gd name="connsiteX4" fmla="*/ 672280 w 825572"/>
              <a:gd name="connsiteY4" fmla="*/ 886264 h 886264"/>
              <a:gd name="connsiteX5" fmla="*/ 46 w 825572"/>
              <a:gd name="connsiteY5" fmla="*/ 0 h 886264"/>
              <a:gd name="connsiteX0" fmla="*/ 46 w 825572"/>
              <a:gd name="connsiteY0" fmla="*/ 0 h 886264"/>
              <a:gd name="connsiteX1" fmla="*/ 707449 w 825572"/>
              <a:gd name="connsiteY1" fmla="*/ 422030 h 886264"/>
              <a:gd name="connsiteX2" fmla="*/ 739594 w 825572"/>
              <a:gd name="connsiteY2" fmla="*/ 598865 h 886264"/>
              <a:gd name="connsiteX3" fmla="*/ 824989 w 825572"/>
              <a:gd name="connsiteY3" fmla="*/ 710418 h 886264"/>
              <a:gd name="connsiteX4" fmla="*/ 672280 w 825572"/>
              <a:gd name="connsiteY4" fmla="*/ 886264 h 886264"/>
              <a:gd name="connsiteX5" fmla="*/ 46 w 825572"/>
              <a:gd name="connsiteY5" fmla="*/ 0 h 886264"/>
              <a:gd name="connsiteX0" fmla="*/ 46 w 826501"/>
              <a:gd name="connsiteY0" fmla="*/ 0 h 886264"/>
              <a:gd name="connsiteX1" fmla="*/ 707449 w 826501"/>
              <a:gd name="connsiteY1" fmla="*/ 422030 h 886264"/>
              <a:gd name="connsiteX2" fmla="*/ 739594 w 826501"/>
              <a:gd name="connsiteY2" fmla="*/ 598865 h 886264"/>
              <a:gd name="connsiteX3" fmla="*/ 824989 w 826501"/>
              <a:gd name="connsiteY3" fmla="*/ 710418 h 886264"/>
              <a:gd name="connsiteX4" fmla="*/ 672280 w 826501"/>
              <a:gd name="connsiteY4" fmla="*/ 886264 h 886264"/>
              <a:gd name="connsiteX5" fmla="*/ 46 w 826501"/>
              <a:gd name="connsiteY5" fmla="*/ 0 h 886264"/>
              <a:gd name="connsiteX0" fmla="*/ 46 w 826501"/>
              <a:gd name="connsiteY0" fmla="*/ 0 h 886264"/>
              <a:gd name="connsiteX1" fmla="*/ 707449 w 826501"/>
              <a:gd name="connsiteY1" fmla="*/ 422030 h 886264"/>
              <a:gd name="connsiteX2" fmla="*/ 739594 w 826501"/>
              <a:gd name="connsiteY2" fmla="*/ 598865 h 886264"/>
              <a:gd name="connsiteX3" fmla="*/ 824989 w 826501"/>
              <a:gd name="connsiteY3" fmla="*/ 710418 h 886264"/>
              <a:gd name="connsiteX4" fmla="*/ 672280 w 826501"/>
              <a:gd name="connsiteY4" fmla="*/ 886264 h 886264"/>
              <a:gd name="connsiteX5" fmla="*/ 46 w 826501"/>
              <a:gd name="connsiteY5" fmla="*/ 0 h 886264"/>
              <a:gd name="connsiteX0" fmla="*/ 46 w 824990"/>
              <a:gd name="connsiteY0" fmla="*/ 0 h 886264"/>
              <a:gd name="connsiteX1" fmla="*/ 707449 w 824990"/>
              <a:gd name="connsiteY1" fmla="*/ 422030 h 886264"/>
              <a:gd name="connsiteX2" fmla="*/ 739594 w 824990"/>
              <a:gd name="connsiteY2" fmla="*/ 598865 h 886264"/>
              <a:gd name="connsiteX3" fmla="*/ 824989 w 824990"/>
              <a:gd name="connsiteY3" fmla="*/ 710418 h 886264"/>
              <a:gd name="connsiteX4" fmla="*/ 672280 w 824990"/>
              <a:gd name="connsiteY4" fmla="*/ 886264 h 886264"/>
              <a:gd name="connsiteX5" fmla="*/ 46 w 824990"/>
              <a:gd name="connsiteY5" fmla="*/ 0 h 886264"/>
              <a:gd name="connsiteX0" fmla="*/ 46 w 824990"/>
              <a:gd name="connsiteY0" fmla="*/ 0 h 886264"/>
              <a:gd name="connsiteX1" fmla="*/ 707449 w 824990"/>
              <a:gd name="connsiteY1" fmla="*/ 422030 h 886264"/>
              <a:gd name="connsiteX2" fmla="*/ 739594 w 824990"/>
              <a:gd name="connsiteY2" fmla="*/ 598865 h 886264"/>
              <a:gd name="connsiteX3" fmla="*/ 824989 w 824990"/>
              <a:gd name="connsiteY3" fmla="*/ 710418 h 886264"/>
              <a:gd name="connsiteX4" fmla="*/ 672280 w 824990"/>
              <a:gd name="connsiteY4" fmla="*/ 886264 h 886264"/>
              <a:gd name="connsiteX5" fmla="*/ 46 w 824990"/>
              <a:gd name="connsiteY5" fmla="*/ 0 h 886264"/>
              <a:gd name="connsiteX0" fmla="*/ 46 w 824990"/>
              <a:gd name="connsiteY0" fmla="*/ 0 h 886264"/>
              <a:gd name="connsiteX1" fmla="*/ 608574 w 824990"/>
              <a:gd name="connsiteY1" fmla="*/ 492200 h 886264"/>
              <a:gd name="connsiteX2" fmla="*/ 739594 w 824990"/>
              <a:gd name="connsiteY2" fmla="*/ 598865 h 886264"/>
              <a:gd name="connsiteX3" fmla="*/ 824989 w 824990"/>
              <a:gd name="connsiteY3" fmla="*/ 710418 h 886264"/>
              <a:gd name="connsiteX4" fmla="*/ 672280 w 824990"/>
              <a:gd name="connsiteY4" fmla="*/ 886264 h 886264"/>
              <a:gd name="connsiteX5" fmla="*/ 46 w 824990"/>
              <a:gd name="connsiteY5" fmla="*/ 0 h 886264"/>
              <a:gd name="connsiteX0" fmla="*/ 46 w 824990"/>
              <a:gd name="connsiteY0" fmla="*/ 0 h 886264"/>
              <a:gd name="connsiteX1" fmla="*/ 608574 w 824990"/>
              <a:gd name="connsiteY1" fmla="*/ 492200 h 886264"/>
              <a:gd name="connsiteX2" fmla="*/ 739594 w 824990"/>
              <a:gd name="connsiteY2" fmla="*/ 598865 h 886264"/>
              <a:gd name="connsiteX3" fmla="*/ 824989 w 824990"/>
              <a:gd name="connsiteY3" fmla="*/ 710418 h 886264"/>
              <a:gd name="connsiteX4" fmla="*/ 672280 w 824990"/>
              <a:gd name="connsiteY4" fmla="*/ 886264 h 886264"/>
              <a:gd name="connsiteX5" fmla="*/ 46 w 824990"/>
              <a:gd name="connsiteY5" fmla="*/ 0 h 88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990" h="886264">
                <a:moveTo>
                  <a:pt x="46" y="0"/>
                </a:moveTo>
                <a:lnTo>
                  <a:pt x="608574" y="492200"/>
                </a:lnTo>
                <a:cubicBezTo>
                  <a:pt x="652247" y="527755"/>
                  <a:pt x="644888" y="569689"/>
                  <a:pt x="739594" y="598865"/>
                </a:cubicBezTo>
                <a:cubicBezTo>
                  <a:pt x="783469" y="605701"/>
                  <a:pt x="825302" y="639677"/>
                  <a:pt x="824989" y="710418"/>
                </a:cubicBezTo>
                <a:cubicBezTo>
                  <a:pt x="824676" y="781159"/>
                  <a:pt x="772668" y="839776"/>
                  <a:pt x="672280" y="886264"/>
                </a:cubicBezTo>
                <a:cubicBezTo>
                  <a:pt x="549527" y="767861"/>
                  <a:pt x="-5816" y="77372"/>
                  <a:pt x="46" y="0"/>
                </a:cubicBezTo>
                <a:close/>
              </a:path>
            </a:pathLst>
          </a:custGeom>
          <a:solidFill>
            <a:schemeClr val="bg2">
              <a:lumMod val="75000"/>
            </a:schemeClr>
          </a:solidFill>
          <a:ln>
            <a:noFill/>
          </a:ln>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533F0D72-14DD-4A92-B45C-E88AB31009B2}"/>
              </a:ext>
            </a:extLst>
          </p:cNvPr>
          <p:cNvSpPr/>
          <p:nvPr/>
        </p:nvSpPr>
        <p:spPr>
          <a:xfrm flipH="1">
            <a:off x="4426845" y="-366820"/>
            <a:ext cx="4817569" cy="3691446"/>
          </a:xfrm>
          <a:custGeom>
            <a:avLst/>
            <a:gdLst>
              <a:gd name="connsiteX0" fmla="*/ 1308847 w 2468282"/>
              <a:gd name="connsiteY0" fmla="*/ 3203389 h 3765177"/>
              <a:gd name="connsiteX1" fmla="*/ 1942353 w 2468282"/>
              <a:gd name="connsiteY1" fmla="*/ 3627718 h 3765177"/>
              <a:gd name="connsiteX2" fmla="*/ 1972235 w 2468282"/>
              <a:gd name="connsiteY2" fmla="*/ 3765177 h 3765177"/>
              <a:gd name="connsiteX3" fmla="*/ 2133600 w 2468282"/>
              <a:gd name="connsiteY3" fmla="*/ 3657600 h 3765177"/>
              <a:gd name="connsiteX4" fmla="*/ 2043953 w 2468282"/>
              <a:gd name="connsiteY4" fmla="*/ 3442447 h 3765177"/>
              <a:gd name="connsiteX5" fmla="*/ 2468282 w 2468282"/>
              <a:gd name="connsiteY5" fmla="*/ 3197412 h 3765177"/>
              <a:gd name="connsiteX6" fmla="*/ 2008094 w 2468282"/>
              <a:gd name="connsiteY6" fmla="*/ 2265083 h 3765177"/>
              <a:gd name="connsiteX7" fmla="*/ 2127623 w 2468282"/>
              <a:gd name="connsiteY7" fmla="*/ 2073836 h 3765177"/>
              <a:gd name="connsiteX8" fmla="*/ 1846729 w 2468282"/>
              <a:gd name="connsiteY8" fmla="*/ 818777 h 3765177"/>
              <a:gd name="connsiteX9" fmla="*/ 0 w 2468282"/>
              <a:gd name="connsiteY9" fmla="*/ 0 h 3765177"/>
              <a:gd name="connsiteX10" fmla="*/ 11953 w 2468282"/>
              <a:gd name="connsiteY10" fmla="*/ 3316942 h 3765177"/>
              <a:gd name="connsiteX11" fmla="*/ 1308847 w 2468282"/>
              <a:gd name="connsiteY11" fmla="*/ 3203389 h 3765177"/>
              <a:gd name="connsiteX0" fmla="*/ 1308847 w 2468282"/>
              <a:gd name="connsiteY0" fmla="*/ 3203389 h 3765177"/>
              <a:gd name="connsiteX1" fmla="*/ 1942353 w 2468282"/>
              <a:gd name="connsiteY1" fmla="*/ 3627718 h 3765177"/>
              <a:gd name="connsiteX2" fmla="*/ 1972235 w 2468282"/>
              <a:gd name="connsiteY2" fmla="*/ 3765177 h 3765177"/>
              <a:gd name="connsiteX3" fmla="*/ 2133600 w 2468282"/>
              <a:gd name="connsiteY3" fmla="*/ 3657600 h 3765177"/>
              <a:gd name="connsiteX4" fmla="*/ 2043953 w 2468282"/>
              <a:gd name="connsiteY4" fmla="*/ 3442447 h 3765177"/>
              <a:gd name="connsiteX5" fmla="*/ 2468282 w 2468282"/>
              <a:gd name="connsiteY5" fmla="*/ 3197412 h 3765177"/>
              <a:gd name="connsiteX6" fmla="*/ 2008094 w 2468282"/>
              <a:gd name="connsiteY6" fmla="*/ 2265083 h 3765177"/>
              <a:gd name="connsiteX7" fmla="*/ 2127623 w 2468282"/>
              <a:gd name="connsiteY7" fmla="*/ 2073836 h 3765177"/>
              <a:gd name="connsiteX8" fmla="*/ 1846729 w 2468282"/>
              <a:gd name="connsiteY8" fmla="*/ 818777 h 3765177"/>
              <a:gd name="connsiteX9" fmla="*/ 0 w 2468282"/>
              <a:gd name="connsiteY9" fmla="*/ 0 h 3765177"/>
              <a:gd name="connsiteX10" fmla="*/ 11953 w 2468282"/>
              <a:gd name="connsiteY10" fmla="*/ 3316942 h 3765177"/>
              <a:gd name="connsiteX11" fmla="*/ 1308847 w 2468282"/>
              <a:gd name="connsiteY11" fmla="*/ 3203389 h 3765177"/>
              <a:gd name="connsiteX0" fmla="*/ 1308847 w 2468282"/>
              <a:gd name="connsiteY0" fmla="*/ 3212823 h 3774611"/>
              <a:gd name="connsiteX1" fmla="*/ 1942353 w 2468282"/>
              <a:gd name="connsiteY1" fmla="*/ 3637152 h 3774611"/>
              <a:gd name="connsiteX2" fmla="*/ 1972235 w 2468282"/>
              <a:gd name="connsiteY2" fmla="*/ 3774611 h 3774611"/>
              <a:gd name="connsiteX3" fmla="*/ 2133600 w 2468282"/>
              <a:gd name="connsiteY3" fmla="*/ 3667034 h 3774611"/>
              <a:gd name="connsiteX4" fmla="*/ 2043953 w 2468282"/>
              <a:gd name="connsiteY4" fmla="*/ 3451881 h 3774611"/>
              <a:gd name="connsiteX5" fmla="*/ 2468282 w 2468282"/>
              <a:gd name="connsiteY5" fmla="*/ 3206846 h 3774611"/>
              <a:gd name="connsiteX6" fmla="*/ 2008094 w 2468282"/>
              <a:gd name="connsiteY6" fmla="*/ 2274517 h 3774611"/>
              <a:gd name="connsiteX7" fmla="*/ 2127623 w 2468282"/>
              <a:gd name="connsiteY7" fmla="*/ 2083270 h 3774611"/>
              <a:gd name="connsiteX8" fmla="*/ 1846729 w 2468282"/>
              <a:gd name="connsiteY8" fmla="*/ 828211 h 3774611"/>
              <a:gd name="connsiteX9" fmla="*/ 0 w 2468282"/>
              <a:gd name="connsiteY9" fmla="*/ 9434 h 3774611"/>
              <a:gd name="connsiteX10" fmla="*/ 11953 w 2468282"/>
              <a:gd name="connsiteY10" fmla="*/ 3326376 h 3774611"/>
              <a:gd name="connsiteX11" fmla="*/ 1308847 w 2468282"/>
              <a:gd name="connsiteY11" fmla="*/ 3212823 h 3774611"/>
              <a:gd name="connsiteX0" fmla="*/ 1308847 w 2468282"/>
              <a:gd name="connsiteY0" fmla="*/ 3212823 h 3774611"/>
              <a:gd name="connsiteX1" fmla="*/ 1942353 w 2468282"/>
              <a:gd name="connsiteY1" fmla="*/ 3637152 h 3774611"/>
              <a:gd name="connsiteX2" fmla="*/ 1972235 w 2468282"/>
              <a:gd name="connsiteY2" fmla="*/ 3774611 h 3774611"/>
              <a:gd name="connsiteX3" fmla="*/ 2133600 w 2468282"/>
              <a:gd name="connsiteY3" fmla="*/ 3667034 h 3774611"/>
              <a:gd name="connsiteX4" fmla="*/ 2043953 w 2468282"/>
              <a:gd name="connsiteY4" fmla="*/ 3451881 h 3774611"/>
              <a:gd name="connsiteX5" fmla="*/ 2468282 w 2468282"/>
              <a:gd name="connsiteY5" fmla="*/ 3206846 h 3774611"/>
              <a:gd name="connsiteX6" fmla="*/ 2008094 w 2468282"/>
              <a:gd name="connsiteY6" fmla="*/ 2274517 h 3774611"/>
              <a:gd name="connsiteX7" fmla="*/ 2127623 w 2468282"/>
              <a:gd name="connsiteY7" fmla="*/ 2083270 h 3774611"/>
              <a:gd name="connsiteX8" fmla="*/ 1846729 w 2468282"/>
              <a:gd name="connsiteY8" fmla="*/ 828211 h 3774611"/>
              <a:gd name="connsiteX9" fmla="*/ 0 w 2468282"/>
              <a:gd name="connsiteY9" fmla="*/ 9434 h 3774611"/>
              <a:gd name="connsiteX10" fmla="*/ 11953 w 2468282"/>
              <a:gd name="connsiteY10" fmla="*/ 3326376 h 3774611"/>
              <a:gd name="connsiteX11" fmla="*/ 1308847 w 2468282"/>
              <a:gd name="connsiteY11" fmla="*/ 3212823 h 3774611"/>
              <a:gd name="connsiteX0" fmla="*/ 1308847 w 2468282"/>
              <a:gd name="connsiteY0" fmla="*/ 3212823 h 3774611"/>
              <a:gd name="connsiteX1" fmla="*/ 1942353 w 2468282"/>
              <a:gd name="connsiteY1" fmla="*/ 3637152 h 3774611"/>
              <a:gd name="connsiteX2" fmla="*/ 1972235 w 2468282"/>
              <a:gd name="connsiteY2" fmla="*/ 3774611 h 3774611"/>
              <a:gd name="connsiteX3" fmla="*/ 2133600 w 2468282"/>
              <a:gd name="connsiteY3" fmla="*/ 3667034 h 3774611"/>
              <a:gd name="connsiteX4" fmla="*/ 2043953 w 2468282"/>
              <a:gd name="connsiteY4" fmla="*/ 3451881 h 3774611"/>
              <a:gd name="connsiteX5" fmla="*/ 2468282 w 2468282"/>
              <a:gd name="connsiteY5" fmla="*/ 3206846 h 3774611"/>
              <a:gd name="connsiteX6" fmla="*/ 2008094 w 2468282"/>
              <a:gd name="connsiteY6" fmla="*/ 2274517 h 3774611"/>
              <a:gd name="connsiteX7" fmla="*/ 2127623 w 2468282"/>
              <a:gd name="connsiteY7" fmla="*/ 2083270 h 3774611"/>
              <a:gd name="connsiteX8" fmla="*/ 1846729 w 2468282"/>
              <a:gd name="connsiteY8" fmla="*/ 828211 h 3774611"/>
              <a:gd name="connsiteX9" fmla="*/ 0 w 2468282"/>
              <a:gd name="connsiteY9" fmla="*/ 9434 h 3774611"/>
              <a:gd name="connsiteX10" fmla="*/ 11953 w 2468282"/>
              <a:gd name="connsiteY10" fmla="*/ 3326376 h 3774611"/>
              <a:gd name="connsiteX11" fmla="*/ 1308847 w 2468282"/>
              <a:gd name="connsiteY11" fmla="*/ 3212823 h 3774611"/>
              <a:gd name="connsiteX0" fmla="*/ 1308847 w 2468282"/>
              <a:gd name="connsiteY0" fmla="*/ 3212823 h 3774611"/>
              <a:gd name="connsiteX1" fmla="*/ 1942353 w 2468282"/>
              <a:gd name="connsiteY1" fmla="*/ 3637152 h 3774611"/>
              <a:gd name="connsiteX2" fmla="*/ 1972235 w 2468282"/>
              <a:gd name="connsiteY2" fmla="*/ 3774611 h 3774611"/>
              <a:gd name="connsiteX3" fmla="*/ 2133600 w 2468282"/>
              <a:gd name="connsiteY3" fmla="*/ 3667034 h 3774611"/>
              <a:gd name="connsiteX4" fmla="*/ 2043953 w 2468282"/>
              <a:gd name="connsiteY4" fmla="*/ 3451881 h 3774611"/>
              <a:gd name="connsiteX5" fmla="*/ 2468282 w 2468282"/>
              <a:gd name="connsiteY5" fmla="*/ 3206846 h 3774611"/>
              <a:gd name="connsiteX6" fmla="*/ 2008094 w 2468282"/>
              <a:gd name="connsiteY6" fmla="*/ 2274517 h 3774611"/>
              <a:gd name="connsiteX7" fmla="*/ 2127623 w 2468282"/>
              <a:gd name="connsiteY7" fmla="*/ 2083270 h 3774611"/>
              <a:gd name="connsiteX8" fmla="*/ 1846729 w 2468282"/>
              <a:gd name="connsiteY8" fmla="*/ 828211 h 3774611"/>
              <a:gd name="connsiteX9" fmla="*/ 0 w 2468282"/>
              <a:gd name="connsiteY9" fmla="*/ 9434 h 3774611"/>
              <a:gd name="connsiteX10" fmla="*/ 11953 w 2468282"/>
              <a:gd name="connsiteY10" fmla="*/ 3326376 h 3774611"/>
              <a:gd name="connsiteX11" fmla="*/ 1308847 w 2468282"/>
              <a:gd name="connsiteY11" fmla="*/ 3212823 h 3774611"/>
              <a:gd name="connsiteX0" fmla="*/ 1308847 w 2469153"/>
              <a:gd name="connsiteY0" fmla="*/ 3212823 h 3774611"/>
              <a:gd name="connsiteX1" fmla="*/ 1942353 w 2469153"/>
              <a:gd name="connsiteY1" fmla="*/ 3637152 h 3774611"/>
              <a:gd name="connsiteX2" fmla="*/ 1972235 w 2469153"/>
              <a:gd name="connsiteY2" fmla="*/ 3774611 h 3774611"/>
              <a:gd name="connsiteX3" fmla="*/ 2133600 w 2469153"/>
              <a:gd name="connsiteY3" fmla="*/ 3667034 h 3774611"/>
              <a:gd name="connsiteX4" fmla="*/ 2043953 w 2469153"/>
              <a:gd name="connsiteY4" fmla="*/ 3451881 h 3774611"/>
              <a:gd name="connsiteX5" fmla="*/ 2468282 w 2469153"/>
              <a:gd name="connsiteY5" fmla="*/ 3206846 h 3774611"/>
              <a:gd name="connsiteX6" fmla="*/ 2008094 w 2469153"/>
              <a:gd name="connsiteY6" fmla="*/ 2274517 h 3774611"/>
              <a:gd name="connsiteX7" fmla="*/ 2127623 w 2469153"/>
              <a:gd name="connsiteY7" fmla="*/ 2083270 h 3774611"/>
              <a:gd name="connsiteX8" fmla="*/ 1846729 w 2469153"/>
              <a:gd name="connsiteY8" fmla="*/ 828211 h 3774611"/>
              <a:gd name="connsiteX9" fmla="*/ 0 w 2469153"/>
              <a:gd name="connsiteY9" fmla="*/ 9434 h 3774611"/>
              <a:gd name="connsiteX10" fmla="*/ 11953 w 2469153"/>
              <a:gd name="connsiteY10" fmla="*/ 3326376 h 3774611"/>
              <a:gd name="connsiteX11" fmla="*/ 1308847 w 2469153"/>
              <a:gd name="connsiteY11" fmla="*/ 3212823 h 3774611"/>
              <a:gd name="connsiteX0" fmla="*/ 1308847 w 2468675"/>
              <a:gd name="connsiteY0" fmla="*/ 3212823 h 3774611"/>
              <a:gd name="connsiteX1" fmla="*/ 1942353 w 2468675"/>
              <a:gd name="connsiteY1" fmla="*/ 3637152 h 3774611"/>
              <a:gd name="connsiteX2" fmla="*/ 1972235 w 2468675"/>
              <a:gd name="connsiteY2" fmla="*/ 3774611 h 3774611"/>
              <a:gd name="connsiteX3" fmla="*/ 2133600 w 2468675"/>
              <a:gd name="connsiteY3" fmla="*/ 3667034 h 3774611"/>
              <a:gd name="connsiteX4" fmla="*/ 2043953 w 2468675"/>
              <a:gd name="connsiteY4" fmla="*/ 3451881 h 3774611"/>
              <a:gd name="connsiteX5" fmla="*/ 2468282 w 2468675"/>
              <a:gd name="connsiteY5" fmla="*/ 3206846 h 3774611"/>
              <a:gd name="connsiteX6" fmla="*/ 2008094 w 2468675"/>
              <a:gd name="connsiteY6" fmla="*/ 2274517 h 3774611"/>
              <a:gd name="connsiteX7" fmla="*/ 2127623 w 2468675"/>
              <a:gd name="connsiteY7" fmla="*/ 2083270 h 3774611"/>
              <a:gd name="connsiteX8" fmla="*/ 1846729 w 2468675"/>
              <a:gd name="connsiteY8" fmla="*/ 828211 h 3774611"/>
              <a:gd name="connsiteX9" fmla="*/ 0 w 2468675"/>
              <a:gd name="connsiteY9" fmla="*/ 9434 h 3774611"/>
              <a:gd name="connsiteX10" fmla="*/ 11953 w 2468675"/>
              <a:gd name="connsiteY10" fmla="*/ 3326376 h 3774611"/>
              <a:gd name="connsiteX11" fmla="*/ 1308847 w 2468675"/>
              <a:gd name="connsiteY11" fmla="*/ 3212823 h 3774611"/>
              <a:gd name="connsiteX0" fmla="*/ 1308847 w 2469235"/>
              <a:gd name="connsiteY0" fmla="*/ 3212823 h 3774611"/>
              <a:gd name="connsiteX1" fmla="*/ 1942353 w 2469235"/>
              <a:gd name="connsiteY1" fmla="*/ 3637152 h 3774611"/>
              <a:gd name="connsiteX2" fmla="*/ 1972235 w 2469235"/>
              <a:gd name="connsiteY2" fmla="*/ 3774611 h 3774611"/>
              <a:gd name="connsiteX3" fmla="*/ 2133600 w 2469235"/>
              <a:gd name="connsiteY3" fmla="*/ 3667034 h 3774611"/>
              <a:gd name="connsiteX4" fmla="*/ 2043953 w 2469235"/>
              <a:gd name="connsiteY4" fmla="*/ 3451881 h 3774611"/>
              <a:gd name="connsiteX5" fmla="*/ 2468282 w 2469235"/>
              <a:gd name="connsiteY5" fmla="*/ 3206846 h 3774611"/>
              <a:gd name="connsiteX6" fmla="*/ 2008094 w 2469235"/>
              <a:gd name="connsiteY6" fmla="*/ 2274517 h 3774611"/>
              <a:gd name="connsiteX7" fmla="*/ 2127623 w 2469235"/>
              <a:gd name="connsiteY7" fmla="*/ 2083270 h 3774611"/>
              <a:gd name="connsiteX8" fmla="*/ 1846729 w 2469235"/>
              <a:gd name="connsiteY8" fmla="*/ 828211 h 3774611"/>
              <a:gd name="connsiteX9" fmla="*/ 0 w 2469235"/>
              <a:gd name="connsiteY9" fmla="*/ 9434 h 3774611"/>
              <a:gd name="connsiteX10" fmla="*/ 11953 w 2469235"/>
              <a:gd name="connsiteY10" fmla="*/ 3326376 h 3774611"/>
              <a:gd name="connsiteX11" fmla="*/ 1308847 w 2469235"/>
              <a:gd name="connsiteY11" fmla="*/ 3212823 h 3774611"/>
              <a:gd name="connsiteX0" fmla="*/ 1308847 w 2469235"/>
              <a:gd name="connsiteY0" fmla="*/ 3212823 h 3774611"/>
              <a:gd name="connsiteX1" fmla="*/ 1942353 w 2469235"/>
              <a:gd name="connsiteY1" fmla="*/ 3637152 h 3774611"/>
              <a:gd name="connsiteX2" fmla="*/ 1972235 w 2469235"/>
              <a:gd name="connsiteY2" fmla="*/ 3774611 h 3774611"/>
              <a:gd name="connsiteX3" fmla="*/ 2133600 w 2469235"/>
              <a:gd name="connsiteY3" fmla="*/ 3667034 h 3774611"/>
              <a:gd name="connsiteX4" fmla="*/ 2043953 w 2469235"/>
              <a:gd name="connsiteY4" fmla="*/ 3451881 h 3774611"/>
              <a:gd name="connsiteX5" fmla="*/ 2468282 w 2469235"/>
              <a:gd name="connsiteY5" fmla="*/ 3206846 h 3774611"/>
              <a:gd name="connsiteX6" fmla="*/ 2008094 w 2469235"/>
              <a:gd name="connsiteY6" fmla="*/ 2274517 h 3774611"/>
              <a:gd name="connsiteX7" fmla="*/ 2127623 w 2469235"/>
              <a:gd name="connsiteY7" fmla="*/ 2083270 h 3774611"/>
              <a:gd name="connsiteX8" fmla="*/ 1846729 w 2469235"/>
              <a:gd name="connsiteY8" fmla="*/ 828211 h 3774611"/>
              <a:gd name="connsiteX9" fmla="*/ 0 w 2469235"/>
              <a:gd name="connsiteY9" fmla="*/ 9434 h 3774611"/>
              <a:gd name="connsiteX10" fmla="*/ 11953 w 2469235"/>
              <a:gd name="connsiteY10" fmla="*/ 3326376 h 3774611"/>
              <a:gd name="connsiteX11" fmla="*/ 1308847 w 2469235"/>
              <a:gd name="connsiteY11" fmla="*/ 3212823 h 3774611"/>
              <a:gd name="connsiteX0" fmla="*/ 1308847 w 2469235"/>
              <a:gd name="connsiteY0" fmla="*/ 3212823 h 3774611"/>
              <a:gd name="connsiteX1" fmla="*/ 1942353 w 2469235"/>
              <a:gd name="connsiteY1" fmla="*/ 3637152 h 3774611"/>
              <a:gd name="connsiteX2" fmla="*/ 1972235 w 2469235"/>
              <a:gd name="connsiteY2" fmla="*/ 3774611 h 3774611"/>
              <a:gd name="connsiteX3" fmla="*/ 2133600 w 2469235"/>
              <a:gd name="connsiteY3" fmla="*/ 3667034 h 3774611"/>
              <a:gd name="connsiteX4" fmla="*/ 2043953 w 2469235"/>
              <a:gd name="connsiteY4" fmla="*/ 3451881 h 3774611"/>
              <a:gd name="connsiteX5" fmla="*/ 2468282 w 2469235"/>
              <a:gd name="connsiteY5" fmla="*/ 3206846 h 3774611"/>
              <a:gd name="connsiteX6" fmla="*/ 2008094 w 2469235"/>
              <a:gd name="connsiteY6" fmla="*/ 2274517 h 3774611"/>
              <a:gd name="connsiteX7" fmla="*/ 2127623 w 2469235"/>
              <a:gd name="connsiteY7" fmla="*/ 2083270 h 3774611"/>
              <a:gd name="connsiteX8" fmla="*/ 1846729 w 2469235"/>
              <a:gd name="connsiteY8" fmla="*/ 828211 h 3774611"/>
              <a:gd name="connsiteX9" fmla="*/ 0 w 2469235"/>
              <a:gd name="connsiteY9" fmla="*/ 9434 h 3774611"/>
              <a:gd name="connsiteX10" fmla="*/ 11953 w 2469235"/>
              <a:gd name="connsiteY10" fmla="*/ 3326376 h 3774611"/>
              <a:gd name="connsiteX11" fmla="*/ 1308847 w 2469235"/>
              <a:gd name="connsiteY11" fmla="*/ 3212823 h 3774611"/>
              <a:gd name="connsiteX0" fmla="*/ 1308847 w 2469235"/>
              <a:gd name="connsiteY0" fmla="*/ 3212823 h 3774611"/>
              <a:gd name="connsiteX1" fmla="*/ 1942353 w 2469235"/>
              <a:gd name="connsiteY1" fmla="*/ 3637152 h 3774611"/>
              <a:gd name="connsiteX2" fmla="*/ 1972235 w 2469235"/>
              <a:gd name="connsiteY2" fmla="*/ 3774611 h 3774611"/>
              <a:gd name="connsiteX3" fmla="*/ 2133600 w 2469235"/>
              <a:gd name="connsiteY3" fmla="*/ 3667034 h 3774611"/>
              <a:gd name="connsiteX4" fmla="*/ 2043953 w 2469235"/>
              <a:gd name="connsiteY4" fmla="*/ 3451881 h 3774611"/>
              <a:gd name="connsiteX5" fmla="*/ 2468282 w 2469235"/>
              <a:gd name="connsiteY5" fmla="*/ 3206846 h 3774611"/>
              <a:gd name="connsiteX6" fmla="*/ 2008094 w 2469235"/>
              <a:gd name="connsiteY6" fmla="*/ 2274517 h 3774611"/>
              <a:gd name="connsiteX7" fmla="*/ 2127623 w 2469235"/>
              <a:gd name="connsiteY7" fmla="*/ 2083270 h 3774611"/>
              <a:gd name="connsiteX8" fmla="*/ 1846729 w 2469235"/>
              <a:gd name="connsiteY8" fmla="*/ 828211 h 3774611"/>
              <a:gd name="connsiteX9" fmla="*/ 0 w 2469235"/>
              <a:gd name="connsiteY9" fmla="*/ 9434 h 3774611"/>
              <a:gd name="connsiteX10" fmla="*/ 11953 w 2469235"/>
              <a:gd name="connsiteY10" fmla="*/ 3326376 h 3774611"/>
              <a:gd name="connsiteX11" fmla="*/ 1308847 w 2469235"/>
              <a:gd name="connsiteY11" fmla="*/ 3212823 h 3774611"/>
              <a:gd name="connsiteX0" fmla="*/ 1308847 w 2469235"/>
              <a:gd name="connsiteY0" fmla="*/ 3212823 h 3774611"/>
              <a:gd name="connsiteX1" fmla="*/ 1942353 w 2469235"/>
              <a:gd name="connsiteY1" fmla="*/ 3637152 h 3774611"/>
              <a:gd name="connsiteX2" fmla="*/ 1972235 w 2469235"/>
              <a:gd name="connsiteY2" fmla="*/ 3774611 h 3774611"/>
              <a:gd name="connsiteX3" fmla="*/ 2133600 w 2469235"/>
              <a:gd name="connsiteY3" fmla="*/ 3667034 h 3774611"/>
              <a:gd name="connsiteX4" fmla="*/ 2091765 w 2469235"/>
              <a:gd name="connsiteY4" fmla="*/ 3421999 h 3774611"/>
              <a:gd name="connsiteX5" fmla="*/ 2468282 w 2469235"/>
              <a:gd name="connsiteY5" fmla="*/ 3206846 h 3774611"/>
              <a:gd name="connsiteX6" fmla="*/ 2008094 w 2469235"/>
              <a:gd name="connsiteY6" fmla="*/ 2274517 h 3774611"/>
              <a:gd name="connsiteX7" fmla="*/ 2127623 w 2469235"/>
              <a:gd name="connsiteY7" fmla="*/ 2083270 h 3774611"/>
              <a:gd name="connsiteX8" fmla="*/ 1846729 w 2469235"/>
              <a:gd name="connsiteY8" fmla="*/ 828211 h 3774611"/>
              <a:gd name="connsiteX9" fmla="*/ 0 w 2469235"/>
              <a:gd name="connsiteY9" fmla="*/ 9434 h 3774611"/>
              <a:gd name="connsiteX10" fmla="*/ 11953 w 2469235"/>
              <a:gd name="connsiteY10" fmla="*/ 3326376 h 3774611"/>
              <a:gd name="connsiteX11" fmla="*/ 1308847 w 2469235"/>
              <a:gd name="connsiteY11" fmla="*/ 3212823 h 3774611"/>
              <a:gd name="connsiteX0" fmla="*/ 1308847 w 2469235"/>
              <a:gd name="connsiteY0" fmla="*/ 3212823 h 3774611"/>
              <a:gd name="connsiteX1" fmla="*/ 1942353 w 2469235"/>
              <a:gd name="connsiteY1" fmla="*/ 3637152 h 3774611"/>
              <a:gd name="connsiteX2" fmla="*/ 1972235 w 2469235"/>
              <a:gd name="connsiteY2" fmla="*/ 3774611 h 3774611"/>
              <a:gd name="connsiteX3" fmla="*/ 2133600 w 2469235"/>
              <a:gd name="connsiteY3" fmla="*/ 3667034 h 3774611"/>
              <a:gd name="connsiteX4" fmla="*/ 2091765 w 2469235"/>
              <a:gd name="connsiteY4" fmla="*/ 3421999 h 3774611"/>
              <a:gd name="connsiteX5" fmla="*/ 2468282 w 2469235"/>
              <a:gd name="connsiteY5" fmla="*/ 3206846 h 3774611"/>
              <a:gd name="connsiteX6" fmla="*/ 2008094 w 2469235"/>
              <a:gd name="connsiteY6" fmla="*/ 2274517 h 3774611"/>
              <a:gd name="connsiteX7" fmla="*/ 2127623 w 2469235"/>
              <a:gd name="connsiteY7" fmla="*/ 2083270 h 3774611"/>
              <a:gd name="connsiteX8" fmla="*/ 1846729 w 2469235"/>
              <a:gd name="connsiteY8" fmla="*/ 828211 h 3774611"/>
              <a:gd name="connsiteX9" fmla="*/ 0 w 2469235"/>
              <a:gd name="connsiteY9" fmla="*/ 9434 h 3774611"/>
              <a:gd name="connsiteX10" fmla="*/ 11953 w 2469235"/>
              <a:gd name="connsiteY10" fmla="*/ 3326376 h 3774611"/>
              <a:gd name="connsiteX11" fmla="*/ 1308847 w 2469235"/>
              <a:gd name="connsiteY11" fmla="*/ 3212823 h 3774611"/>
              <a:gd name="connsiteX0" fmla="*/ 1308847 w 2469235"/>
              <a:gd name="connsiteY0" fmla="*/ 3212823 h 3774611"/>
              <a:gd name="connsiteX1" fmla="*/ 1942353 w 2469235"/>
              <a:gd name="connsiteY1" fmla="*/ 3637152 h 3774611"/>
              <a:gd name="connsiteX2" fmla="*/ 1972235 w 2469235"/>
              <a:gd name="connsiteY2" fmla="*/ 3774611 h 3774611"/>
              <a:gd name="connsiteX3" fmla="*/ 2133600 w 2469235"/>
              <a:gd name="connsiteY3" fmla="*/ 3667034 h 3774611"/>
              <a:gd name="connsiteX4" fmla="*/ 2091765 w 2469235"/>
              <a:gd name="connsiteY4" fmla="*/ 3421999 h 3774611"/>
              <a:gd name="connsiteX5" fmla="*/ 2468282 w 2469235"/>
              <a:gd name="connsiteY5" fmla="*/ 3206846 h 3774611"/>
              <a:gd name="connsiteX6" fmla="*/ 2008094 w 2469235"/>
              <a:gd name="connsiteY6" fmla="*/ 2274517 h 3774611"/>
              <a:gd name="connsiteX7" fmla="*/ 2127623 w 2469235"/>
              <a:gd name="connsiteY7" fmla="*/ 2083270 h 3774611"/>
              <a:gd name="connsiteX8" fmla="*/ 1846729 w 2469235"/>
              <a:gd name="connsiteY8" fmla="*/ 828211 h 3774611"/>
              <a:gd name="connsiteX9" fmla="*/ 0 w 2469235"/>
              <a:gd name="connsiteY9" fmla="*/ 9434 h 3774611"/>
              <a:gd name="connsiteX10" fmla="*/ 11953 w 2469235"/>
              <a:gd name="connsiteY10" fmla="*/ 3326376 h 3774611"/>
              <a:gd name="connsiteX11" fmla="*/ 1308847 w 2469235"/>
              <a:gd name="connsiteY11" fmla="*/ 3212823 h 3774611"/>
              <a:gd name="connsiteX0" fmla="*/ 1308847 w 2469841"/>
              <a:gd name="connsiteY0" fmla="*/ 3212823 h 3774611"/>
              <a:gd name="connsiteX1" fmla="*/ 1942353 w 2469841"/>
              <a:gd name="connsiteY1" fmla="*/ 3637152 h 3774611"/>
              <a:gd name="connsiteX2" fmla="*/ 1972235 w 2469841"/>
              <a:gd name="connsiteY2" fmla="*/ 3774611 h 3774611"/>
              <a:gd name="connsiteX3" fmla="*/ 2133600 w 2469841"/>
              <a:gd name="connsiteY3" fmla="*/ 3667034 h 3774611"/>
              <a:gd name="connsiteX4" fmla="*/ 2091765 w 2469841"/>
              <a:gd name="connsiteY4" fmla="*/ 3421999 h 3774611"/>
              <a:gd name="connsiteX5" fmla="*/ 2468282 w 2469841"/>
              <a:gd name="connsiteY5" fmla="*/ 3206846 h 3774611"/>
              <a:gd name="connsiteX6" fmla="*/ 2008094 w 2469841"/>
              <a:gd name="connsiteY6" fmla="*/ 2274517 h 3774611"/>
              <a:gd name="connsiteX7" fmla="*/ 2127623 w 2469841"/>
              <a:gd name="connsiteY7" fmla="*/ 2083270 h 3774611"/>
              <a:gd name="connsiteX8" fmla="*/ 1846729 w 2469841"/>
              <a:gd name="connsiteY8" fmla="*/ 828211 h 3774611"/>
              <a:gd name="connsiteX9" fmla="*/ 0 w 2469841"/>
              <a:gd name="connsiteY9" fmla="*/ 9434 h 3774611"/>
              <a:gd name="connsiteX10" fmla="*/ 11953 w 2469841"/>
              <a:gd name="connsiteY10" fmla="*/ 3326376 h 3774611"/>
              <a:gd name="connsiteX11" fmla="*/ 1308847 w 2469841"/>
              <a:gd name="connsiteY11" fmla="*/ 3212823 h 3774611"/>
              <a:gd name="connsiteX0" fmla="*/ 1308847 w 2469841"/>
              <a:gd name="connsiteY0" fmla="*/ 3212823 h 3774611"/>
              <a:gd name="connsiteX1" fmla="*/ 1942353 w 2469841"/>
              <a:gd name="connsiteY1" fmla="*/ 3637152 h 3774611"/>
              <a:gd name="connsiteX2" fmla="*/ 1972235 w 2469841"/>
              <a:gd name="connsiteY2" fmla="*/ 3774611 h 3774611"/>
              <a:gd name="connsiteX3" fmla="*/ 2133600 w 2469841"/>
              <a:gd name="connsiteY3" fmla="*/ 3667034 h 3774611"/>
              <a:gd name="connsiteX4" fmla="*/ 2091765 w 2469841"/>
              <a:gd name="connsiteY4" fmla="*/ 3421999 h 3774611"/>
              <a:gd name="connsiteX5" fmla="*/ 2468282 w 2469841"/>
              <a:gd name="connsiteY5" fmla="*/ 3206846 h 3774611"/>
              <a:gd name="connsiteX6" fmla="*/ 2008094 w 2469841"/>
              <a:gd name="connsiteY6" fmla="*/ 2274517 h 3774611"/>
              <a:gd name="connsiteX7" fmla="*/ 2127623 w 2469841"/>
              <a:gd name="connsiteY7" fmla="*/ 2083270 h 3774611"/>
              <a:gd name="connsiteX8" fmla="*/ 1846729 w 2469841"/>
              <a:gd name="connsiteY8" fmla="*/ 828211 h 3774611"/>
              <a:gd name="connsiteX9" fmla="*/ 0 w 2469841"/>
              <a:gd name="connsiteY9" fmla="*/ 9434 h 3774611"/>
              <a:gd name="connsiteX10" fmla="*/ 11953 w 2469841"/>
              <a:gd name="connsiteY10" fmla="*/ 3326376 h 3774611"/>
              <a:gd name="connsiteX11" fmla="*/ 1308847 w 2469841"/>
              <a:gd name="connsiteY11" fmla="*/ 3212823 h 3774611"/>
              <a:gd name="connsiteX0" fmla="*/ 1296914 w 2457908"/>
              <a:gd name="connsiteY0" fmla="*/ 2644980 h 3206768"/>
              <a:gd name="connsiteX1" fmla="*/ 1930420 w 2457908"/>
              <a:gd name="connsiteY1" fmla="*/ 3069309 h 3206768"/>
              <a:gd name="connsiteX2" fmla="*/ 1960302 w 2457908"/>
              <a:gd name="connsiteY2" fmla="*/ 3206768 h 3206768"/>
              <a:gd name="connsiteX3" fmla="*/ 2121667 w 2457908"/>
              <a:gd name="connsiteY3" fmla="*/ 3099191 h 3206768"/>
              <a:gd name="connsiteX4" fmla="*/ 2079832 w 2457908"/>
              <a:gd name="connsiteY4" fmla="*/ 2854156 h 3206768"/>
              <a:gd name="connsiteX5" fmla="*/ 2456349 w 2457908"/>
              <a:gd name="connsiteY5" fmla="*/ 2639003 h 3206768"/>
              <a:gd name="connsiteX6" fmla="*/ 1996161 w 2457908"/>
              <a:gd name="connsiteY6" fmla="*/ 1706674 h 3206768"/>
              <a:gd name="connsiteX7" fmla="*/ 2115690 w 2457908"/>
              <a:gd name="connsiteY7" fmla="*/ 1515427 h 3206768"/>
              <a:gd name="connsiteX8" fmla="*/ 1834796 w 2457908"/>
              <a:gd name="connsiteY8" fmla="*/ 260368 h 3206768"/>
              <a:gd name="connsiteX9" fmla="*/ 587109 w 2457908"/>
              <a:gd name="connsiteY9" fmla="*/ 843889 h 3206768"/>
              <a:gd name="connsiteX10" fmla="*/ 20 w 2457908"/>
              <a:gd name="connsiteY10" fmla="*/ 2758533 h 3206768"/>
              <a:gd name="connsiteX11" fmla="*/ 1296914 w 2457908"/>
              <a:gd name="connsiteY11" fmla="*/ 2644980 h 3206768"/>
              <a:gd name="connsiteX0" fmla="*/ 1296914 w 2457908"/>
              <a:gd name="connsiteY0" fmla="*/ 2126956 h 2688744"/>
              <a:gd name="connsiteX1" fmla="*/ 1930420 w 2457908"/>
              <a:gd name="connsiteY1" fmla="*/ 2551285 h 2688744"/>
              <a:gd name="connsiteX2" fmla="*/ 1960302 w 2457908"/>
              <a:gd name="connsiteY2" fmla="*/ 2688744 h 2688744"/>
              <a:gd name="connsiteX3" fmla="*/ 2121667 w 2457908"/>
              <a:gd name="connsiteY3" fmla="*/ 2581167 h 2688744"/>
              <a:gd name="connsiteX4" fmla="*/ 2079832 w 2457908"/>
              <a:gd name="connsiteY4" fmla="*/ 2336132 h 2688744"/>
              <a:gd name="connsiteX5" fmla="*/ 2456349 w 2457908"/>
              <a:gd name="connsiteY5" fmla="*/ 2120979 h 2688744"/>
              <a:gd name="connsiteX6" fmla="*/ 1996161 w 2457908"/>
              <a:gd name="connsiteY6" fmla="*/ 1188650 h 2688744"/>
              <a:gd name="connsiteX7" fmla="*/ 2115690 w 2457908"/>
              <a:gd name="connsiteY7" fmla="*/ 997403 h 2688744"/>
              <a:gd name="connsiteX8" fmla="*/ 2074413 w 2457908"/>
              <a:gd name="connsiteY8" fmla="*/ 389559 h 2688744"/>
              <a:gd name="connsiteX9" fmla="*/ 587109 w 2457908"/>
              <a:gd name="connsiteY9" fmla="*/ 325865 h 2688744"/>
              <a:gd name="connsiteX10" fmla="*/ 20 w 2457908"/>
              <a:gd name="connsiteY10" fmla="*/ 2240509 h 2688744"/>
              <a:gd name="connsiteX11" fmla="*/ 1296914 w 2457908"/>
              <a:gd name="connsiteY11" fmla="*/ 2126956 h 2688744"/>
              <a:gd name="connsiteX0" fmla="*/ 1296914 w 2457908"/>
              <a:gd name="connsiteY0" fmla="*/ 1818862 h 2380650"/>
              <a:gd name="connsiteX1" fmla="*/ 1930420 w 2457908"/>
              <a:gd name="connsiteY1" fmla="*/ 2243191 h 2380650"/>
              <a:gd name="connsiteX2" fmla="*/ 1960302 w 2457908"/>
              <a:gd name="connsiteY2" fmla="*/ 2380650 h 2380650"/>
              <a:gd name="connsiteX3" fmla="*/ 2121667 w 2457908"/>
              <a:gd name="connsiteY3" fmla="*/ 2273073 h 2380650"/>
              <a:gd name="connsiteX4" fmla="*/ 2079832 w 2457908"/>
              <a:gd name="connsiteY4" fmla="*/ 2028038 h 2380650"/>
              <a:gd name="connsiteX5" fmla="*/ 2456349 w 2457908"/>
              <a:gd name="connsiteY5" fmla="*/ 1812885 h 2380650"/>
              <a:gd name="connsiteX6" fmla="*/ 1996161 w 2457908"/>
              <a:gd name="connsiteY6" fmla="*/ 880556 h 2380650"/>
              <a:gd name="connsiteX7" fmla="*/ 2115690 w 2457908"/>
              <a:gd name="connsiteY7" fmla="*/ 689309 h 2380650"/>
              <a:gd name="connsiteX8" fmla="*/ 2074413 w 2457908"/>
              <a:gd name="connsiteY8" fmla="*/ 81465 h 2380650"/>
              <a:gd name="connsiteX9" fmla="*/ 587109 w 2457908"/>
              <a:gd name="connsiteY9" fmla="*/ 17771 h 2380650"/>
              <a:gd name="connsiteX10" fmla="*/ 20 w 2457908"/>
              <a:gd name="connsiteY10" fmla="*/ 1932415 h 2380650"/>
              <a:gd name="connsiteX11" fmla="*/ 1296914 w 2457908"/>
              <a:gd name="connsiteY11" fmla="*/ 1818862 h 2380650"/>
              <a:gd name="connsiteX0" fmla="*/ 1296914 w 2457908"/>
              <a:gd name="connsiteY0" fmla="*/ 1806878 h 2368666"/>
              <a:gd name="connsiteX1" fmla="*/ 1930420 w 2457908"/>
              <a:gd name="connsiteY1" fmla="*/ 2231207 h 2368666"/>
              <a:gd name="connsiteX2" fmla="*/ 1960302 w 2457908"/>
              <a:gd name="connsiteY2" fmla="*/ 2368666 h 2368666"/>
              <a:gd name="connsiteX3" fmla="*/ 2121667 w 2457908"/>
              <a:gd name="connsiteY3" fmla="*/ 2261089 h 2368666"/>
              <a:gd name="connsiteX4" fmla="*/ 2079832 w 2457908"/>
              <a:gd name="connsiteY4" fmla="*/ 2016054 h 2368666"/>
              <a:gd name="connsiteX5" fmla="*/ 2456349 w 2457908"/>
              <a:gd name="connsiteY5" fmla="*/ 1800901 h 2368666"/>
              <a:gd name="connsiteX6" fmla="*/ 1996161 w 2457908"/>
              <a:gd name="connsiteY6" fmla="*/ 868572 h 2368666"/>
              <a:gd name="connsiteX7" fmla="*/ 2115690 w 2457908"/>
              <a:gd name="connsiteY7" fmla="*/ 677325 h 2368666"/>
              <a:gd name="connsiteX8" fmla="*/ 2074413 w 2457908"/>
              <a:gd name="connsiteY8" fmla="*/ 69481 h 2368666"/>
              <a:gd name="connsiteX9" fmla="*/ 587109 w 2457908"/>
              <a:gd name="connsiteY9" fmla="*/ 22382 h 2368666"/>
              <a:gd name="connsiteX10" fmla="*/ 20 w 2457908"/>
              <a:gd name="connsiteY10" fmla="*/ 1920431 h 2368666"/>
              <a:gd name="connsiteX11" fmla="*/ 1296914 w 2457908"/>
              <a:gd name="connsiteY11" fmla="*/ 1806878 h 2368666"/>
              <a:gd name="connsiteX0" fmla="*/ 1296914 w 2457908"/>
              <a:gd name="connsiteY0" fmla="*/ 1821624 h 2383412"/>
              <a:gd name="connsiteX1" fmla="*/ 1930420 w 2457908"/>
              <a:gd name="connsiteY1" fmla="*/ 2245953 h 2383412"/>
              <a:gd name="connsiteX2" fmla="*/ 1960302 w 2457908"/>
              <a:gd name="connsiteY2" fmla="*/ 2383412 h 2383412"/>
              <a:gd name="connsiteX3" fmla="*/ 2121667 w 2457908"/>
              <a:gd name="connsiteY3" fmla="*/ 2275835 h 2383412"/>
              <a:gd name="connsiteX4" fmla="*/ 2079832 w 2457908"/>
              <a:gd name="connsiteY4" fmla="*/ 2030800 h 2383412"/>
              <a:gd name="connsiteX5" fmla="*/ 2456349 w 2457908"/>
              <a:gd name="connsiteY5" fmla="*/ 1815647 h 2383412"/>
              <a:gd name="connsiteX6" fmla="*/ 1996161 w 2457908"/>
              <a:gd name="connsiteY6" fmla="*/ 883318 h 2383412"/>
              <a:gd name="connsiteX7" fmla="*/ 2115690 w 2457908"/>
              <a:gd name="connsiteY7" fmla="*/ 692071 h 2383412"/>
              <a:gd name="connsiteX8" fmla="*/ 587109 w 2457908"/>
              <a:gd name="connsiteY8" fmla="*/ 37128 h 2383412"/>
              <a:gd name="connsiteX9" fmla="*/ 20 w 2457908"/>
              <a:gd name="connsiteY9" fmla="*/ 1935177 h 2383412"/>
              <a:gd name="connsiteX10" fmla="*/ 1296914 w 2457908"/>
              <a:gd name="connsiteY10" fmla="*/ 1821624 h 2383412"/>
              <a:gd name="connsiteX0" fmla="*/ 1296914 w 2457908"/>
              <a:gd name="connsiteY0" fmla="*/ 1849861 h 2411649"/>
              <a:gd name="connsiteX1" fmla="*/ 1930420 w 2457908"/>
              <a:gd name="connsiteY1" fmla="*/ 2274190 h 2411649"/>
              <a:gd name="connsiteX2" fmla="*/ 1960302 w 2457908"/>
              <a:gd name="connsiteY2" fmla="*/ 2411649 h 2411649"/>
              <a:gd name="connsiteX3" fmla="*/ 2121667 w 2457908"/>
              <a:gd name="connsiteY3" fmla="*/ 2304072 h 2411649"/>
              <a:gd name="connsiteX4" fmla="*/ 2079832 w 2457908"/>
              <a:gd name="connsiteY4" fmla="*/ 2059037 h 2411649"/>
              <a:gd name="connsiteX5" fmla="*/ 2456349 w 2457908"/>
              <a:gd name="connsiteY5" fmla="*/ 1843884 h 2411649"/>
              <a:gd name="connsiteX6" fmla="*/ 1996161 w 2457908"/>
              <a:gd name="connsiteY6" fmla="*/ 911555 h 2411649"/>
              <a:gd name="connsiteX7" fmla="*/ 2115690 w 2457908"/>
              <a:gd name="connsiteY7" fmla="*/ 720308 h 2411649"/>
              <a:gd name="connsiteX8" fmla="*/ 587109 w 2457908"/>
              <a:gd name="connsiteY8" fmla="*/ 65365 h 2411649"/>
              <a:gd name="connsiteX9" fmla="*/ 20 w 2457908"/>
              <a:gd name="connsiteY9" fmla="*/ 1963414 h 2411649"/>
              <a:gd name="connsiteX10" fmla="*/ 1296914 w 2457908"/>
              <a:gd name="connsiteY10" fmla="*/ 1849861 h 2411649"/>
              <a:gd name="connsiteX0" fmla="*/ 1296914 w 2457908"/>
              <a:gd name="connsiteY0" fmla="*/ 1867002 h 2428790"/>
              <a:gd name="connsiteX1" fmla="*/ 1930420 w 2457908"/>
              <a:gd name="connsiteY1" fmla="*/ 2291331 h 2428790"/>
              <a:gd name="connsiteX2" fmla="*/ 1960302 w 2457908"/>
              <a:gd name="connsiteY2" fmla="*/ 2428790 h 2428790"/>
              <a:gd name="connsiteX3" fmla="*/ 2121667 w 2457908"/>
              <a:gd name="connsiteY3" fmla="*/ 2321213 h 2428790"/>
              <a:gd name="connsiteX4" fmla="*/ 2079832 w 2457908"/>
              <a:gd name="connsiteY4" fmla="*/ 2076178 h 2428790"/>
              <a:gd name="connsiteX5" fmla="*/ 2456349 w 2457908"/>
              <a:gd name="connsiteY5" fmla="*/ 1861025 h 2428790"/>
              <a:gd name="connsiteX6" fmla="*/ 1996161 w 2457908"/>
              <a:gd name="connsiteY6" fmla="*/ 928696 h 2428790"/>
              <a:gd name="connsiteX7" fmla="*/ 2093226 w 2457908"/>
              <a:gd name="connsiteY7" fmla="*/ 521711 h 2428790"/>
              <a:gd name="connsiteX8" fmla="*/ 587109 w 2457908"/>
              <a:gd name="connsiteY8" fmla="*/ 82506 h 2428790"/>
              <a:gd name="connsiteX9" fmla="*/ 20 w 2457908"/>
              <a:gd name="connsiteY9" fmla="*/ 1980555 h 2428790"/>
              <a:gd name="connsiteX10" fmla="*/ 1296914 w 2457908"/>
              <a:gd name="connsiteY10" fmla="*/ 1867002 h 2428790"/>
              <a:gd name="connsiteX0" fmla="*/ 1296914 w 2457908"/>
              <a:gd name="connsiteY0" fmla="*/ 1860586 h 2422374"/>
              <a:gd name="connsiteX1" fmla="*/ 1930420 w 2457908"/>
              <a:gd name="connsiteY1" fmla="*/ 2284915 h 2422374"/>
              <a:gd name="connsiteX2" fmla="*/ 1960302 w 2457908"/>
              <a:gd name="connsiteY2" fmla="*/ 2422374 h 2422374"/>
              <a:gd name="connsiteX3" fmla="*/ 2121667 w 2457908"/>
              <a:gd name="connsiteY3" fmla="*/ 2314797 h 2422374"/>
              <a:gd name="connsiteX4" fmla="*/ 2079832 w 2457908"/>
              <a:gd name="connsiteY4" fmla="*/ 2069762 h 2422374"/>
              <a:gd name="connsiteX5" fmla="*/ 2456349 w 2457908"/>
              <a:gd name="connsiteY5" fmla="*/ 1854609 h 2422374"/>
              <a:gd name="connsiteX6" fmla="*/ 1996161 w 2457908"/>
              <a:gd name="connsiteY6" fmla="*/ 922280 h 2422374"/>
              <a:gd name="connsiteX7" fmla="*/ 2093226 w 2457908"/>
              <a:gd name="connsiteY7" fmla="*/ 515295 h 2422374"/>
              <a:gd name="connsiteX8" fmla="*/ 587109 w 2457908"/>
              <a:gd name="connsiteY8" fmla="*/ 76090 h 2422374"/>
              <a:gd name="connsiteX9" fmla="*/ 20 w 2457908"/>
              <a:gd name="connsiteY9" fmla="*/ 1974139 h 2422374"/>
              <a:gd name="connsiteX10" fmla="*/ 1296914 w 2457908"/>
              <a:gd name="connsiteY10" fmla="*/ 1860586 h 2422374"/>
              <a:gd name="connsiteX0" fmla="*/ 1296914 w 2457908"/>
              <a:gd name="connsiteY0" fmla="*/ 1856788 h 2418576"/>
              <a:gd name="connsiteX1" fmla="*/ 1930420 w 2457908"/>
              <a:gd name="connsiteY1" fmla="*/ 2281117 h 2418576"/>
              <a:gd name="connsiteX2" fmla="*/ 1960302 w 2457908"/>
              <a:gd name="connsiteY2" fmla="*/ 2418576 h 2418576"/>
              <a:gd name="connsiteX3" fmla="*/ 2121667 w 2457908"/>
              <a:gd name="connsiteY3" fmla="*/ 2310999 h 2418576"/>
              <a:gd name="connsiteX4" fmla="*/ 2079832 w 2457908"/>
              <a:gd name="connsiteY4" fmla="*/ 2065964 h 2418576"/>
              <a:gd name="connsiteX5" fmla="*/ 2456349 w 2457908"/>
              <a:gd name="connsiteY5" fmla="*/ 1850811 h 2418576"/>
              <a:gd name="connsiteX6" fmla="*/ 1996161 w 2457908"/>
              <a:gd name="connsiteY6" fmla="*/ 918482 h 2418576"/>
              <a:gd name="connsiteX7" fmla="*/ 2093226 w 2457908"/>
              <a:gd name="connsiteY7" fmla="*/ 511497 h 2418576"/>
              <a:gd name="connsiteX8" fmla="*/ 587109 w 2457908"/>
              <a:gd name="connsiteY8" fmla="*/ 72292 h 2418576"/>
              <a:gd name="connsiteX9" fmla="*/ 20 w 2457908"/>
              <a:gd name="connsiteY9" fmla="*/ 1970341 h 2418576"/>
              <a:gd name="connsiteX10" fmla="*/ 1296914 w 2457908"/>
              <a:gd name="connsiteY10" fmla="*/ 1856788 h 2418576"/>
              <a:gd name="connsiteX0" fmla="*/ 1296914 w 2457908"/>
              <a:gd name="connsiteY0" fmla="*/ 1811478 h 2373266"/>
              <a:gd name="connsiteX1" fmla="*/ 1930420 w 2457908"/>
              <a:gd name="connsiteY1" fmla="*/ 2235807 h 2373266"/>
              <a:gd name="connsiteX2" fmla="*/ 1960302 w 2457908"/>
              <a:gd name="connsiteY2" fmla="*/ 2373266 h 2373266"/>
              <a:gd name="connsiteX3" fmla="*/ 2121667 w 2457908"/>
              <a:gd name="connsiteY3" fmla="*/ 2265689 h 2373266"/>
              <a:gd name="connsiteX4" fmla="*/ 2079832 w 2457908"/>
              <a:gd name="connsiteY4" fmla="*/ 2020654 h 2373266"/>
              <a:gd name="connsiteX5" fmla="*/ 2456349 w 2457908"/>
              <a:gd name="connsiteY5" fmla="*/ 1805501 h 2373266"/>
              <a:gd name="connsiteX6" fmla="*/ 1996161 w 2457908"/>
              <a:gd name="connsiteY6" fmla="*/ 873172 h 2373266"/>
              <a:gd name="connsiteX7" fmla="*/ 587109 w 2457908"/>
              <a:gd name="connsiteY7" fmla="*/ 26982 h 2373266"/>
              <a:gd name="connsiteX8" fmla="*/ 20 w 2457908"/>
              <a:gd name="connsiteY8" fmla="*/ 1925031 h 2373266"/>
              <a:gd name="connsiteX9" fmla="*/ 1296914 w 2457908"/>
              <a:gd name="connsiteY9" fmla="*/ 1811478 h 2373266"/>
              <a:gd name="connsiteX0" fmla="*/ 1296914 w 2457908"/>
              <a:gd name="connsiteY0" fmla="*/ 1963595 h 2525383"/>
              <a:gd name="connsiteX1" fmla="*/ 1930420 w 2457908"/>
              <a:gd name="connsiteY1" fmla="*/ 2387924 h 2525383"/>
              <a:gd name="connsiteX2" fmla="*/ 1960302 w 2457908"/>
              <a:gd name="connsiteY2" fmla="*/ 2525383 h 2525383"/>
              <a:gd name="connsiteX3" fmla="*/ 2121667 w 2457908"/>
              <a:gd name="connsiteY3" fmla="*/ 2417806 h 2525383"/>
              <a:gd name="connsiteX4" fmla="*/ 2079832 w 2457908"/>
              <a:gd name="connsiteY4" fmla="*/ 2172771 h 2525383"/>
              <a:gd name="connsiteX5" fmla="*/ 2456349 w 2457908"/>
              <a:gd name="connsiteY5" fmla="*/ 1957618 h 2525383"/>
              <a:gd name="connsiteX6" fmla="*/ 1996161 w 2457908"/>
              <a:gd name="connsiteY6" fmla="*/ 1025289 h 2525383"/>
              <a:gd name="connsiteX7" fmla="*/ 587109 w 2457908"/>
              <a:gd name="connsiteY7" fmla="*/ 179099 h 2525383"/>
              <a:gd name="connsiteX8" fmla="*/ 20 w 2457908"/>
              <a:gd name="connsiteY8" fmla="*/ 2077148 h 2525383"/>
              <a:gd name="connsiteX9" fmla="*/ 1296914 w 2457908"/>
              <a:gd name="connsiteY9" fmla="*/ 1963595 h 2525383"/>
              <a:gd name="connsiteX0" fmla="*/ 1296914 w 2457908"/>
              <a:gd name="connsiteY0" fmla="*/ 1963595 h 2525383"/>
              <a:gd name="connsiteX1" fmla="*/ 1930420 w 2457908"/>
              <a:gd name="connsiteY1" fmla="*/ 2387924 h 2525383"/>
              <a:gd name="connsiteX2" fmla="*/ 1960302 w 2457908"/>
              <a:gd name="connsiteY2" fmla="*/ 2525383 h 2525383"/>
              <a:gd name="connsiteX3" fmla="*/ 2121667 w 2457908"/>
              <a:gd name="connsiteY3" fmla="*/ 2417806 h 2525383"/>
              <a:gd name="connsiteX4" fmla="*/ 2079832 w 2457908"/>
              <a:gd name="connsiteY4" fmla="*/ 2172771 h 2525383"/>
              <a:gd name="connsiteX5" fmla="*/ 2456349 w 2457908"/>
              <a:gd name="connsiteY5" fmla="*/ 1957618 h 2525383"/>
              <a:gd name="connsiteX6" fmla="*/ 1996161 w 2457908"/>
              <a:gd name="connsiteY6" fmla="*/ 1025289 h 2525383"/>
              <a:gd name="connsiteX7" fmla="*/ 587109 w 2457908"/>
              <a:gd name="connsiteY7" fmla="*/ 179099 h 2525383"/>
              <a:gd name="connsiteX8" fmla="*/ 20 w 2457908"/>
              <a:gd name="connsiteY8" fmla="*/ 2077148 h 2525383"/>
              <a:gd name="connsiteX9" fmla="*/ 1296914 w 2457908"/>
              <a:gd name="connsiteY9" fmla="*/ 1963595 h 2525383"/>
              <a:gd name="connsiteX0" fmla="*/ 1296914 w 2457908"/>
              <a:gd name="connsiteY0" fmla="*/ 1963595 h 2525383"/>
              <a:gd name="connsiteX1" fmla="*/ 1832937 w 2457908"/>
              <a:gd name="connsiteY1" fmla="*/ 2385005 h 2525383"/>
              <a:gd name="connsiteX2" fmla="*/ 1960302 w 2457908"/>
              <a:gd name="connsiteY2" fmla="*/ 2525383 h 2525383"/>
              <a:gd name="connsiteX3" fmla="*/ 2121667 w 2457908"/>
              <a:gd name="connsiteY3" fmla="*/ 2417806 h 2525383"/>
              <a:gd name="connsiteX4" fmla="*/ 2079832 w 2457908"/>
              <a:gd name="connsiteY4" fmla="*/ 2172771 h 2525383"/>
              <a:gd name="connsiteX5" fmla="*/ 2456349 w 2457908"/>
              <a:gd name="connsiteY5" fmla="*/ 1957618 h 2525383"/>
              <a:gd name="connsiteX6" fmla="*/ 1996161 w 2457908"/>
              <a:gd name="connsiteY6" fmla="*/ 1025289 h 2525383"/>
              <a:gd name="connsiteX7" fmla="*/ 587109 w 2457908"/>
              <a:gd name="connsiteY7" fmla="*/ 179099 h 2525383"/>
              <a:gd name="connsiteX8" fmla="*/ 20 w 2457908"/>
              <a:gd name="connsiteY8" fmla="*/ 2077148 h 2525383"/>
              <a:gd name="connsiteX9" fmla="*/ 1296914 w 2457908"/>
              <a:gd name="connsiteY9" fmla="*/ 1963595 h 2525383"/>
              <a:gd name="connsiteX0" fmla="*/ 1296914 w 2457908"/>
              <a:gd name="connsiteY0" fmla="*/ 1963595 h 2545820"/>
              <a:gd name="connsiteX1" fmla="*/ 1832937 w 2457908"/>
              <a:gd name="connsiteY1" fmla="*/ 2385005 h 2545820"/>
              <a:gd name="connsiteX2" fmla="*/ 1907608 w 2457908"/>
              <a:gd name="connsiteY2" fmla="*/ 2545820 h 2545820"/>
              <a:gd name="connsiteX3" fmla="*/ 2121667 w 2457908"/>
              <a:gd name="connsiteY3" fmla="*/ 2417806 h 2545820"/>
              <a:gd name="connsiteX4" fmla="*/ 2079832 w 2457908"/>
              <a:gd name="connsiteY4" fmla="*/ 2172771 h 2545820"/>
              <a:gd name="connsiteX5" fmla="*/ 2456349 w 2457908"/>
              <a:gd name="connsiteY5" fmla="*/ 1957618 h 2545820"/>
              <a:gd name="connsiteX6" fmla="*/ 1996161 w 2457908"/>
              <a:gd name="connsiteY6" fmla="*/ 1025289 h 2545820"/>
              <a:gd name="connsiteX7" fmla="*/ 587109 w 2457908"/>
              <a:gd name="connsiteY7" fmla="*/ 179099 h 2545820"/>
              <a:gd name="connsiteX8" fmla="*/ 20 w 2457908"/>
              <a:gd name="connsiteY8" fmla="*/ 2077148 h 2545820"/>
              <a:gd name="connsiteX9" fmla="*/ 1296914 w 2457908"/>
              <a:gd name="connsiteY9" fmla="*/ 1963595 h 2545820"/>
              <a:gd name="connsiteX0" fmla="*/ 1355560 w 2516554"/>
              <a:gd name="connsiteY0" fmla="*/ 1963595 h 2545820"/>
              <a:gd name="connsiteX1" fmla="*/ 1891583 w 2516554"/>
              <a:gd name="connsiteY1" fmla="*/ 2385005 h 2545820"/>
              <a:gd name="connsiteX2" fmla="*/ 1966254 w 2516554"/>
              <a:gd name="connsiteY2" fmla="*/ 2545820 h 2545820"/>
              <a:gd name="connsiteX3" fmla="*/ 2180313 w 2516554"/>
              <a:gd name="connsiteY3" fmla="*/ 2417806 h 2545820"/>
              <a:gd name="connsiteX4" fmla="*/ 2138478 w 2516554"/>
              <a:gd name="connsiteY4" fmla="*/ 2172771 h 2545820"/>
              <a:gd name="connsiteX5" fmla="*/ 2514995 w 2516554"/>
              <a:gd name="connsiteY5" fmla="*/ 1957618 h 2545820"/>
              <a:gd name="connsiteX6" fmla="*/ 2054807 w 2516554"/>
              <a:gd name="connsiteY6" fmla="*/ 1025289 h 2545820"/>
              <a:gd name="connsiteX7" fmla="*/ 645755 w 2516554"/>
              <a:gd name="connsiteY7" fmla="*/ 179099 h 2545820"/>
              <a:gd name="connsiteX8" fmla="*/ 264629 w 2516554"/>
              <a:gd name="connsiteY8" fmla="*/ 1243952 h 2545820"/>
              <a:gd name="connsiteX9" fmla="*/ 58666 w 2516554"/>
              <a:gd name="connsiteY9" fmla="*/ 2077148 h 2545820"/>
              <a:gd name="connsiteX10" fmla="*/ 1355560 w 2516554"/>
              <a:gd name="connsiteY10" fmla="*/ 1963595 h 2545820"/>
              <a:gd name="connsiteX0" fmla="*/ 1817993 w 2978987"/>
              <a:gd name="connsiteY0" fmla="*/ 1963595 h 2545820"/>
              <a:gd name="connsiteX1" fmla="*/ 2354016 w 2978987"/>
              <a:gd name="connsiteY1" fmla="*/ 2385005 h 2545820"/>
              <a:gd name="connsiteX2" fmla="*/ 2428687 w 2978987"/>
              <a:gd name="connsiteY2" fmla="*/ 2545820 h 2545820"/>
              <a:gd name="connsiteX3" fmla="*/ 2642746 w 2978987"/>
              <a:gd name="connsiteY3" fmla="*/ 2417806 h 2545820"/>
              <a:gd name="connsiteX4" fmla="*/ 2600911 w 2978987"/>
              <a:gd name="connsiteY4" fmla="*/ 2172771 h 2545820"/>
              <a:gd name="connsiteX5" fmla="*/ 2977428 w 2978987"/>
              <a:gd name="connsiteY5" fmla="*/ 1957618 h 2545820"/>
              <a:gd name="connsiteX6" fmla="*/ 2517240 w 2978987"/>
              <a:gd name="connsiteY6" fmla="*/ 1025289 h 2545820"/>
              <a:gd name="connsiteX7" fmla="*/ 1108188 w 2978987"/>
              <a:gd name="connsiteY7" fmla="*/ 179099 h 2545820"/>
              <a:gd name="connsiteX8" fmla="*/ 14504 w 2978987"/>
              <a:gd name="connsiteY8" fmla="*/ 263577 h 2545820"/>
              <a:gd name="connsiteX9" fmla="*/ 521099 w 2978987"/>
              <a:gd name="connsiteY9" fmla="*/ 2077148 h 2545820"/>
              <a:gd name="connsiteX10" fmla="*/ 1817993 w 2978987"/>
              <a:gd name="connsiteY10" fmla="*/ 1963595 h 2545820"/>
              <a:gd name="connsiteX0" fmla="*/ 1817993 w 2978987"/>
              <a:gd name="connsiteY0" fmla="*/ 1963595 h 2545820"/>
              <a:gd name="connsiteX1" fmla="*/ 2354016 w 2978987"/>
              <a:gd name="connsiteY1" fmla="*/ 2385005 h 2545820"/>
              <a:gd name="connsiteX2" fmla="*/ 2428687 w 2978987"/>
              <a:gd name="connsiteY2" fmla="*/ 2545820 h 2545820"/>
              <a:gd name="connsiteX3" fmla="*/ 2642746 w 2978987"/>
              <a:gd name="connsiteY3" fmla="*/ 2417806 h 2545820"/>
              <a:gd name="connsiteX4" fmla="*/ 2600911 w 2978987"/>
              <a:gd name="connsiteY4" fmla="*/ 2172771 h 2545820"/>
              <a:gd name="connsiteX5" fmla="*/ 2977428 w 2978987"/>
              <a:gd name="connsiteY5" fmla="*/ 1957618 h 2545820"/>
              <a:gd name="connsiteX6" fmla="*/ 2517240 w 2978987"/>
              <a:gd name="connsiteY6" fmla="*/ 1025289 h 2545820"/>
              <a:gd name="connsiteX7" fmla="*/ 1108188 w 2978987"/>
              <a:gd name="connsiteY7" fmla="*/ 179099 h 2545820"/>
              <a:gd name="connsiteX8" fmla="*/ 14504 w 2978987"/>
              <a:gd name="connsiteY8" fmla="*/ 263577 h 2545820"/>
              <a:gd name="connsiteX9" fmla="*/ 521099 w 2978987"/>
              <a:gd name="connsiteY9" fmla="*/ 2077148 h 2545820"/>
              <a:gd name="connsiteX10" fmla="*/ 1817993 w 2978987"/>
              <a:gd name="connsiteY10" fmla="*/ 1963595 h 2545820"/>
              <a:gd name="connsiteX0" fmla="*/ 1827287 w 2988281"/>
              <a:gd name="connsiteY0" fmla="*/ 1963595 h 2545820"/>
              <a:gd name="connsiteX1" fmla="*/ 2363310 w 2988281"/>
              <a:gd name="connsiteY1" fmla="*/ 2385005 h 2545820"/>
              <a:gd name="connsiteX2" fmla="*/ 2437981 w 2988281"/>
              <a:gd name="connsiteY2" fmla="*/ 2545820 h 2545820"/>
              <a:gd name="connsiteX3" fmla="*/ 2652040 w 2988281"/>
              <a:gd name="connsiteY3" fmla="*/ 2417806 h 2545820"/>
              <a:gd name="connsiteX4" fmla="*/ 2610205 w 2988281"/>
              <a:gd name="connsiteY4" fmla="*/ 2172771 h 2545820"/>
              <a:gd name="connsiteX5" fmla="*/ 2986722 w 2988281"/>
              <a:gd name="connsiteY5" fmla="*/ 1957618 h 2545820"/>
              <a:gd name="connsiteX6" fmla="*/ 2526534 w 2988281"/>
              <a:gd name="connsiteY6" fmla="*/ 1025289 h 2545820"/>
              <a:gd name="connsiteX7" fmla="*/ 1117482 w 2988281"/>
              <a:gd name="connsiteY7" fmla="*/ 179099 h 2545820"/>
              <a:gd name="connsiteX8" fmla="*/ 14234 w 2988281"/>
              <a:gd name="connsiteY8" fmla="*/ 178788 h 2545820"/>
              <a:gd name="connsiteX9" fmla="*/ 530393 w 2988281"/>
              <a:gd name="connsiteY9" fmla="*/ 2077148 h 2545820"/>
              <a:gd name="connsiteX10" fmla="*/ 1827287 w 2988281"/>
              <a:gd name="connsiteY10" fmla="*/ 1963595 h 2545820"/>
              <a:gd name="connsiteX0" fmla="*/ 1827287 w 2988281"/>
              <a:gd name="connsiteY0" fmla="*/ 1963595 h 2545820"/>
              <a:gd name="connsiteX1" fmla="*/ 2363310 w 2988281"/>
              <a:gd name="connsiteY1" fmla="*/ 2385005 h 2545820"/>
              <a:gd name="connsiteX2" fmla="*/ 2437981 w 2988281"/>
              <a:gd name="connsiteY2" fmla="*/ 2545820 h 2545820"/>
              <a:gd name="connsiteX3" fmla="*/ 2652040 w 2988281"/>
              <a:gd name="connsiteY3" fmla="*/ 2417806 h 2545820"/>
              <a:gd name="connsiteX4" fmla="*/ 2610205 w 2988281"/>
              <a:gd name="connsiteY4" fmla="*/ 2172771 h 2545820"/>
              <a:gd name="connsiteX5" fmla="*/ 2986722 w 2988281"/>
              <a:gd name="connsiteY5" fmla="*/ 1957618 h 2545820"/>
              <a:gd name="connsiteX6" fmla="*/ 2526534 w 2988281"/>
              <a:gd name="connsiteY6" fmla="*/ 1025289 h 2545820"/>
              <a:gd name="connsiteX7" fmla="*/ 1117482 w 2988281"/>
              <a:gd name="connsiteY7" fmla="*/ 179099 h 2545820"/>
              <a:gd name="connsiteX8" fmla="*/ 14234 w 2988281"/>
              <a:gd name="connsiteY8" fmla="*/ 178788 h 2545820"/>
              <a:gd name="connsiteX9" fmla="*/ 530393 w 2988281"/>
              <a:gd name="connsiteY9" fmla="*/ 2077148 h 2545820"/>
              <a:gd name="connsiteX10" fmla="*/ 1827287 w 2988281"/>
              <a:gd name="connsiteY10" fmla="*/ 1963595 h 2545820"/>
              <a:gd name="connsiteX0" fmla="*/ 1911941 w 3072935"/>
              <a:gd name="connsiteY0" fmla="*/ 1963595 h 2545820"/>
              <a:gd name="connsiteX1" fmla="*/ 2447964 w 3072935"/>
              <a:gd name="connsiteY1" fmla="*/ 2385005 h 2545820"/>
              <a:gd name="connsiteX2" fmla="*/ 2522635 w 3072935"/>
              <a:gd name="connsiteY2" fmla="*/ 2545820 h 2545820"/>
              <a:gd name="connsiteX3" fmla="*/ 2736694 w 3072935"/>
              <a:gd name="connsiteY3" fmla="*/ 2417806 h 2545820"/>
              <a:gd name="connsiteX4" fmla="*/ 2694859 w 3072935"/>
              <a:gd name="connsiteY4" fmla="*/ 2172771 h 2545820"/>
              <a:gd name="connsiteX5" fmla="*/ 3071376 w 3072935"/>
              <a:gd name="connsiteY5" fmla="*/ 1957618 h 2545820"/>
              <a:gd name="connsiteX6" fmla="*/ 2611188 w 3072935"/>
              <a:gd name="connsiteY6" fmla="*/ 1025289 h 2545820"/>
              <a:gd name="connsiteX7" fmla="*/ 1202136 w 3072935"/>
              <a:gd name="connsiteY7" fmla="*/ 179099 h 2545820"/>
              <a:gd name="connsiteX8" fmla="*/ 98888 w 3072935"/>
              <a:gd name="connsiteY8" fmla="*/ 178788 h 2545820"/>
              <a:gd name="connsiteX9" fmla="*/ 112909 w 3072935"/>
              <a:gd name="connsiteY9" fmla="*/ 2119542 h 2545820"/>
              <a:gd name="connsiteX10" fmla="*/ 1911941 w 3072935"/>
              <a:gd name="connsiteY10" fmla="*/ 1963595 h 2545820"/>
              <a:gd name="connsiteX0" fmla="*/ 1850573 w 3011567"/>
              <a:gd name="connsiteY0" fmla="*/ 1963595 h 2545820"/>
              <a:gd name="connsiteX1" fmla="*/ 2386596 w 3011567"/>
              <a:gd name="connsiteY1" fmla="*/ 2385005 h 2545820"/>
              <a:gd name="connsiteX2" fmla="*/ 2461267 w 3011567"/>
              <a:gd name="connsiteY2" fmla="*/ 2545820 h 2545820"/>
              <a:gd name="connsiteX3" fmla="*/ 2675326 w 3011567"/>
              <a:gd name="connsiteY3" fmla="*/ 2417806 h 2545820"/>
              <a:gd name="connsiteX4" fmla="*/ 2633491 w 3011567"/>
              <a:gd name="connsiteY4" fmla="*/ 2172771 h 2545820"/>
              <a:gd name="connsiteX5" fmla="*/ 3010008 w 3011567"/>
              <a:gd name="connsiteY5" fmla="*/ 1957618 h 2545820"/>
              <a:gd name="connsiteX6" fmla="*/ 2549820 w 3011567"/>
              <a:gd name="connsiteY6" fmla="*/ 1025289 h 2545820"/>
              <a:gd name="connsiteX7" fmla="*/ 1140768 w 3011567"/>
              <a:gd name="connsiteY7" fmla="*/ 179099 h 2545820"/>
              <a:gd name="connsiteX8" fmla="*/ 37520 w 3011567"/>
              <a:gd name="connsiteY8" fmla="*/ 178788 h 2545820"/>
              <a:gd name="connsiteX9" fmla="*/ 51541 w 3011567"/>
              <a:gd name="connsiteY9" fmla="*/ 2119542 h 2545820"/>
              <a:gd name="connsiteX10" fmla="*/ 1850573 w 3011567"/>
              <a:gd name="connsiteY10" fmla="*/ 1963595 h 2545820"/>
              <a:gd name="connsiteX0" fmla="*/ 1818464 w 2979458"/>
              <a:gd name="connsiteY0" fmla="*/ 1963595 h 2545820"/>
              <a:gd name="connsiteX1" fmla="*/ 2354487 w 2979458"/>
              <a:gd name="connsiteY1" fmla="*/ 2385005 h 2545820"/>
              <a:gd name="connsiteX2" fmla="*/ 2429158 w 2979458"/>
              <a:gd name="connsiteY2" fmla="*/ 2545820 h 2545820"/>
              <a:gd name="connsiteX3" fmla="*/ 2643217 w 2979458"/>
              <a:gd name="connsiteY3" fmla="*/ 2417806 h 2545820"/>
              <a:gd name="connsiteX4" fmla="*/ 2601382 w 2979458"/>
              <a:gd name="connsiteY4" fmla="*/ 2172771 h 2545820"/>
              <a:gd name="connsiteX5" fmla="*/ 2977899 w 2979458"/>
              <a:gd name="connsiteY5" fmla="*/ 1957618 h 2545820"/>
              <a:gd name="connsiteX6" fmla="*/ 2517711 w 2979458"/>
              <a:gd name="connsiteY6" fmla="*/ 1025289 h 2545820"/>
              <a:gd name="connsiteX7" fmla="*/ 1108659 w 2979458"/>
              <a:gd name="connsiteY7" fmla="*/ 179099 h 2545820"/>
              <a:gd name="connsiteX8" fmla="*/ 5411 w 2979458"/>
              <a:gd name="connsiteY8" fmla="*/ 178788 h 2545820"/>
              <a:gd name="connsiteX9" fmla="*/ 19432 w 2979458"/>
              <a:gd name="connsiteY9" fmla="*/ 2119542 h 2545820"/>
              <a:gd name="connsiteX10" fmla="*/ 1818464 w 2979458"/>
              <a:gd name="connsiteY10" fmla="*/ 1963595 h 2545820"/>
              <a:gd name="connsiteX0" fmla="*/ 1837290 w 2998284"/>
              <a:gd name="connsiteY0" fmla="*/ 1963595 h 2545820"/>
              <a:gd name="connsiteX1" fmla="*/ 2373313 w 2998284"/>
              <a:gd name="connsiteY1" fmla="*/ 2385005 h 2545820"/>
              <a:gd name="connsiteX2" fmla="*/ 2447984 w 2998284"/>
              <a:gd name="connsiteY2" fmla="*/ 2545820 h 2545820"/>
              <a:gd name="connsiteX3" fmla="*/ 2662043 w 2998284"/>
              <a:gd name="connsiteY3" fmla="*/ 2417806 h 2545820"/>
              <a:gd name="connsiteX4" fmla="*/ 2620208 w 2998284"/>
              <a:gd name="connsiteY4" fmla="*/ 2172771 h 2545820"/>
              <a:gd name="connsiteX5" fmla="*/ 2996725 w 2998284"/>
              <a:gd name="connsiteY5" fmla="*/ 1957618 h 2545820"/>
              <a:gd name="connsiteX6" fmla="*/ 2536537 w 2998284"/>
              <a:gd name="connsiteY6" fmla="*/ 1025289 h 2545820"/>
              <a:gd name="connsiteX7" fmla="*/ 1127485 w 2998284"/>
              <a:gd name="connsiteY7" fmla="*/ 179099 h 2545820"/>
              <a:gd name="connsiteX8" fmla="*/ 24237 w 2998284"/>
              <a:gd name="connsiteY8" fmla="*/ 178788 h 2545820"/>
              <a:gd name="connsiteX9" fmla="*/ 0 w 2998284"/>
              <a:gd name="connsiteY9" fmla="*/ 2114243 h 2545820"/>
              <a:gd name="connsiteX10" fmla="*/ 1837290 w 2998284"/>
              <a:gd name="connsiteY10" fmla="*/ 1963595 h 25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8284" h="2545820">
                <a:moveTo>
                  <a:pt x="1837290" y="1963595"/>
                </a:moveTo>
                <a:lnTo>
                  <a:pt x="2373313" y="2385005"/>
                </a:lnTo>
                <a:lnTo>
                  <a:pt x="2447984" y="2545820"/>
                </a:lnTo>
                <a:cubicBezTo>
                  <a:pt x="2512310" y="2527478"/>
                  <a:pt x="2685949" y="2471595"/>
                  <a:pt x="2662043" y="2417806"/>
                </a:cubicBezTo>
                <a:lnTo>
                  <a:pt x="2620208" y="2172771"/>
                </a:lnTo>
                <a:cubicBezTo>
                  <a:pt x="2821416" y="2055234"/>
                  <a:pt x="2962858" y="2116990"/>
                  <a:pt x="2996725" y="1957618"/>
                </a:cubicBezTo>
                <a:cubicBezTo>
                  <a:pt x="3022624" y="1772348"/>
                  <a:pt x="2719815" y="1521336"/>
                  <a:pt x="2536537" y="1025289"/>
                </a:cubicBezTo>
                <a:cubicBezTo>
                  <a:pt x="2906407" y="-366418"/>
                  <a:pt x="1460175" y="3789"/>
                  <a:pt x="1127485" y="179099"/>
                </a:cubicBezTo>
                <a:cubicBezTo>
                  <a:pt x="829122" y="215543"/>
                  <a:pt x="193819" y="185706"/>
                  <a:pt x="24237" y="178788"/>
                </a:cubicBezTo>
                <a:cubicBezTo>
                  <a:pt x="2905" y="781292"/>
                  <a:pt x="14251" y="2031397"/>
                  <a:pt x="0" y="2114243"/>
                </a:cubicBezTo>
                <a:lnTo>
                  <a:pt x="1837290" y="1963595"/>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89FB5D64-81E3-4256-8DC7-ECD5ECD8D3BE}"/>
              </a:ext>
            </a:extLst>
          </p:cNvPr>
          <p:cNvSpPr/>
          <p:nvPr/>
        </p:nvSpPr>
        <p:spPr>
          <a:xfrm flipH="1">
            <a:off x="5151372" y="2509412"/>
            <a:ext cx="1079335" cy="953249"/>
          </a:xfrm>
          <a:custGeom>
            <a:avLst/>
            <a:gdLst>
              <a:gd name="connsiteX0" fmla="*/ 627529 w 657412"/>
              <a:gd name="connsiteY0" fmla="*/ 549835 h 657412"/>
              <a:gd name="connsiteX1" fmla="*/ 352612 w 657412"/>
              <a:gd name="connsiteY1" fmla="*/ 657412 h 657412"/>
              <a:gd name="connsiteX2" fmla="*/ 0 w 657412"/>
              <a:gd name="connsiteY2" fmla="*/ 0 h 657412"/>
              <a:gd name="connsiteX3" fmla="*/ 657412 w 657412"/>
              <a:gd name="connsiteY3" fmla="*/ 388471 h 657412"/>
              <a:gd name="connsiteX4" fmla="*/ 627529 w 657412"/>
              <a:gd name="connsiteY4" fmla="*/ 549835 h 657412"/>
              <a:gd name="connsiteX0" fmla="*/ 671740 w 671740"/>
              <a:gd name="connsiteY0" fmla="*/ 523309 h 657412"/>
              <a:gd name="connsiteX1" fmla="*/ 352612 w 671740"/>
              <a:gd name="connsiteY1" fmla="*/ 657412 h 657412"/>
              <a:gd name="connsiteX2" fmla="*/ 0 w 671740"/>
              <a:gd name="connsiteY2" fmla="*/ 0 h 657412"/>
              <a:gd name="connsiteX3" fmla="*/ 657412 w 671740"/>
              <a:gd name="connsiteY3" fmla="*/ 388471 h 657412"/>
              <a:gd name="connsiteX4" fmla="*/ 671740 w 671740"/>
              <a:gd name="connsiteY4" fmla="*/ 523309 h 65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40" h="657412">
                <a:moveTo>
                  <a:pt x="671740" y="523309"/>
                </a:moveTo>
                <a:lnTo>
                  <a:pt x="352612" y="657412"/>
                </a:lnTo>
                <a:lnTo>
                  <a:pt x="0" y="0"/>
                </a:lnTo>
                <a:lnTo>
                  <a:pt x="657412" y="388471"/>
                </a:lnTo>
                <a:lnTo>
                  <a:pt x="671740" y="52330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84" name="Group 183"/>
          <p:cNvGrpSpPr>
            <a:grpSpLocks/>
          </p:cNvGrpSpPr>
          <p:nvPr/>
        </p:nvGrpSpPr>
        <p:grpSpPr bwMode="auto">
          <a:xfrm rot="12751467">
            <a:off x="7412292" y="2016390"/>
            <a:ext cx="1197157" cy="1197157"/>
            <a:chOff x="2765" y="461"/>
            <a:chExt cx="1599" cy="1599"/>
          </a:xfrm>
          <a:gradFill flip="none" rotWithShape="1">
            <a:gsLst>
              <a:gs pos="0">
                <a:schemeClr val="accent1">
                  <a:lumMod val="0"/>
                  <a:lumOff val="100000"/>
                  <a:alpha val="69000"/>
                </a:schemeClr>
              </a:gs>
              <a:gs pos="35000">
                <a:schemeClr val="accent4">
                  <a:lumMod val="65000"/>
                  <a:lumOff val="35000"/>
                  <a:alpha val="77000"/>
                </a:schemeClr>
              </a:gs>
              <a:gs pos="100000">
                <a:schemeClr val="bg2">
                  <a:lumMod val="40000"/>
                  <a:lumOff val="60000"/>
                  <a:alpha val="37000"/>
                </a:schemeClr>
              </a:gs>
            </a:gsLst>
            <a:path path="circle">
              <a:fillToRect l="50000" t="-80000" r="50000" b="180000"/>
            </a:path>
            <a:tileRect/>
          </a:gradFill>
          <a:effectLst>
            <a:outerShdw blurRad="50800" dist="38100" dir="2700000" algn="tl" rotWithShape="0">
              <a:prstClr val="black">
                <a:alpha val="40000"/>
              </a:prstClr>
            </a:outerShdw>
          </a:effectLst>
        </p:grpSpPr>
        <p:sp>
          <p:nvSpPr>
            <p:cNvPr id="185" name="Freeform 184"/>
            <p:cNvSpPr>
              <a:spLocks noChangeArrowheads="1"/>
            </p:cNvSpPr>
            <p:nvPr/>
          </p:nvSpPr>
          <p:spPr bwMode="auto">
            <a:xfrm>
              <a:off x="2765" y="461"/>
              <a:ext cx="1599" cy="1599"/>
            </a:xfrm>
            <a:custGeom>
              <a:avLst/>
              <a:gdLst>
                <a:gd name="T0" fmla="*/ 7054 w 7055"/>
                <a:gd name="T1" fmla="*/ 3075 h 7056"/>
                <a:gd name="T2" fmla="*/ 6951 w 7055"/>
                <a:gd name="T3" fmla="*/ 2610 h 7056"/>
                <a:gd name="T4" fmla="*/ 6227 w 7055"/>
                <a:gd name="T5" fmla="*/ 1732 h 7056"/>
                <a:gd name="T6" fmla="*/ 5685 w 7055"/>
                <a:gd name="T7" fmla="*/ 724 h 7056"/>
                <a:gd name="T8" fmla="*/ 5297 w 7055"/>
                <a:gd name="T9" fmla="*/ 465 h 7056"/>
                <a:gd name="T10" fmla="*/ 4160 w 7055"/>
                <a:gd name="T11" fmla="*/ 361 h 7056"/>
                <a:gd name="T12" fmla="*/ 3075 w 7055"/>
                <a:gd name="T13" fmla="*/ 0 h 7056"/>
                <a:gd name="T14" fmla="*/ 2610 w 7055"/>
                <a:gd name="T15" fmla="*/ 103 h 7056"/>
                <a:gd name="T16" fmla="*/ 1731 w 7055"/>
                <a:gd name="T17" fmla="*/ 853 h 7056"/>
                <a:gd name="T18" fmla="*/ 724 w 7055"/>
                <a:gd name="T19" fmla="*/ 1369 h 7056"/>
                <a:gd name="T20" fmla="*/ 465 w 7055"/>
                <a:gd name="T21" fmla="*/ 1732 h 7056"/>
                <a:gd name="T22" fmla="*/ 362 w 7055"/>
                <a:gd name="T23" fmla="*/ 2894 h 7056"/>
                <a:gd name="T24" fmla="*/ 0 w 7055"/>
                <a:gd name="T25" fmla="*/ 4006 h 7056"/>
                <a:gd name="T26" fmla="*/ 104 w 7055"/>
                <a:gd name="T27" fmla="*/ 4471 h 7056"/>
                <a:gd name="T28" fmla="*/ 827 w 7055"/>
                <a:gd name="T29" fmla="*/ 5350 h 7056"/>
                <a:gd name="T30" fmla="*/ 1370 w 7055"/>
                <a:gd name="T31" fmla="*/ 6357 h 7056"/>
                <a:gd name="T32" fmla="*/ 1731 w 7055"/>
                <a:gd name="T33" fmla="*/ 6616 h 7056"/>
                <a:gd name="T34" fmla="*/ 2895 w 7055"/>
                <a:gd name="T35" fmla="*/ 6693 h 7056"/>
                <a:gd name="T36" fmla="*/ 4004 w 7055"/>
                <a:gd name="T37" fmla="*/ 7055 h 7056"/>
                <a:gd name="T38" fmla="*/ 4470 w 7055"/>
                <a:gd name="T39" fmla="*/ 6977 h 7056"/>
                <a:gd name="T40" fmla="*/ 5348 w 7055"/>
                <a:gd name="T41" fmla="*/ 6228 h 7056"/>
                <a:gd name="T42" fmla="*/ 6356 w 7055"/>
                <a:gd name="T43" fmla="*/ 5685 h 7056"/>
                <a:gd name="T44" fmla="*/ 6615 w 7055"/>
                <a:gd name="T45" fmla="*/ 5323 h 7056"/>
                <a:gd name="T46" fmla="*/ 6692 w 7055"/>
                <a:gd name="T47" fmla="*/ 4160 h 7056"/>
                <a:gd name="T48" fmla="*/ 7054 w 7055"/>
                <a:gd name="T49" fmla="*/ 3075 h 7056"/>
                <a:gd name="T50" fmla="*/ 2842 w 7055"/>
                <a:gd name="T51" fmla="*/ 6641 h 7056"/>
                <a:gd name="T52" fmla="*/ 2868 w 7055"/>
                <a:gd name="T53" fmla="*/ 6641 h 7056"/>
                <a:gd name="T54" fmla="*/ 4185 w 7055"/>
                <a:gd name="T55" fmla="*/ 6641 h 7056"/>
                <a:gd name="T56" fmla="*/ 4185 w 7055"/>
                <a:gd name="T57" fmla="*/ 6641 h 7056"/>
                <a:gd name="T58" fmla="*/ 4185 w 7055"/>
                <a:gd name="T59" fmla="*/ 6641 h 7056"/>
                <a:gd name="T60" fmla="*/ 3539 w 7055"/>
                <a:gd name="T61" fmla="*/ 5426 h 7056"/>
                <a:gd name="T62" fmla="*/ 3539 w 7055"/>
                <a:gd name="T63" fmla="*/ 1628 h 7056"/>
                <a:gd name="T64" fmla="*/ 3539 w 7055"/>
                <a:gd name="T65" fmla="*/ 5426 h 7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55" h="7056">
                  <a:moveTo>
                    <a:pt x="7054" y="3075"/>
                  </a:moveTo>
                  <a:lnTo>
                    <a:pt x="7054" y="3075"/>
                  </a:lnTo>
                  <a:cubicBezTo>
                    <a:pt x="6692" y="2894"/>
                    <a:pt x="6692" y="2894"/>
                    <a:pt x="6692" y="2894"/>
                  </a:cubicBezTo>
                  <a:cubicBezTo>
                    <a:pt x="6951" y="2610"/>
                    <a:pt x="6951" y="2610"/>
                    <a:pt x="6951" y="2610"/>
                  </a:cubicBezTo>
                  <a:cubicBezTo>
                    <a:pt x="6588" y="1732"/>
                    <a:pt x="6588" y="1732"/>
                    <a:pt x="6588" y="1732"/>
                  </a:cubicBezTo>
                  <a:cubicBezTo>
                    <a:pt x="6227" y="1732"/>
                    <a:pt x="6227" y="1732"/>
                    <a:pt x="6227" y="1732"/>
                  </a:cubicBezTo>
                  <a:cubicBezTo>
                    <a:pt x="6356" y="1369"/>
                    <a:pt x="6356" y="1369"/>
                    <a:pt x="6356" y="1369"/>
                  </a:cubicBezTo>
                  <a:cubicBezTo>
                    <a:pt x="5685" y="724"/>
                    <a:pt x="5685" y="724"/>
                    <a:pt x="5685" y="724"/>
                  </a:cubicBezTo>
                  <a:cubicBezTo>
                    <a:pt x="5322" y="853"/>
                    <a:pt x="5322" y="853"/>
                    <a:pt x="5322" y="853"/>
                  </a:cubicBezTo>
                  <a:cubicBezTo>
                    <a:pt x="5297" y="465"/>
                    <a:pt x="5297" y="465"/>
                    <a:pt x="5297" y="465"/>
                  </a:cubicBezTo>
                  <a:cubicBezTo>
                    <a:pt x="4444" y="103"/>
                    <a:pt x="4444" y="103"/>
                    <a:pt x="4444" y="103"/>
                  </a:cubicBezTo>
                  <a:cubicBezTo>
                    <a:pt x="4160" y="361"/>
                    <a:pt x="4160" y="361"/>
                    <a:pt x="4160" y="361"/>
                  </a:cubicBezTo>
                  <a:cubicBezTo>
                    <a:pt x="4004" y="0"/>
                    <a:pt x="4004" y="0"/>
                    <a:pt x="4004" y="0"/>
                  </a:cubicBezTo>
                  <a:cubicBezTo>
                    <a:pt x="3075" y="0"/>
                    <a:pt x="3075" y="0"/>
                    <a:pt x="3075" y="0"/>
                  </a:cubicBezTo>
                  <a:cubicBezTo>
                    <a:pt x="2895" y="361"/>
                    <a:pt x="2895" y="361"/>
                    <a:pt x="2895" y="361"/>
                  </a:cubicBezTo>
                  <a:cubicBezTo>
                    <a:pt x="2610" y="103"/>
                    <a:pt x="2610" y="103"/>
                    <a:pt x="2610" y="103"/>
                  </a:cubicBezTo>
                  <a:cubicBezTo>
                    <a:pt x="1757" y="465"/>
                    <a:pt x="1757" y="465"/>
                    <a:pt x="1757" y="465"/>
                  </a:cubicBezTo>
                  <a:cubicBezTo>
                    <a:pt x="1731" y="853"/>
                    <a:pt x="1731" y="853"/>
                    <a:pt x="1731" y="853"/>
                  </a:cubicBezTo>
                  <a:cubicBezTo>
                    <a:pt x="1370" y="724"/>
                    <a:pt x="1370" y="724"/>
                    <a:pt x="1370" y="724"/>
                  </a:cubicBezTo>
                  <a:cubicBezTo>
                    <a:pt x="724" y="1369"/>
                    <a:pt x="724" y="1369"/>
                    <a:pt x="724" y="1369"/>
                  </a:cubicBezTo>
                  <a:cubicBezTo>
                    <a:pt x="827" y="1732"/>
                    <a:pt x="827" y="1732"/>
                    <a:pt x="827" y="1732"/>
                  </a:cubicBezTo>
                  <a:cubicBezTo>
                    <a:pt x="465" y="1732"/>
                    <a:pt x="465" y="1732"/>
                    <a:pt x="465" y="1732"/>
                  </a:cubicBezTo>
                  <a:cubicBezTo>
                    <a:pt x="104" y="2610"/>
                    <a:pt x="104" y="2610"/>
                    <a:pt x="104" y="2610"/>
                  </a:cubicBezTo>
                  <a:cubicBezTo>
                    <a:pt x="362" y="2894"/>
                    <a:pt x="362" y="2894"/>
                    <a:pt x="362" y="2894"/>
                  </a:cubicBezTo>
                  <a:cubicBezTo>
                    <a:pt x="0" y="3075"/>
                    <a:pt x="0" y="3075"/>
                    <a:pt x="0" y="3075"/>
                  </a:cubicBezTo>
                  <a:cubicBezTo>
                    <a:pt x="0" y="4006"/>
                    <a:pt x="0" y="4006"/>
                    <a:pt x="0" y="4006"/>
                  </a:cubicBezTo>
                  <a:cubicBezTo>
                    <a:pt x="362" y="4160"/>
                    <a:pt x="362" y="4160"/>
                    <a:pt x="362" y="4160"/>
                  </a:cubicBezTo>
                  <a:cubicBezTo>
                    <a:pt x="104" y="4471"/>
                    <a:pt x="104" y="4471"/>
                    <a:pt x="104" y="4471"/>
                  </a:cubicBezTo>
                  <a:cubicBezTo>
                    <a:pt x="439" y="5323"/>
                    <a:pt x="439" y="5323"/>
                    <a:pt x="439" y="5323"/>
                  </a:cubicBezTo>
                  <a:cubicBezTo>
                    <a:pt x="827" y="5350"/>
                    <a:pt x="827" y="5350"/>
                    <a:pt x="827" y="5350"/>
                  </a:cubicBezTo>
                  <a:cubicBezTo>
                    <a:pt x="724" y="5685"/>
                    <a:pt x="724" y="5685"/>
                    <a:pt x="724" y="5685"/>
                  </a:cubicBezTo>
                  <a:cubicBezTo>
                    <a:pt x="1370" y="6357"/>
                    <a:pt x="1370" y="6357"/>
                    <a:pt x="1370" y="6357"/>
                  </a:cubicBezTo>
                  <a:cubicBezTo>
                    <a:pt x="1705" y="6228"/>
                    <a:pt x="1705" y="6228"/>
                    <a:pt x="1705" y="6228"/>
                  </a:cubicBezTo>
                  <a:cubicBezTo>
                    <a:pt x="1731" y="6616"/>
                    <a:pt x="1731" y="6616"/>
                    <a:pt x="1731" y="6616"/>
                  </a:cubicBezTo>
                  <a:cubicBezTo>
                    <a:pt x="2584" y="6977"/>
                    <a:pt x="2584" y="6977"/>
                    <a:pt x="2584" y="6977"/>
                  </a:cubicBezTo>
                  <a:cubicBezTo>
                    <a:pt x="2895" y="6693"/>
                    <a:pt x="2895" y="6693"/>
                    <a:pt x="2895" y="6693"/>
                  </a:cubicBezTo>
                  <a:cubicBezTo>
                    <a:pt x="3075" y="7055"/>
                    <a:pt x="3075" y="7055"/>
                    <a:pt x="3075" y="7055"/>
                  </a:cubicBezTo>
                  <a:cubicBezTo>
                    <a:pt x="4004" y="7055"/>
                    <a:pt x="4004" y="7055"/>
                    <a:pt x="4004" y="7055"/>
                  </a:cubicBezTo>
                  <a:cubicBezTo>
                    <a:pt x="4160" y="6693"/>
                    <a:pt x="4160" y="6693"/>
                    <a:pt x="4160" y="6693"/>
                  </a:cubicBezTo>
                  <a:cubicBezTo>
                    <a:pt x="4470" y="6977"/>
                    <a:pt x="4470" y="6977"/>
                    <a:pt x="4470" y="6977"/>
                  </a:cubicBezTo>
                  <a:cubicBezTo>
                    <a:pt x="5322" y="6616"/>
                    <a:pt x="5322" y="6616"/>
                    <a:pt x="5322" y="6616"/>
                  </a:cubicBezTo>
                  <a:cubicBezTo>
                    <a:pt x="5348" y="6228"/>
                    <a:pt x="5348" y="6228"/>
                    <a:pt x="5348" y="6228"/>
                  </a:cubicBezTo>
                  <a:cubicBezTo>
                    <a:pt x="5685" y="6357"/>
                    <a:pt x="5685" y="6357"/>
                    <a:pt x="5685" y="6357"/>
                  </a:cubicBezTo>
                  <a:cubicBezTo>
                    <a:pt x="6356" y="5685"/>
                    <a:pt x="6356" y="5685"/>
                    <a:pt x="6356" y="5685"/>
                  </a:cubicBezTo>
                  <a:cubicBezTo>
                    <a:pt x="6227" y="5350"/>
                    <a:pt x="6227" y="5350"/>
                    <a:pt x="6227" y="5350"/>
                  </a:cubicBezTo>
                  <a:cubicBezTo>
                    <a:pt x="6615" y="5323"/>
                    <a:pt x="6615" y="5323"/>
                    <a:pt x="6615" y="5323"/>
                  </a:cubicBezTo>
                  <a:cubicBezTo>
                    <a:pt x="6951" y="4471"/>
                    <a:pt x="6951" y="4471"/>
                    <a:pt x="6951" y="4471"/>
                  </a:cubicBezTo>
                  <a:cubicBezTo>
                    <a:pt x="6692" y="4160"/>
                    <a:pt x="6692" y="4160"/>
                    <a:pt x="6692" y="4160"/>
                  </a:cubicBezTo>
                  <a:cubicBezTo>
                    <a:pt x="7054" y="4006"/>
                    <a:pt x="7054" y="4006"/>
                    <a:pt x="7054" y="4006"/>
                  </a:cubicBezTo>
                  <a:lnTo>
                    <a:pt x="7054" y="3075"/>
                  </a:lnTo>
                  <a:close/>
                  <a:moveTo>
                    <a:pt x="2842" y="6641"/>
                  </a:moveTo>
                  <a:lnTo>
                    <a:pt x="2842" y="6641"/>
                  </a:lnTo>
                  <a:lnTo>
                    <a:pt x="2868" y="6641"/>
                  </a:lnTo>
                  <a:lnTo>
                    <a:pt x="2868" y="6641"/>
                  </a:lnTo>
                  <a:lnTo>
                    <a:pt x="2842" y="6641"/>
                  </a:lnTo>
                  <a:close/>
                  <a:moveTo>
                    <a:pt x="4185" y="6641"/>
                  </a:moveTo>
                  <a:lnTo>
                    <a:pt x="4185" y="6641"/>
                  </a:lnTo>
                  <a:lnTo>
                    <a:pt x="4185" y="6641"/>
                  </a:lnTo>
                  <a:cubicBezTo>
                    <a:pt x="4211" y="6641"/>
                    <a:pt x="4211" y="6641"/>
                    <a:pt x="4211" y="6641"/>
                  </a:cubicBezTo>
                  <a:lnTo>
                    <a:pt x="4185" y="6641"/>
                  </a:lnTo>
                  <a:close/>
                  <a:moveTo>
                    <a:pt x="3539" y="5426"/>
                  </a:moveTo>
                  <a:lnTo>
                    <a:pt x="3539" y="5426"/>
                  </a:lnTo>
                  <a:cubicBezTo>
                    <a:pt x="2481" y="5426"/>
                    <a:pt x="1628" y="4574"/>
                    <a:pt x="1628" y="3540"/>
                  </a:cubicBezTo>
                  <a:cubicBezTo>
                    <a:pt x="1628" y="2481"/>
                    <a:pt x="2481" y="1628"/>
                    <a:pt x="3539" y="1628"/>
                  </a:cubicBezTo>
                  <a:cubicBezTo>
                    <a:pt x="4573" y="1628"/>
                    <a:pt x="5426" y="2481"/>
                    <a:pt x="5426" y="3540"/>
                  </a:cubicBezTo>
                  <a:cubicBezTo>
                    <a:pt x="5426" y="4574"/>
                    <a:pt x="4573" y="5426"/>
                    <a:pt x="3539" y="54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6" name="Freeform 185"/>
            <p:cNvSpPr>
              <a:spLocks noChangeArrowheads="1"/>
            </p:cNvSpPr>
            <p:nvPr/>
          </p:nvSpPr>
          <p:spPr bwMode="auto">
            <a:xfrm>
              <a:off x="3357" y="1053"/>
              <a:ext cx="421" cy="421"/>
            </a:xfrm>
            <a:custGeom>
              <a:avLst/>
              <a:gdLst>
                <a:gd name="T0" fmla="*/ 929 w 1861"/>
                <a:gd name="T1" fmla="*/ 0 h 1862"/>
                <a:gd name="T2" fmla="*/ 929 w 1861"/>
                <a:gd name="T3" fmla="*/ 0 h 1862"/>
                <a:gd name="T4" fmla="*/ 0 w 1861"/>
                <a:gd name="T5" fmla="*/ 930 h 1862"/>
                <a:gd name="T6" fmla="*/ 929 w 1861"/>
                <a:gd name="T7" fmla="*/ 1861 h 1862"/>
                <a:gd name="T8" fmla="*/ 1860 w 1861"/>
                <a:gd name="T9" fmla="*/ 930 h 1862"/>
                <a:gd name="T10" fmla="*/ 929 w 1861"/>
                <a:gd name="T11" fmla="*/ 0 h 1862"/>
              </a:gdLst>
              <a:ahLst/>
              <a:cxnLst>
                <a:cxn ang="0">
                  <a:pos x="T0" y="T1"/>
                </a:cxn>
                <a:cxn ang="0">
                  <a:pos x="T2" y="T3"/>
                </a:cxn>
                <a:cxn ang="0">
                  <a:pos x="T4" y="T5"/>
                </a:cxn>
                <a:cxn ang="0">
                  <a:pos x="T6" y="T7"/>
                </a:cxn>
                <a:cxn ang="0">
                  <a:pos x="T8" y="T9"/>
                </a:cxn>
                <a:cxn ang="0">
                  <a:pos x="T10" y="T11"/>
                </a:cxn>
              </a:cxnLst>
              <a:rect l="0" t="0" r="r" b="b"/>
              <a:pathLst>
                <a:path w="1861" h="1862">
                  <a:moveTo>
                    <a:pt x="929" y="0"/>
                  </a:moveTo>
                  <a:lnTo>
                    <a:pt x="929" y="0"/>
                  </a:lnTo>
                  <a:cubicBezTo>
                    <a:pt x="414" y="0"/>
                    <a:pt x="0" y="413"/>
                    <a:pt x="0" y="930"/>
                  </a:cubicBezTo>
                  <a:cubicBezTo>
                    <a:pt x="0" y="1447"/>
                    <a:pt x="414" y="1861"/>
                    <a:pt x="929" y="1861"/>
                  </a:cubicBezTo>
                  <a:cubicBezTo>
                    <a:pt x="1446" y="1861"/>
                    <a:pt x="1860" y="1447"/>
                    <a:pt x="1860" y="930"/>
                  </a:cubicBezTo>
                  <a:cubicBezTo>
                    <a:pt x="1860" y="413"/>
                    <a:pt x="1446" y="0"/>
                    <a:pt x="9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2" name="Freeform 171"/>
          <p:cNvSpPr>
            <a:spLocks noChangeArrowheads="1"/>
          </p:cNvSpPr>
          <p:nvPr/>
        </p:nvSpPr>
        <p:spPr bwMode="auto">
          <a:xfrm rot="2171719">
            <a:off x="6561837" y="-785772"/>
            <a:ext cx="1991448" cy="1991447"/>
          </a:xfrm>
          <a:custGeom>
            <a:avLst/>
            <a:gdLst>
              <a:gd name="T0" fmla="*/ 11034 w 11733"/>
              <a:gd name="T1" fmla="*/ 4754 h 11733"/>
              <a:gd name="T2" fmla="*/ 11034 w 11733"/>
              <a:gd name="T3" fmla="*/ 4754 h 11733"/>
              <a:gd name="T4" fmla="*/ 10310 w 11733"/>
              <a:gd name="T5" fmla="*/ 2997 h 11733"/>
              <a:gd name="T6" fmla="*/ 10569 w 11733"/>
              <a:gd name="T7" fmla="*/ 2274 h 11733"/>
              <a:gd name="T8" fmla="*/ 9484 w 11733"/>
              <a:gd name="T9" fmla="*/ 1164 h 11733"/>
              <a:gd name="T10" fmla="*/ 8735 w 11733"/>
              <a:gd name="T11" fmla="*/ 1422 h 11733"/>
              <a:gd name="T12" fmla="*/ 6978 w 11733"/>
              <a:gd name="T13" fmla="*/ 698 h 11733"/>
              <a:gd name="T14" fmla="*/ 6642 w 11733"/>
              <a:gd name="T15" fmla="*/ 0 h 11733"/>
              <a:gd name="T16" fmla="*/ 5092 w 11733"/>
              <a:gd name="T17" fmla="*/ 0 h 11733"/>
              <a:gd name="T18" fmla="*/ 4755 w 11733"/>
              <a:gd name="T19" fmla="*/ 698 h 11733"/>
              <a:gd name="T20" fmla="*/ 2998 w 11733"/>
              <a:gd name="T21" fmla="*/ 1422 h 11733"/>
              <a:gd name="T22" fmla="*/ 2274 w 11733"/>
              <a:gd name="T23" fmla="*/ 1164 h 11733"/>
              <a:gd name="T24" fmla="*/ 1189 w 11733"/>
              <a:gd name="T25" fmla="*/ 2274 h 11733"/>
              <a:gd name="T26" fmla="*/ 1447 w 11733"/>
              <a:gd name="T27" fmla="*/ 2997 h 11733"/>
              <a:gd name="T28" fmla="*/ 698 w 11733"/>
              <a:gd name="T29" fmla="*/ 4754 h 11733"/>
              <a:gd name="T30" fmla="*/ 0 w 11733"/>
              <a:gd name="T31" fmla="*/ 5091 h 11733"/>
              <a:gd name="T32" fmla="*/ 0 w 11733"/>
              <a:gd name="T33" fmla="*/ 6641 h 11733"/>
              <a:gd name="T34" fmla="*/ 698 w 11733"/>
              <a:gd name="T35" fmla="*/ 6977 h 11733"/>
              <a:gd name="T36" fmla="*/ 1447 w 11733"/>
              <a:gd name="T37" fmla="*/ 8734 h 11733"/>
              <a:gd name="T38" fmla="*/ 1189 w 11733"/>
              <a:gd name="T39" fmla="*/ 9458 h 11733"/>
              <a:gd name="T40" fmla="*/ 2274 w 11733"/>
              <a:gd name="T41" fmla="*/ 10569 h 11733"/>
              <a:gd name="T42" fmla="*/ 2998 w 11733"/>
              <a:gd name="T43" fmla="*/ 10311 h 11733"/>
              <a:gd name="T44" fmla="*/ 4755 w 11733"/>
              <a:gd name="T45" fmla="*/ 11034 h 11733"/>
              <a:gd name="T46" fmla="*/ 5092 w 11733"/>
              <a:gd name="T47" fmla="*/ 11732 h 11733"/>
              <a:gd name="T48" fmla="*/ 6642 w 11733"/>
              <a:gd name="T49" fmla="*/ 11732 h 11733"/>
              <a:gd name="T50" fmla="*/ 6978 w 11733"/>
              <a:gd name="T51" fmla="*/ 11034 h 11733"/>
              <a:gd name="T52" fmla="*/ 8735 w 11733"/>
              <a:gd name="T53" fmla="*/ 10311 h 11733"/>
              <a:gd name="T54" fmla="*/ 9484 w 11733"/>
              <a:gd name="T55" fmla="*/ 10569 h 11733"/>
              <a:gd name="T56" fmla="*/ 10569 w 11733"/>
              <a:gd name="T57" fmla="*/ 9458 h 11733"/>
              <a:gd name="T58" fmla="*/ 10310 w 11733"/>
              <a:gd name="T59" fmla="*/ 8734 h 11733"/>
              <a:gd name="T60" fmla="*/ 11034 w 11733"/>
              <a:gd name="T61" fmla="*/ 6977 h 11733"/>
              <a:gd name="T62" fmla="*/ 11732 w 11733"/>
              <a:gd name="T63" fmla="*/ 6641 h 11733"/>
              <a:gd name="T64" fmla="*/ 11732 w 11733"/>
              <a:gd name="T65" fmla="*/ 5091 h 11733"/>
              <a:gd name="T66" fmla="*/ 11034 w 11733"/>
              <a:gd name="T67" fmla="*/ 4754 h 11733"/>
              <a:gd name="T68" fmla="*/ 5866 w 11733"/>
              <a:gd name="T69" fmla="*/ 9045 h 11733"/>
              <a:gd name="T70" fmla="*/ 5866 w 11733"/>
              <a:gd name="T71" fmla="*/ 9045 h 11733"/>
              <a:gd name="T72" fmla="*/ 2714 w 11733"/>
              <a:gd name="T73" fmla="*/ 5866 h 11733"/>
              <a:gd name="T74" fmla="*/ 5866 w 11733"/>
              <a:gd name="T75" fmla="*/ 2687 h 11733"/>
              <a:gd name="T76" fmla="*/ 9045 w 11733"/>
              <a:gd name="T77" fmla="*/ 5866 h 11733"/>
              <a:gd name="T78" fmla="*/ 5866 w 11733"/>
              <a:gd name="T79" fmla="*/ 9045 h 11733"/>
              <a:gd name="T80" fmla="*/ 5866 w 11733"/>
              <a:gd name="T81" fmla="*/ 7416 h 11733"/>
              <a:gd name="T82" fmla="*/ 5866 w 11733"/>
              <a:gd name="T83" fmla="*/ 7416 h 11733"/>
              <a:gd name="T84" fmla="*/ 4316 w 11733"/>
              <a:gd name="T85" fmla="*/ 5866 h 11733"/>
              <a:gd name="T86" fmla="*/ 5866 w 11733"/>
              <a:gd name="T87" fmla="*/ 4315 h 11733"/>
              <a:gd name="T88" fmla="*/ 7417 w 11733"/>
              <a:gd name="T89" fmla="*/ 5866 h 11733"/>
              <a:gd name="T90" fmla="*/ 5866 w 11733"/>
              <a:gd name="T91" fmla="*/ 7416 h 1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33" h="11733">
                <a:moveTo>
                  <a:pt x="11034" y="4754"/>
                </a:moveTo>
                <a:lnTo>
                  <a:pt x="11034" y="4754"/>
                </a:lnTo>
                <a:cubicBezTo>
                  <a:pt x="10905" y="4108"/>
                  <a:pt x="10646" y="3514"/>
                  <a:pt x="10310" y="2997"/>
                </a:cubicBezTo>
                <a:cubicBezTo>
                  <a:pt x="10569" y="2274"/>
                  <a:pt x="10569" y="2274"/>
                  <a:pt x="10569" y="2274"/>
                </a:cubicBezTo>
                <a:cubicBezTo>
                  <a:pt x="9484" y="1164"/>
                  <a:pt x="9484" y="1164"/>
                  <a:pt x="9484" y="1164"/>
                </a:cubicBezTo>
                <a:cubicBezTo>
                  <a:pt x="8735" y="1422"/>
                  <a:pt x="8735" y="1422"/>
                  <a:pt x="8735" y="1422"/>
                </a:cubicBezTo>
                <a:cubicBezTo>
                  <a:pt x="8218" y="1086"/>
                  <a:pt x="7624" y="827"/>
                  <a:pt x="6978" y="698"/>
                </a:cubicBezTo>
                <a:cubicBezTo>
                  <a:pt x="6642" y="0"/>
                  <a:pt x="6642" y="0"/>
                  <a:pt x="6642" y="0"/>
                </a:cubicBezTo>
                <a:cubicBezTo>
                  <a:pt x="5092" y="0"/>
                  <a:pt x="5092" y="0"/>
                  <a:pt x="5092" y="0"/>
                </a:cubicBezTo>
                <a:cubicBezTo>
                  <a:pt x="4755" y="698"/>
                  <a:pt x="4755" y="698"/>
                  <a:pt x="4755" y="698"/>
                </a:cubicBezTo>
                <a:cubicBezTo>
                  <a:pt x="4135" y="827"/>
                  <a:pt x="3541" y="1086"/>
                  <a:pt x="2998" y="1422"/>
                </a:cubicBezTo>
                <a:cubicBezTo>
                  <a:pt x="2274" y="1164"/>
                  <a:pt x="2274" y="1164"/>
                  <a:pt x="2274" y="1164"/>
                </a:cubicBezTo>
                <a:cubicBezTo>
                  <a:pt x="1189" y="2274"/>
                  <a:pt x="1189" y="2274"/>
                  <a:pt x="1189" y="2274"/>
                </a:cubicBezTo>
                <a:cubicBezTo>
                  <a:pt x="1447" y="2997"/>
                  <a:pt x="1447" y="2997"/>
                  <a:pt x="1447" y="2997"/>
                </a:cubicBezTo>
                <a:cubicBezTo>
                  <a:pt x="1086" y="3514"/>
                  <a:pt x="853" y="4108"/>
                  <a:pt x="698" y="4754"/>
                </a:cubicBezTo>
                <a:cubicBezTo>
                  <a:pt x="0" y="5091"/>
                  <a:pt x="0" y="5091"/>
                  <a:pt x="0" y="5091"/>
                </a:cubicBezTo>
                <a:cubicBezTo>
                  <a:pt x="0" y="6641"/>
                  <a:pt x="0" y="6641"/>
                  <a:pt x="0" y="6641"/>
                </a:cubicBezTo>
                <a:cubicBezTo>
                  <a:pt x="698" y="6977"/>
                  <a:pt x="698" y="6977"/>
                  <a:pt x="698" y="6977"/>
                </a:cubicBezTo>
                <a:cubicBezTo>
                  <a:pt x="853" y="7623"/>
                  <a:pt x="1086" y="8218"/>
                  <a:pt x="1447" y="8734"/>
                </a:cubicBezTo>
                <a:cubicBezTo>
                  <a:pt x="1189" y="9458"/>
                  <a:pt x="1189" y="9458"/>
                  <a:pt x="1189" y="9458"/>
                </a:cubicBezTo>
                <a:cubicBezTo>
                  <a:pt x="2274" y="10569"/>
                  <a:pt x="2274" y="10569"/>
                  <a:pt x="2274" y="10569"/>
                </a:cubicBezTo>
                <a:cubicBezTo>
                  <a:pt x="2998" y="10311"/>
                  <a:pt x="2998" y="10311"/>
                  <a:pt x="2998" y="10311"/>
                </a:cubicBezTo>
                <a:cubicBezTo>
                  <a:pt x="3541" y="10646"/>
                  <a:pt x="4135" y="10905"/>
                  <a:pt x="4755" y="11034"/>
                </a:cubicBezTo>
                <a:cubicBezTo>
                  <a:pt x="5092" y="11732"/>
                  <a:pt x="5092" y="11732"/>
                  <a:pt x="5092" y="11732"/>
                </a:cubicBezTo>
                <a:cubicBezTo>
                  <a:pt x="6642" y="11732"/>
                  <a:pt x="6642" y="11732"/>
                  <a:pt x="6642" y="11732"/>
                </a:cubicBezTo>
                <a:cubicBezTo>
                  <a:pt x="6978" y="11034"/>
                  <a:pt x="6978" y="11034"/>
                  <a:pt x="6978" y="11034"/>
                </a:cubicBezTo>
                <a:cubicBezTo>
                  <a:pt x="7624" y="10905"/>
                  <a:pt x="8218" y="10646"/>
                  <a:pt x="8735" y="10311"/>
                </a:cubicBezTo>
                <a:cubicBezTo>
                  <a:pt x="9484" y="10569"/>
                  <a:pt x="9484" y="10569"/>
                  <a:pt x="9484" y="10569"/>
                </a:cubicBezTo>
                <a:cubicBezTo>
                  <a:pt x="10569" y="9458"/>
                  <a:pt x="10569" y="9458"/>
                  <a:pt x="10569" y="9458"/>
                </a:cubicBezTo>
                <a:cubicBezTo>
                  <a:pt x="10310" y="8734"/>
                  <a:pt x="10310" y="8734"/>
                  <a:pt x="10310" y="8734"/>
                </a:cubicBezTo>
                <a:cubicBezTo>
                  <a:pt x="10646" y="8218"/>
                  <a:pt x="10905" y="7623"/>
                  <a:pt x="11034" y="6977"/>
                </a:cubicBezTo>
                <a:cubicBezTo>
                  <a:pt x="11732" y="6641"/>
                  <a:pt x="11732" y="6641"/>
                  <a:pt x="11732" y="6641"/>
                </a:cubicBezTo>
                <a:cubicBezTo>
                  <a:pt x="11732" y="5091"/>
                  <a:pt x="11732" y="5091"/>
                  <a:pt x="11732" y="5091"/>
                </a:cubicBezTo>
                <a:lnTo>
                  <a:pt x="11034" y="4754"/>
                </a:lnTo>
                <a:close/>
                <a:moveTo>
                  <a:pt x="5866" y="9045"/>
                </a:moveTo>
                <a:lnTo>
                  <a:pt x="5866" y="9045"/>
                </a:lnTo>
                <a:cubicBezTo>
                  <a:pt x="4135" y="9045"/>
                  <a:pt x="2714" y="7623"/>
                  <a:pt x="2714" y="5866"/>
                </a:cubicBezTo>
                <a:cubicBezTo>
                  <a:pt x="2714" y="4108"/>
                  <a:pt x="4135" y="2687"/>
                  <a:pt x="5866" y="2687"/>
                </a:cubicBezTo>
                <a:cubicBezTo>
                  <a:pt x="7624" y="2687"/>
                  <a:pt x="9045" y="4108"/>
                  <a:pt x="9045" y="5866"/>
                </a:cubicBezTo>
                <a:cubicBezTo>
                  <a:pt x="9045" y="7623"/>
                  <a:pt x="7624" y="9045"/>
                  <a:pt x="5866" y="9045"/>
                </a:cubicBezTo>
                <a:close/>
                <a:moveTo>
                  <a:pt x="5866" y="7416"/>
                </a:moveTo>
                <a:lnTo>
                  <a:pt x="5866" y="7416"/>
                </a:lnTo>
                <a:cubicBezTo>
                  <a:pt x="5014" y="7416"/>
                  <a:pt x="4316" y="6718"/>
                  <a:pt x="4316" y="5866"/>
                </a:cubicBezTo>
                <a:cubicBezTo>
                  <a:pt x="4316" y="5013"/>
                  <a:pt x="5014" y="4315"/>
                  <a:pt x="5866" y="4315"/>
                </a:cubicBezTo>
                <a:cubicBezTo>
                  <a:pt x="6746" y="4315"/>
                  <a:pt x="7417" y="5013"/>
                  <a:pt x="7417" y="5866"/>
                </a:cubicBezTo>
                <a:cubicBezTo>
                  <a:pt x="7417" y="6718"/>
                  <a:pt x="6746" y="7416"/>
                  <a:pt x="5866" y="7416"/>
                </a:cubicBezTo>
                <a:close/>
              </a:path>
            </a:pathLst>
          </a:custGeom>
          <a:gradFill flip="none" rotWithShape="1">
            <a:gsLst>
              <a:gs pos="0">
                <a:schemeClr val="accent1">
                  <a:lumMod val="0"/>
                  <a:lumOff val="100000"/>
                  <a:alpha val="69000"/>
                </a:schemeClr>
              </a:gs>
              <a:gs pos="35000">
                <a:schemeClr val="bg2">
                  <a:lumMod val="20000"/>
                  <a:lumOff val="80000"/>
                  <a:alpha val="77000"/>
                </a:schemeClr>
              </a:gs>
              <a:gs pos="100000">
                <a:schemeClr val="bg2">
                  <a:lumMod val="40000"/>
                  <a:lumOff val="60000"/>
                  <a:alpha val="37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3" name="Freeform 172"/>
          <p:cNvSpPr>
            <a:spLocks noChangeArrowheads="1"/>
          </p:cNvSpPr>
          <p:nvPr/>
        </p:nvSpPr>
        <p:spPr bwMode="auto">
          <a:xfrm rot="2171719">
            <a:off x="8297511" y="585097"/>
            <a:ext cx="1857752" cy="1857751"/>
          </a:xfrm>
          <a:custGeom>
            <a:avLst/>
            <a:gdLst>
              <a:gd name="T0" fmla="*/ 5969 w 6358"/>
              <a:gd name="T1" fmla="*/ 3255 h 6357"/>
              <a:gd name="T2" fmla="*/ 6357 w 6358"/>
              <a:gd name="T3" fmla="*/ 2842 h 6357"/>
              <a:gd name="T4" fmla="*/ 5893 w 6358"/>
              <a:gd name="T5" fmla="*/ 2557 h 6357"/>
              <a:gd name="T6" fmla="*/ 6151 w 6358"/>
              <a:gd name="T7" fmla="*/ 2040 h 6357"/>
              <a:gd name="T8" fmla="*/ 5659 w 6358"/>
              <a:gd name="T9" fmla="*/ 1886 h 6357"/>
              <a:gd name="T10" fmla="*/ 5789 w 6358"/>
              <a:gd name="T11" fmla="*/ 1342 h 6357"/>
              <a:gd name="T12" fmla="*/ 5246 w 6358"/>
              <a:gd name="T13" fmla="*/ 1317 h 6357"/>
              <a:gd name="T14" fmla="*/ 5246 w 6358"/>
              <a:gd name="T15" fmla="*/ 749 h 6357"/>
              <a:gd name="T16" fmla="*/ 4729 w 6358"/>
              <a:gd name="T17" fmla="*/ 852 h 6357"/>
              <a:gd name="T18" fmla="*/ 4574 w 6358"/>
              <a:gd name="T19" fmla="*/ 310 h 6357"/>
              <a:gd name="T20" fmla="*/ 4135 w 6358"/>
              <a:gd name="T21" fmla="*/ 543 h 6357"/>
              <a:gd name="T22" fmla="*/ 3851 w 6358"/>
              <a:gd name="T23" fmla="*/ 52 h 6357"/>
              <a:gd name="T24" fmla="*/ 3437 w 6358"/>
              <a:gd name="T25" fmla="*/ 387 h 6357"/>
              <a:gd name="T26" fmla="*/ 3049 w 6358"/>
              <a:gd name="T27" fmla="*/ 0 h 6357"/>
              <a:gd name="T28" fmla="*/ 2739 w 6358"/>
              <a:gd name="T29" fmla="*/ 413 h 6357"/>
              <a:gd name="T30" fmla="*/ 2275 w 6358"/>
              <a:gd name="T31" fmla="*/ 129 h 6357"/>
              <a:gd name="T32" fmla="*/ 2119 w 6358"/>
              <a:gd name="T33" fmla="*/ 593 h 6357"/>
              <a:gd name="T34" fmla="*/ 1577 w 6358"/>
              <a:gd name="T35" fmla="*/ 440 h 6357"/>
              <a:gd name="T36" fmla="*/ 1473 w 6358"/>
              <a:gd name="T37" fmla="*/ 955 h 6357"/>
              <a:gd name="T38" fmla="*/ 931 w 6358"/>
              <a:gd name="T39" fmla="*/ 929 h 6357"/>
              <a:gd name="T40" fmla="*/ 982 w 6358"/>
              <a:gd name="T41" fmla="*/ 1446 h 6357"/>
              <a:gd name="T42" fmla="*/ 440 w 6358"/>
              <a:gd name="T43" fmla="*/ 1549 h 6357"/>
              <a:gd name="T44" fmla="*/ 646 w 6358"/>
              <a:gd name="T45" fmla="*/ 2040 h 6357"/>
              <a:gd name="T46" fmla="*/ 129 w 6358"/>
              <a:gd name="T47" fmla="*/ 2299 h 6357"/>
              <a:gd name="T48" fmla="*/ 440 w 6358"/>
              <a:gd name="T49" fmla="*/ 2661 h 6357"/>
              <a:gd name="T50" fmla="*/ 0 w 6358"/>
              <a:gd name="T51" fmla="*/ 3023 h 6357"/>
              <a:gd name="T52" fmla="*/ 414 w 6358"/>
              <a:gd name="T53" fmla="*/ 3177 h 6357"/>
              <a:gd name="T54" fmla="*/ 26 w 6358"/>
              <a:gd name="T55" fmla="*/ 3488 h 6357"/>
              <a:gd name="T56" fmla="*/ 465 w 6358"/>
              <a:gd name="T57" fmla="*/ 3798 h 6357"/>
              <a:gd name="T58" fmla="*/ 207 w 6358"/>
              <a:gd name="T59" fmla="*/ 4263 h 6357"/>
              <a:gd name="T60" fmla="*/ 724 w 6358"/>
              <a:gd name="T61" fmla="*/ 4470 h 6357"/>
              <a:gd name="T62" fmla="*/ 569 w 6358"/>
              <a:gd name="T63" fmla="*/ 4987 h 6357"/>
              <a:gd name="T64" fmla="*/ 1138 w 6358"/>
              <a:gd name="T65" fmla="*/ 5038 h 6357"/>
              <a:gd name="T66" fmla="*/ 1111 w 6358"/>
              <a:gd name="T67" fmla="*/ 5581 h 6357"/>
              <a:gd name="T68" fmla="*/ 1654 w 6358"/>
              <a:gd name="T69" fmla="*/ 5504 h 6357"/>
              <a:gd name="T70" fmla="*/ 1783 w 6358"/>
              <a:gd name="T71" fmla="*/ 6021 h 6357"/>
              <a:gd name="T72" fmla="*/ 2300 w 6358"/>
              <a:gd name="T73" fmla="*/ 5814 h 6357"/>
              <a:gd name="T74" fmla="*/ 2533 w 6358"/>
              <a:gd name="T75" fmla="*/ 6279 h 6357"/>
              <a:gd name="T76" fmla="*/ 2998 w 6358"/>
              <a:gd name="T77" fmla="*/ 5943 h 6357"/>
              <a:gd name="T78" fmla="*/ 3256 w 6358"/>
              <a:gd name="T79" fmla="*/ 5943 h 6357"/>
              <a:gd name="T80" fmla="*/ 3670 w 6358"/>
              <a:gd name="T81" fmla="*/ 6304 h 6357"/>
              <a:gd name="T82" fmla="*/ 3929 w 6358"/>
              <a:gd name="T83" fmla="*/ 5839 h 6357"/>
              <a:gd name="T84" fmla="*/ 4445 w 6358"/>
              <a:gd name="T85" fmla="*/ 6097 h 6357"/>
              <a:gd name="T86" fmla="*/ 4574 w 6358"/>
              <a:gd name="T87" fmla="*/ 5581 h 6357"/>
              <a:gd name="T88" fmla="*/ 5143 w 6358"/>
              <a:gd name="T89" fmla="*/ 5684 h 6357"/>
              <a:gd name="T90" fmla="*/ 5143 w 6358"/>
              <a:gd name="T91" fmla="*/ 5141 h 6357"/>
              <a:gd name="T92" fmla="*/ 5711 w 6358"/>
              <a:gd name="T93" fmla="*/ 5116 h 6357"/>
              <a:gd name="T94" fmla="*/ 5582 w 6358"/>
              <a:gd name="T95" fmla="*/ 4599 h 6357"/>
              <a:gd name="T96" fmla="*/ 6125 w 6358"/>
              <a:gd name="T97" fmla="*/ 4418 h 6357"/>
              <a:gd name="T98" fmla="*/ 5866 w 6358"/>
              <a:gd name="T99" fmla="*/ 3953 h 6357"/>
              <a:gd name="T100" fmla="*/ 6332 w 6358"/>
              <a:gd name="T101" fmla="*/ 3643 h 6357"/>
              <a:gd name="T102" fmla="*/ 5969 w 6358"/>
              <a:gd name="T103" fmla="*/ 3255 h 6357"/>
              <a:gd name="T104" fmla="*/ 2068 w 6358"/>
              <a:gd name="T105" fmla="*/ 3177 h 6357"/>
              <a:gd name="T106" fmla="*/ 4290 w 6358"/>
              <a:gd name="T107" fmla="*/ 3177 h 6357"/>
              <a:gd name="T108" fmla="*/ 2068 w 6358"/>
              <a:gd name="T109" fmla="*/ 3177 h 6357"/>
              <a:gd name="T110" fmla="*/ 2791 w 6358"/>
              <a:gd name="T111" fmla="*/ 3177 h 6357"/>
              <a:gd name="T112" fmla="*/ 3592 w 6358"/>
              <a:gd name="T113" fmla="*/ 3177 h 6357"/>
              <a:gd name="T114" fmla="*/ 2791 w 6358"/>
              <a:gd name="T115" fmla="*/ 3177 h 6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8" h="6357">
                <a:moveTo>
                  <a:pt x="5969" y="3255"/>
                </a:moveTo>
                <a:lnTo>
                  <a:pt x="5969" y="3255"/>
                </a:lnTo>
                <a:cubicBezTo>
                  <a:pt x="6357" y="3177"/>
                  <a:pt x="6357" y="3177"/>
                  <a:pt x="6357" y="3177"/>
                </a:cubicBezTo>
                <a:cubicBezTo>
                  <a:pt x="6357" y="2842"/>
                  <a:pt x="6357" y="2842"/>
                  <a:pt x="6357" y="2842"/>
                </a:cubicBezTo>
                <a:cubicBezTo>
                  <a:pt x="5944" y="2816"/>
                  <a:pt x="5944" y="2816"/>
                  <a:pt x="5944" y="2816"/>
                </a:cubicBezTo>
                <a:cubicBezTo>
                  <a:pt x="5918" y="2713"/>
                  <a:pt x="5918" y="2635"/>
                  <a:pt x="5893" y="2557"/>
                </a:cubicBezTo>
                <a:cubicBezTo>
                  <a:pt x="6254" y="2376"/>
                  <a:pt x="6254" y="2376"/>
                  <a:pt x="6254" y="2376"/>
                </a:cubicBezTo>
                <a:cubicBezTo>
                  <a:pt x="6151" y="2040"/>
                  <a:pt x="6151" y="2040"/>
                  <a:pt x="6151" y="2040"/>
                </a:cubicBezTo>
                <a:cubicBezTo>
                  <a:pt x="5763" y="2118"/>
                  <a:pt x="5763" y="2118"/>
                  <a:pt x="5763" y="2118"/>
                </a:cubicBezTo>
                <a:cubicBezTo>
                  <a:pt x="5737" y="2040"/>
                  <a:pt x="5686" y="1963"/>
                  <a:pt x="5659" y="1886"/>
                </a:cubicBezTo>
                <a:cubicBezTo>
                  <a:pt x="5969" y="1627"/>
                  <a:pt x="5969" y="1627"/>
                  <a:pt x="5969" y="1627"/>
                </a:cubicBezTo>
                <a:cubicBezTo>
                  <a:pt x="5789" y="1342"/>
                  <a:pt x="5789" y="1342"/>
                  <a:pt x="5789" y="1342"/>
                </a:cubicBezTo>
                <a:cubicBezTo>
                  <a:pt x="5427" y="1524"/>
                  <a:pt x="5427" y="1524"/>
                  <a:pt x="5427" y="1524"/>
                </a:cubicBezTo>
                <a:cubicBezTo>
                  <a:pt x="5376" y="1446"/>
                  <a:pt x="5324" y="1369"/>
                  <a:pt x="5246" y="1317"/>
                </a:cubicBezTo>
                <a:cubicBezTo>
                  <a:pt x="5505" y="981"/>
                  <a:pt x="5505" y="981"/>
                  <a:pt x="5505" y="981"/>
                </a:cubicBezTo>
                <a:cubicBezTo>
                  <a:pt x="5246" y="749"/>
                  <a:pt x="5246" y="749"/>
                  <a:pt x="5246" y="749"/>
                </a:cubicBezTo>
                <a:cubicBezTo>
                  <a:pt x="4936" y="1007"/>
                  <a:pt x="4936" y="1007"/>
                  <a:pt x="4936" y="1007"/>
                </a:cubicBezTo>
                <a:cubicBezTo>
                  <a:pt x="4859" y="955"/>
                  <a:pt x="4807" y="903"/>
                  <a:pt x="4729" y="852"/>
                </a:cubicBezTo>
                <a:cubicBezTo>
                  <a:pt x="4884" y="465"/>
                  <a:pt x="4884" y="465"/>
                  <a:pt x="4884" y="465"/>
                </a:cubicBezTo>
                <a:cubicBezTo>
                  <a:pt x="4574" y="310"/>
                  <a:pt x="4574" y="310"/>
                  <a:pt x="4574" y="310"/>
                </a:cubicBezTo>
                <a:cubicBezTo>
                  <a:pt x="4342" y="645"/>
                  <a:pt x="4342" y="645"/>
                  <a:pt x="4342" y="645"/>
                </a:cubicBezTo>
                <a:cubicBezTo>
                  <a:pt x="4264" y="593"/>
                  <a:pt x="4212" y="569"/>
                  <a:pt x="4135" y="543"/>
                </a:cubicBezTo>
                <a:cubicBezTo>
                  <a:pt x="4187" y="155"/>
                  <a:pt x="4187" y="155"/>
                  <a:pt x="4187" y="155"/>
                </a:cubicBezTo>
                <a:cubicBezTo>
                  <a:pt x="3851" y="52"/>
                  <a:pt x="3851" y="52"/>
                  <a:pt x="3851" y="52"/>
                </a:cubicBezTo>
                <a:cubicBezTo>
                  <a:pt x="3695" y="440"/>
                  <a:pt x="3695" y="440"/>
                  <a:pt x="3695" y="440"/>
                </a:cubicBezTo>
                <a:cubicBezTo>
                  <a:pt x="3618" y="413"/>
                  <a:pt x="3515" y="413"/>
                  <a:pt x="3437" y="387"/>
                </a:cubicBezTo>
                <a:cubicBezTo>
                  <a:pt x="3385" y="0"/>
                  <a:pt x="3385" y="0"/>
                  <a:pt x="3385" y="0"/>
                </a:cubicBezTo>
                <a:cubicBezTo>
                  <a:pt x="3049" y="0"/>
                  <a:pt x="3049" y="0"/>
                  <a:pt x="3049" y="0"/>
                </a:cubicBezTo>
                <a:cubicBezTo>
                  <a:pt x="2998" y="387"/>
                  <a:pt x="2998" y="387"/>
                  <a:pt x="2998" y="387"/>
                </a:cubicBezTo>
                <a:cubicBezTo>
                  <a:pt x="2920" y="413"/>
                  <a:pt x="2817" y="413"/>
                  <a:pt x="2739" y="413"/>
                </a:cubicBezTo>
                <a:cubicBezTo>
                  <a:pt x="2610" y="52"/>
                  <a:pt x="2610" y="52"/>
                  <a:pt x="2610" y="52"/>
                </a:cubicBezTo>
                <a:cubicBezTo>
                  <a:pt x="2275" y="129"/>
                  <a:pt x="2275" y="129"/>
                  <a:pt x="2275" y="129"/>
                </a:cubicBezTo>
                <a:cubicBezTo>
                  <a:pt x="2326" y="516"/>
                  <a:pt x="2326" y="516"/>
                  <a:pt x="2326" y="516"/>
                </a:cubicBezTo>
                <a:cubicBezTo>
                  <a:pt x="2248" y="543"/>
                  <a:pt x="2171" y="569"/>
                  <a:pt x="2119" y="593"/>
                </a:cubicBezTo>
                <a:cubicBezTo>
                  <a:pt x="1887" y="258"/>
                  <a:pt x="1887" y="258"/>
                  <a:pt x="1887" y="258"/>
                </a:cubicBezTo>
                <a:cubicBezTo>
                  <a:pt x="1577" y="440"/>
                  <a:pt x="1577" y="440"/>
                  <a:pt x="1577" y="440"/>
                </a:cubicBezTo>
                <a:cubicBezTo>
                  <a:pt x="1706" y="800"/>
                  <a:pt x="1706" y="800"/>
                  <a:pt x="1706" y="800"/>
                </a:cubicBezTo>
                <a:cubicBezTo>
                  <a:pt x="1628" y="852"/>
                  <a:pt x="1551" y="903"/>
                  <a:pt x="1473" y="955"/>
                </a:cubicBezTo>
                <a:cubicBezTo>
                  <a:pt x="1189" y="697"/>
                  <a:pt x="1189" y="697"/>
                  <a:pt x="1189" y="697"/>
                </a:cubicBezTo>
                <a:cubicBezTo>
                  <a:pt x="931" y="929"/>
                  <a:pt x="931" y="929"/>
                  <a:pt x="931" y="929"/>
                </a:cubicBezTo>
                <a:cubicBezTo>
                  <a:pt x="1163" y="1266"/>
                  <a:pt x="1163" y="1266"/>
                  <a:pt x="1163" y="1266"/>
                </a:cubicBezTo>
                <a:cubicBezTo>
                  <a:pt x="1111" y="1317"/>
                  <a:pt x="1034" y="1395"/>
                  <a:pt x="982" y="1446"/>
                </a:cubicBezTo>
                <a:cubicBezTo>
                  <a:pt x="621" y="1266"/>
                  <a:pt x="621" y="1266"/>
                  <a:pt x="621" y="1266"/>
                </a:cubicBezTo>
                <a:cubicBezTo>
                  <a:pt x="440" y="1549"/>
                  <a:pt x="440" y="1549"/>
                  <a:pt x="440" y="1549"/>
                </a:cubicBezTo>
                <a:cubicBezTo>
                  <a:pt x="750" y="1834"/>
                  <a:pt x="750" y="1834"/>
                  <a:pt x="750" y="1834"/>
                </a:cubicBezTo>
                <a:cubicBezTo>
                  <a:pt x="698" y="1911"/>
                  <a:pt x="672" y="1963"/>
                  <a:pt x="646" y="2040"/>
                </a:cubicBezTo>
                <a:cubicBezTo>
                  <a:pt x="233" y="1963"/>
                  <a:pt x="233" y="1963"/>
                  <a:pt x="233" y="1963"/>
                </a:cubicBezTo>
                <a:cubicBezTo>
                  <a:pt x="129" y="2299"/>
                  <a:pt x="129" y="2299"/>
                  <a:pt x="129" y="2299"/>
                </a:cubicBezTo>
                <a:cubicBezTo>
                  <a:pt x="491" y="2480"/>
                  <a:pt x="491" y="2480"/>
                  <a:pt x="491" y="2480"/>
                </a:cubicBezTo>
                <a:cubicBezTo>
                  <a:pt x="465" y="2532"/>
                  <a:pt x="465" y="2609"/>
                  <a:pt x="440" y="2661"/>
                </a:cubicBezTo>
                <a:cubicBezTo>
                  <a:pt x="52" y="2686"/>
                  <a:pt x="52" y="2686"/>
                  <a:pt x="52" y="2686"/>
                </a:cubicBezTo>
                <a:cubicBezTo>
                  <a:pt x="0" y="3023"/>
                  <a:pt x="0" y="3023"/>
                  <a:pt x="0" y="3023"/>
                </a:cubicBezTo>
                <a:cubicBezTo>
                  <a:pt x="414" y="3100"/>
                  <a:pt x="414" y="3100"/>
                  <a:pt x="414" y="3100"/>
                </a:cubicBezTo>
                <a:cubicBezTo>
                  <a:pt x="414" y="3126"/>
                  <a:pt x="414" y="3152"/>
                  <a:pt x="414" y="3177"/>
                </a:cubicBezTo>
                <a:cubicBezTo>
                  <a:pt x="414" y="3230"/>
                  <a:pt x="414" y="3306"/>
                  <a:pt x="414" y="3359"/>
                </a:cubicBezTo>
                <a:cubicBezTo>
                  <a:pt x="26" y="3488"/>
                  <a:pt x="26" y="3488"/>
                  <a:pt x="26" y="3488"/>
                </a:cubicBezTo>
                <a:cubicBezTo>
                  <a:pt x="77" y="3823"/>
                  <a:pt x="77" y="3823"/>
                  <a:pt x="77" y="3823"/>
                </a:cubicBezTo>
                <a:cubicBezTo>
                  <a:pt x="465" y="3798"/>
                  <a:pt x="465" y="3798"/>
                  <a:pt x="465" y="3798"/>
                </a:cubicBezTo>
                <a:cubicBezTo>
                  <a:pt x="491" y="3901"/>
                  <a:pt x="517" y="3979"/>
                  <a:pt x="543" y="4056"/>
                </a:cubicBezTo>
                <a:cubicBezTo>
                  <a:pt x="207" y="4263"/>
                  <a:pt x="207" y="4263"/>
                  <a:pt x="207" y="4263"/>
                </a:cubicBezTo>
                <a:cubicBezTo>
                  <a:pt x="336" y="4573"/>
                  <a:pt x="336" y="4573"/>
                  <a:pt x="336" y="4573"/>
                </a:cubicBezTo>
                <a:cubicBezTo>
                  <a:pt x="724" y="4470"/>
                  <a:pt x="724" y="4470"/>
                  <a:pt x="724" y="4470"/>
                </a:cubicBezTo>
                <a:cubicBezTo>
                  <a:pt x="775" y="4547"/>
                  <a:pt x="801" y="4625"/>
                  <a:pt x="853" y="4702"/>
                </a:cubicBezTo>
                <a:cubicBezTo>
                  <a:pt x="569" y="4987"/>
                  <a:pt x="569" y="4987"/>
                  <a:pt x="569" y="4987"/>
                </a:cubicBezTo>
                <a:cubicBezTo>
                  <a:pt x="775" y="5245"/>
                  <a:pt x="775" y="5245"/>
                  <a:pt x="775" y="5245"/>
                </a:cubicBezTo>
                <a:cubicBezTo>
                  <a:pt x="1138" y="5038"/>
                  <a:pt x="1138" y="5038"/>
                  <a:pt x="1138" y="5038"/>
                </a:cubicBezTo>
                <a:cubicBezTo>
                  <a:pt x="1189" y="5116"/>
                  <a:pt x="1241" y="5167"/>
                  <a:pt x="1318" y="5219"/>
                </a:cubicBezTo>
                <a:cubicBezTo>
                  <a:pt x="1111" y="5581"/>
                  <a:pt x="1111" y="5581"/>
                  <a:pt x="1111" y="5581"/>
                </a:cubicBezTo>
                <a:cubicBezTo>
                  <a:pt x="1370" y="5787"/>
                  <a:pt x="1370" y="5787"/>
                  <a:pt x="1370" y="5787"/>
                </a:cubicBezTo>
                <a:cubicBezTo>
                  <a:pt x="1654" y="5504"/>
                  <a:pt x="1654" y="5504"/>
                  <a:pt x="1654" y="5504"/>
                </a:cubicBezTo>
                <a:cubicBezTo>
                  <a:pt x="1731" y="5555"/>
                  <a:pt x="1809" y="5581"/>
                  <a:pt x="1887" y="5633"/>
                </a:cubicBezTo>
                <a:cubicBezTo>
                  <a:pt x="1783" y="6021"/>
                  <a:pt x="1783" y="6021"/>
                  <a:pt x="1783" y="6021"/>
                </a:cubicBezTo>
                <a:cubicBezTo>
                  <a:pt x="2093" y="6150"/>
                  <a:pt x="2093" y="6150"/>
                  <a:pt x="2093" y="6150"/>
                </a:cubicBezTo>
                <a:cubicBezTo>
                  <a:pt x="2300" y="5814"/>
                  <a:pt x="2300" y="5814"/>
                  <a:pt x="2300" y="5814"/>
                </a:cubicBezTo>
                <a:cubicBezTo>
                  <a:pt x="2378" y="5839"/>
                  <a:pt x="2455" y="5865"/>
                  <a:pt x="2558" y="5865"/>
                </a:cubicBezTo>
                <a:cubicBezTo>
                  <a:pt x="2533" y="6279"/>
                  <a:pt x="2533" y="6279"/>
                  <a:pt x="2533" y="6279"/>
                </a:cubicBezTo>
                <a:cubicBezTo>
                  <a:pt x="2868" y="6330"/>
                  <a:pt x="2868" y="6330"/>
                  <a:pt x="2868" y="6330"/>
                </a:cubicBezTo>
                <a:cubicBezTo>
                  <a:pt x="2998" y="5943"/>
                  <a:pt x="2998" y="5943"/>
                  <a:pt x="2998" y="5943"/>
                </a:cubicBezTo>
                <a:cubicBezTo>
                  <a:pt x="3049" y="5943"/>
                  <a:pt x="3127" y="5943"/>
                  <a:pt x="3178" y="5943"/>
                </a:cubicBezTo>
                <a:cubicBezTo>
                  <a:pt x="3205" y="5943"/>
                  <a:pt x="3231" y="5943"/>
                  <a:pt x="3256" y="5943"/>
                </a:cubicBezTo>
                <a:cubicBezTo>
                  <a:pt x="3334" y="6356"/>
                  <a:pt x="3334" y="6356"/>
                  <a:pt x="3334" y="6356"/>
                </a:cubicBezTo>
                <a:cubicBezTo>
                  <a:pt x="3670" y="6304"/>
                  <a:pt x="3670" y="6304"/>
                  <a:pt x="3670" y="6304"/>
                </a:cubicBezTo>
                <a:cubicBezTo>
                  <a:pt x="3695" y="5917"/>
                  <a:pt x="3695" y="5917"/>
                  <a:pt x="3695" y="5917"/>
                </a:cubicBezTo>
                <a:cubicBezTo>
                  <a:pt x="3773" y="5891"/>
                  <a:pt x="3851" y="5865"/>
                  <a:pt x="3929" y="5839"/>
                </a:cubicBezTo>
                <a:cubicBezTo>
                  <a:pt x="4135" y="6201"/>
                  <a:pt x="4135" y="6201"/>
                  <a:pt x="4135" y="6201"/>
                </a:cubicBezTo>
                <a:cubicBezTo>
                  <a:pt x="4445" y="6097"/>
                  <a:pt x="4445" y="6097"/>
                  <a:pt x="4445" y="6097"/>
                </a:cubicBezTo>
                <a:cubicBezTo>
                  <a:pt x="4368" y="5684"/>
                  <a:pt x="4368" y="5684"/>
                  <a:pt x="4368" y="5684"/>
                </a:cubicBezTo>
                <a:cubicBezTo>
                  <a:pt x="4445" y="5658"/>
                  <a:pt x="4522" y="5607"/>
                  <a:pt x="4574" y="5581"/>
                </a:cubicBezTo>
                <a:cubicBezTo>
                  <a:pt x="4859" y="5865"/>
                  <a:pt x="4859" y="5865"/>
                  <a:pt x="4859" y="5865"/>
                </a:cubicBezTo>
                <a:cubicBezTo>
                  <a:pt x="5143" y="5684"/>
                  <a:pt x="5143" y="5684"/>
                  <a:pt x="5143" y="5684"/>
                </a:cubicBezTo>
                <a:cubicBezTo>
                  <a:pt x="4962" y="5323"/>
                  <a:pt x="4962" y="5323"/>
                  <a:pt x="4962" y="5323"/>
                </a:cubicBezTo>
                <a:cubicBezTo>
                  <a:pt x="5014" y="5270"/>
                  <a:pt x="5091" y="5194"/>
                  <a:pt x="5143" y="5141"/>
                </a:cubicBezTo>
                <a:cubicBezTo>
                  <a:pt x="5479" y="5374"/>
                  <a:pt x="5479" y="5374"/>
                  <a:pt x="5479" y="5374"/>
                </a:cubicBezTo>
                <a:cubicBezTo>
                  <a:pt x="5711" y="5116"/>
                  <a:pt x="5711" y="5116"/>
                  <a:pt x="5711" y="5116"/>
                </a:cubicBezTo>
                <a:cubicBezTo>
                  <a:pt x="5427" y="4806"/>
                  <a:pt x="5427" y="4806"/>
                  <a:pt x="5427" y="4806"/>
                </a:cubicBezTo>
                <a:cubicBezTo>
                  <a:pt x="5479" y="4728"/>
                  <a:pt x="5530" y="4650"/>
                  <a:pt x="5582" y="4599"/>
                </a:cubicBezTo>
                <a:cubicBezTo>
                  <a:pt x="5969" y="4728"/>
                  <a:pt x="5969" y="4728"/>
                  <a:pt x="5969" y="4728"/>
                </a:cubicBezTo>
                <a:cubicBezTo>
                  <a:pt x="6125" y="4418"/>
                  <a:pt x="6125" y="4418"/>
                  <a:pt x="6125" y="4418"/>
                </a:cubicBezTo>
                <a:cubicBezTo>
                  <a:pt x="5763" y="4186"/>
                  <a:pt x="5763" y="4186"/>
                  <a:pt x="5763" y="4186"/>
                </a:cubicBezTo>
                <a:cubicBezTo>
                  <a:pt x="5815" y="4108"/>
                  <a:pt x="5840" y="4030"/>
                  <a:pt x="5866" y="3953"/>
                </a:cubicBezTo>
                <a:cubicBezTo>
                  <a:pt x="6254" y="3979"/>
                  <a:pt x="6254" y="3979"/>
                  <a:pt x="6254" y="3979"/>
                </a:cubicBezTo>
                <a:cubicBezTo>
                  <a:pt x="6332" y="3643"/>
                  <a:pt x="6332" y="3643"/>
                  <a:pt x="6332" y="3643"/>
                </a:cubicBezTo>
                <a:cubicBezTo>
                  <a:pt x="5944" y="3513"/>
                  <a:pt x="5944" y="3513"/>
                  <a:pt x="5944" y="3513"/>
                </a:cubicBezTo>
                <a:cubicBezTo>
                  <a:pt x="5944" y="3436"/>
                  <a:pt x="5969" y="3333"/>
                  <a:pt x="5969" y="3255"/>
                </a:cubicBezTo>
                <a:close/>
                <a:moveTo>
                  <a:pt x="2068" y="3177"/>
                </a:moveTo>
                <a:lnTo>
                  <a:pt x="2068" y="3177"/>
                </a:lnTo>
                <a:cubicBezTo>
                  <a:pt x="2068" y="2557"/>
                  <a:pt x="2558" y="2066"/>
                  <a:pt x="3178" y="2066"/>
                </a:cubicBezTo>
                <a:cubicBezTo>
                  <a:pt x="3799" y="2066"/>
                  <a:pt x="4290" y="2557"/>
                  <a:pt x="4290" y="3177"/>
                </a:cubicBezTo>
                <a:cubicBezTo>
                  <a:pt x="4290" y="3772"/>
                  <a:pt x="3799" y="4289"/>
                  <a:pt x="3178" y="4289"/>
                </a:cubicBezTo>
                <a:cubicBezTo>
                  <a:pt x="2558" y="4289"/>
                  <a:pt x="2068" y="3772"/>
                  <a:pt x="2068" y="3177"/>
                </a:cubicBezTo>
                <a:close/>
                <a:moveTo>
                  <a:pt x="2791" y="3177"/>
                </a:moveTo>
                <a:lnTo>
                  <a:pt x="2791" y="3177"/>
                </a:lnTo>
                <a:cubicBezTo>
                  <a:pt x="2791" y="2945"/>
                  <a:pt x="2972" y="2764"/>
                  <a:pt x="3178" y="2764"/>
                </a:cubicBezTo>
                <a:cubicBezTo>
                  <a:pt x="3412" y="2764"/>
                  <a:pt x="3592" y="2945"/>
                  <a:pt x="3592" y="3177"/>
                </a:cubicBezTo>
                <a:cubicBezTo>
                  <a:pt x="3592" y="3384"/>
                  <a:pt x="3412" y="3565"/>
                  <a:pt x="3178" y="3565"/>
                </a:cubicBezTo>
                <a:cubicBezTo>
                  <a:pt x="2972" y="3565"/>
                  <a:pt x="2791" y="3384"/>
                  <a:pt x="2791" y="3177"/>
                </a:cubicBezTo>
                <a:close/>
              </a:path>
            </a:pathLst>
          </a:custGeom>
          <a:gradFill flip="none" rotWithShape="1">
            <a:gsLst>
              <a:gs pos="0">
                <a:schemeClr val="accent1">
                  <a:lumMod val="0"/>
                  <a:lumOff val="100000"/>
                  <a:alpha val="69000"/>
                </a:schemeClr>
              </a:gs>
              <a:gs pos="35000">
                <a:schemeClr val="bg2">
                  <a:lumMod val="20000"/>
                  <a:lumOff val="80000"/>
                  <a:alpha val="77000"/>
                </a:schemeClr>
              </a:gs>
              <a:gs pos="100000">
                <a:schemeClr val="bg2">
                  <a:lumMod val="40000"/>
                  <a:lumOff val="60000"/>
                  <a:alpha val="37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74" name="Group 173"/>
          <p:cNvGrpSpPr>
            <a:grpSpLocks/>
          </p:cNvGrpSpPr>
          <p:nvPr/>
        </p:nvGrpSpPr>
        <p:grpSpPr bwMode="auto">
          <a:xfrm rot="2171719">
            <a:off x="6773731" y="1496236"/>
            <a:ext cx="1518249" cy="1518249"/>
            <a:chOff x="2765" y="461"/>
            <a:chExt cx="1599" cy="1599"/>
          </a:xfrm>
          <a:gradFill flip="none" rotWithShape="1">
            <a:gsLst>
              <a:gs pos="0">
                <a:schemeClr val="accent1">
                  <a:lumMod val="0"/>
                  <a:lumOff val="100000"/>
                  <a:alpha val="69000"/>
                </a:schemeClr>
              </a:gs>
              <a:gs pos="35000">
                <a:schemeClr val="bg2">
                  <a:lumMod val="20000"/>
                  <a:lumOff val="80000"/>
                  <a:alpha val="77000"/>
                </a:schemeClr>
              </a:gs>
              <a:gs pos="100000">
                <a:schemeClr val="bg2">
                  <a:lumMod val="40000"/>
                  <a:lumOff val="60000"/>
                  <a:alpha val="37000"/>
                </a:schemeClr>
              </a:gs>
            </a:gsLst>
            <a:path path="circle">
              <a:fillToRect l="50000" t="-80000" r="50000" b="180000"/>
            </a:path>
            <a:tileRect/>
          </a:gradFill>
          <a:effectLst>
            <a:outerShdw blurRad="50800" dist="38100" dir="2700000" algn="tl" rotWithShape="0">
              <a:prstClr val="black">
                <a:alpha val="40000"/>
              </a:prstClr>
            </a:outerShdw>
          </a:effectLst>
        </p:grpSpPr>
        <p:sp>
          <p:nvSpPr>
            <p:cNvPr id="175" name="Freeform 174"/>
            <p:cNvSpPr>
              <a:spLocks noChangeArrowheads="1"/>
            </p:cNvSpPr>
            <p:nvPr/>
          </p:nvSpPr>
          <p:spPr bwMode="auto">
            <a:xfrm>
              <a:off x="2765" y="461"/>
              <a:ext cx="1599" cy="1599"/>
            </a:xfrm>
            <a:custGeom>
              <a:avLst/>
              <a:gdLst>
                <a:gd name="T0" fmla="*/ 7054 w 7055"/>
                <a:gd name="T1" fmla="*/ 3075 h 7056"/>
                <a:gd name="T2" fmla="*/ 6951 w 7055"/>
                <a:gd name="T3" fmla="*/ 2610 h 7056"/>
                <a:gd name="T4" fmla="*/ 6227 w 7055"/>
                <a:gd name="T5" fmla="*/ 1732 h 7056"/>
                <a:gd name="T6" fmla="*/ 5685 w 7055"/>
                <a:gd name="T7" fmla="*/ 724 h 7056"/>
                <a:gd name="T8" fmla="*/ 5297 w 7055"/>
                <a:gd name="T9" fmla="*/ 465 h 7056"/>
                <a:gd name="T10" fmla="*/ 4160 w 7055"/>
                <a:gd name="T11" fmla="*/ 361 h 7056"/>
                <a:gd name="T12" fmla="*/ 3075 w 7055"/>
                <a:gd name="T13" fmla="*/ 0 h 7056"/>
                <a:gd name="T14" fmla="*/ 2610 w 7055"/>
                <a:gd name="T15" fmla="*/ 103 h 7056"/>
                <a:gd name="T16" fmla="*/ 1731 w 7055"/>
                <a:gd name="T17" fmla="*/ 853 h 7056"/>
                <a:gd name="T18" fmla="*/ 724 w 7055"/>
                <a:gd name="T19" fmla="*/ 1369 h 7056"/>
                <a:gd name="T20" fmla="*/ 465 w 7055"/>
                <a:gd name="T21" fmla="*/ 1732 h 7056"/>
                <a:gd name="T22" fmla="*/ 362 w 7055"/>
                <a:gd name="T23" fmla="*/ 2894 h 7056"/>
                <a:gd name="T24" fmla="*/ 0 w 7055"/>
                <a:gd name="T25" fmla="*/ 4006 h 7056"/>
                <a:gd name="T26" fmla="*/ 104 w 7055"/>
                <a:gd name="T27" fmla="*/ 4471 h 7056"/>
                <a:gd name="T28" fmla="*/ 827 w 7055"/>
                <a:gd name="T29" fmla="*/ 5350 h 7056"/>
                <a:gd name="T30" fmla="*/ 1370 w 7055"/>
                <a:gd name="T31" fmla="*/ 6357 h 7056"/>
                <a:gd name="T32" fmla="*/ 1731 w 7055"/>
                <a:gd name="T33" fmla="*/ 6616 h 7056"/>
                <a:gd name="T34" fmla="*/ 2895 w 7055"/>
                <a:gd name="T35" fmla="*/ 6693 h 7056"/>
                <a:gd name="T36" fmla="*/ 4004 w 7055"/>
                <a:gd name="T37" fmla="*/ 7055 h 7056"/>
                <a:gd name="T38" fmla="*/ 4470 w 7055"/>
                <a:gd name="T39" fmla="*/ 6977 h 7056"/>
                <a:gd name="T40" fmla="*/ 5348 w 7055"/>
                <a:gd name="T41" fmla="*/ 6228 h 7056"/>
                <a:gd name="T42" fmla="*/ 6356 w 7055"/>
                <a:gd name="T43" fmla="*/ 5685 h 7056"/>
                <a:gd name="T44" fmla="*/ 6615 w 7055"/>
                <a:gd name="T45" fmla="*/ 5323 h 7056"/>
                <a:gd name="T46" fmla="*/ 6692 w 7055"/>
                <a:gd name="T47" fmla="*/ 4160 h 7056"/>
                <a:gd name="T48" fmla="*/ 7054 w 7055"/>
                <a:gd name="T49" fmla="*/ 3075 h 7056"/>
                <a:gd name="T50" fmla="*/ 2842 w 7055"/>
                <a:gd name="T51" fmla="*/ 6641 h 7056"/>
                <a:gd name="T52" fmla="*/ 2868 w 7055"/>
                <a:gd name="T53" fmla="*/ 6641 h 7056"/>
                <a:gd name="T54" fmla="*/ 4185 w 7055"/>
                <a:gd name="T55" fmla="*/ 6641 h 7056"/>
                <a:gd name="T56" fmla="*/ 4185 w 7055"/>
                <a:gd name="T57" fmla="*/ 6641 h 7056"/>
                <a:gd name="T58" fmla="*/ 4185 w 7055"/>
                <a:gd name="T59" fmla="*/ 6641 h 7056"/>
                <a:gd name="T60" fmla="*/ 3539 w 7055"/>
                <a:gd name="T61" fmla="*/ 5426 h 7056"/>
                <a:gd name="T62" fmla="*/ 3539 w 7055"/>
                <a:gd name="T63" fmla="*/ 1628 h 7056"/>
                <a:gd name="T64" fmla="*/ 3539 w 7055"/>
                <a:gd name="T65" fmla="*/ 5426 h 7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55" h="7056">
                  <a:moveTo>
                    <a:pt x="7054" y="3075"/>
                  </a:moveTo>
                  <a:lnTo>
                    <a:pt x="7054" y="3075"/>
                  </a:lnTo>
                  <a:cubicBezTo>
                    <a:pt x="6692" y="2894"/>
                    <a:pt x="6692" y="2894"/>
                    <a:pt x="6692" y="2894"/>
                  </a:cubicBezTo>
                  <a:cubicBezTo>
                    <a:pt x="6951" y="2610"/>
                    <a:pt x="6951" y="2610"/>
                    <a:pt x="6951" y="2610"/>
                  </a:cubicBezTo>
                  <a:cubicBezTo>
                    <a:pt x="6588" y="1732"/>
                    <a:pt x="6588" y="1732"/>
                    <a:pt x="6588" y="1732"/>
                  </a:cubicBezTo>
                  <a:cubicBezTo>
                    <a:pt x="6227" y="1732"/>
                    <a:pt x="6227" y="1732"/>
                    <a:pt x="6227" y="1732"/>
                  </a:cubicBezTo>
                  <a:cubicBezTo>
                    <a:pt x="6356" y="1369"/>
                    <a:pt x="6356" y="1369"/>
                    <a:pt x="6356" y="1369"/>
                  </a:cubicBezTo>
                  <a:cubicBezTo>
                    <a:pt x="5685" y="724"/>
                    <a:pt x="5685" y="724"/>
                    <a:pt x="5685" y="724"/>
                  </a:cubicBezTo>
                  <a:cubicBezTo>
                    <a:pt x="5322" y="853"/>
                    <a:pt x="5322" y="853"/>
                    <a:pt x="5322" y="853"/>
                  </a:cubicBezTo>
                  <a:cubicBezTo>
                    <a:pt x="5297" y="465"/>
                    <a:pt x="5297" y="465"/>
                    <a:pt x="5297" y="465"/>
                  </a:cubicBezTo>
                  <a:cubicBezTo>
                    <a:pt x="4444" y="103"/>
                    <a:pt x="4444" y="103"/>
                    <a:pt x="4444" y="103"/>
                  </a:cubicBezTo>
                  <a:cubicBezTo>
                    <a:pt x="4160" y="361"/>
                    <a:pt x="4160" y="361"/>
                    <a:pt x="4160" y="361"/>
                  </a:cubicBezTo>
                  <a:cubicBezTo>
                    <a:pt x="4004" y="0"/>
                    <a:pt x="4004" y="0"/>
                    <a:pt x="4004" y="0"/>
                  </a:cubicBezTo>
                  <a:cubicBezTo>
                    <a:pt x="3075" y="0"/>
                    <a:pt x="3075" y="0"/>
                    <a:pt x="3075" y="0"/>
                  </a:cubicBezTo>
                  <a:cubicBezTo>
                    <a:pt x="2895" y="361"/>
                    <a:pt x="2895" y="361"/>
                    <a:pt x="2895" y="361"/>
                  </a:cubicBezTo>
                  <a:cubicBezTo>
                    <a:pt x="2610" y="103"/>
                    <a:pt x="2610" y="103"/>
                    <a:pt x="2610" y="103"/>
                  </a:cubicBezTo>
                  <a:cubicBezTo>
                    <a:pt x="1757" y="465"/>
                    <a:pt x="1757" y="465"/>
                    <a:pt x="1757" y="465"/>
                  </a:cubicBezTo>
                  <a:cubicBezTo>
                    <a:pt x="1731" y="853"/>
                    <a:pt x="1731" y="853"/>
                    <a:pt x="1731" y="853"/>
                  </a:cubicBezTo>
                  <a:cubicBezTo>
                    <a:pt x="1370" y="724"/>
                    <a:pt x="1370" y="724"/>
                    <a:pt x="1370" y="724"/>
                  </a:cubicBezTo>
                  <a:cubicBezTo>
                    <a:pt x="724" y="1369"/>
                    <a:pt x="724" y="1369"/>
                    <a:pt x="724" y="1369"/>
                  </a:cubicBezTo>
                  <a:cubicBezTo>
                    <a:pt x="827" y="1732"/>
                    <a:pt x="827" y="1732"/>
                    <a:pt x="827" y="1732"/>
                  </a:cubicBezTo>
                  <a:cubicBezTo>
                    <a:pt x="465" y="1732"/>
                    <a:pt x="465" y="1732"/>
                    <a:pt x="465" y="1732"/>
                  </a:cubicBezTo>
                  <a:cubicBezTo>
                    <a:pt x="104" y="2610"/>
                    <a:pt x="104" y="2610"/>
                    <a:pt x="104" y="2610"/>
                  </a:cubicBezTo>
                  <a:cubicBezTo>
                    <a:pt x="362" y="2894"/>
                    <a:pt x="362" y="2894"/>
                    <a:pt x="362" y="2894"/>
                  </a:cubicBezTo>
                  <a:cubicBezTo>
                    <a:pt x="0" y="3075"/>
                    <a:pt x="0" y="3075"/>
                    <a:pt x="0" y="3075"/>
                  </a:cubicBezTo>
                  <a:cubicBezTo>
                    <a:pt x="0" y="4006"/>
                    <a:pt x="0" y="4006"/>
                    <a:pt x="0" y="4006"/>
                  </a:cubicBezTo>
                  <a:cubicBezTo>
                    <a:pt x="362" y="4160"/>
                    <a:pt x="362" y="4160"/>
                    <a:pt x="362" y="4160"/>
                  </a:cubicBezTo>
                  <a:cubicBezTo>
                    <a:pt x="104" y="4471"/>
                    <a:pt x="104" y="4471"/>
                    <a:pt x="104" y="4471"/>
                  </a:cubicBezTo>
                  <a:cubicBezTo>
                    <a:pt x="439" y="5323"/>
                    <a:pt x="439" y="5323"/>
                    <a:pt x="439" y="5323"/>
                  </a:cubicBezTo>
                  <a:cubicBezTo>
                    <a:pt x="827" y="5350"/>
                    <a:pt x="827" y="5350"/>
                    <a:pt x="827" y="5350"/>
                  </a:cubicBezTo>
                  <a:cubicBezTo>
                    <a:pt x="724" y="5685"/>
                    <a:pt x="724" y="5685"/>
                    <a:pt x="724" y="5685"/>
                  </a:cubicBezTo>
                  <a:cubicBezTo>
                    <a:pt x="1370" y="6357"/>
                    <a:pt x="1370" y="6357"/>
                    <a:pt x="1370" y="6357"/>
                  </a:cubicBezTo>
                  <a:cubicBezTo>
                    <a:pt x="1705" y="6228"/>
                    <a:pt x="1705" y="6228"/>
                    <a:pt x="1705" y="6228"/>
                  </a:cubicBezTo>
                  <a:cubicBezTo>
                    <a:pt x="1731" y="6616"/>
                    <a:pt x="1731" y="6616"/>
                    <a:pt x="1731" y="6616"/>
                  </a:cubicBezTo>
                  <a:cubicBezTo>
                    <a:pt x="2584" y="6977"/>
                    <a:pt x="2584" y="6977"/>
                    <a:pt x="2584" y="6977"/>
                  </a:cubicBezTo>
                  <a:cubicBezTo>
                    <a:pt x="2895" y="6693"/>
                    <a:pt x="2895" y="6693"/>
                    <a:pt x="2895" y="6693"/>
                  </a:cubicBezTo>
                  <a:cubicBezTo>
                    <a:pt x="3075" y="7055"/>
                    <a:pt x="3075" y="7055"/>
                    <a:pt x="3075" y="7055"/>
                  </a:cubicBezTo>
                  <a:cubicBezTo>
                    <a:pt x="4004" y="7055"/>
                    <a:pt x="4004" y="7055"/>
                    <a:pt x="4004" y="7055"/>
                  </a:cubicBezTo>
                  <a:cubicBezTo>
                    <a:pt x="4160" y="6693"/>
                    <a:pt x="4160" y="6693"/>
                    <a:pt x="4160" y="6693"/>
                  </a:cubicBezTo>
                  <a:cubicBezTo>
                    <a:pt x="4470" y="6977"/>
                    <a:pt x="4470" y="6977"/>
                    <a:pt x="4470" y="6977"/>
                  </a:cubicBezTo>
                  <a:cubicBezTo>
                    <a:pt x="5322" y="6616"/>
                    <a:pt x="5322" y="6616"/>
                    <a:pt x="5322" y="6616"/>
                  </a:cubicBezTo>
                  <a:cubicBezTo>
                    <a:pt x="5348" y="6228"/>
                    <a:pt x="5348" y="6228"/>
                    <a:pt x="5348" y="6228"/>
                  </a:cubicBezTo>
                  <a:cubicBezTo>
                    <a:pt x="5685" y="6357"/>
                    <a:pt x="5685" y="6357"/>
                    <a:pt x="5685" y="6357"/>
                  </a:cubicBezTo>
                  <a:cubicBezTo>
                    <a:pt x="6356" y="5685"/>
                    <a:pt x="6356" y="5685"/>
                    <a:pt x="6356" y="5685"/>
                  </a:cubicBezTo>
                  <a:cubicBezTo>
                    <a:pt x="6227" y="5350"/>
                    <a:pt x="6227" y="5350"/>
                    <a:pt x="6227" y="5350"/>
                  </a:cubicBezTo>
                  <a:cubicBezTo>
                    <a:pt x="6615" y="5323"/>
                    <a:pt x="6615" y="5323"/>
                    <a:pt x="6615" y="5323"/>
                  </a:cubicBezTo>
                  <a:cubicBezTo>
                    <a:pt x="6951" y="4471"/>
                    <a:pt x="6951" y="4471"/>
                    <a:pt x="6951" y="4471"/>
                  </a:cubicBezTo>
                  <a:cubicBezTo>
                    <a:pt x="6692" y="4160"/>
                    <a:pt x="6692" y="4160"/>
                    <a:pt x="6692" y="4160"/>
                  </a:cubicBezTo>
                  <a:cubicBezTo>
                    <a:pt x="7054" y="4006"/>
                    <a:pt x="7054" y="4006"/>
                    <a:pt x="7054" y="4006"/>
                  </a:cubicBezTo>
                  <a:lnTo>
                    <a:pt x="7054" y="3075"/>
                  </a:lnTo>
                  <a:close/>
                  <a:moveTo>
                    <a:pt x="2842" y="6641"/>
                  </a:moveTo>
                  <a:lnTo>
                    <a:pt x="2842" y="6641"/>
                  </a:lnTo>
                  <a:lnTo>
                    <a:pt x="2868" y="6641"/>
                  </a:lnTo>
                  <a:lnTo>
                    <a:pt x="2868" y="6641"/>
                  </a:lnTo>
                  <a:lnTo>
                    <a:pt x="2842" y="6641"/>
                  </a:lnTo>
                  <a:close/>
                  <a:moveTo>
                    <a:pt x="4185" y="6641"/>
                  </a:moveTo>
                  <a:lnTo>
                    <a:pt x="4185" y="6641"/>
                  </a:lnTo>
                  <a:lnTo>
                    <a:pt x="4185" y="6641"/>
                  </a:lnTo>
                  <a:cubicBezTo>
                    <a:pt x="4211" y="6641"/>
                    <a:pt x="4211" y="6641"/>
                    <a:pt x="4211" y="6641"/>
                  </a:cubicBezTo>
                  <a:lnTo>
                    <a:pt x="4185" y="6641"/>
                  </a:lnTo>
                  <a:close/>
                  <a:moveTo>
                    <a:pt x="3539" y="5426"/>
                  </a:moveTo>
                  <a:lnTo>
                    <a:pt x="3539" y="5426"/>
                  </a:lnTo>
                  <a:cubicBezTo>
                    <a:pt x="2481" y="5426"/>
                    <a:pt x="1628" y="4574"/>
                    <a:pt x="1628" y="3540"/>
                  </a:cubicBezTo>
                  <a:cubicBezTo>
                    <a:pt x="1628" y="2481"/>
                    <a:pt x="2481" y="1628"/>
                    <a:pt x="3539" y="1628"/>
                  </a:cubicBezTo>
                  <a:cubicBezTo>
                    <a:pt x="4573" y="1628"/>
                    <a:pt x="5426" y="2481"/>
                    <a:pt x="5426" y="3540"/>
                  </a:cubicBezTo>
                  <a:cubicBezTo>
                    <a:pt x="5426" y="4574"/>
                    <a:pt x="4573" y="5426"/>
                    <a:pt x="3539" y="54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6" name="Freeform 175"/>
            <p:cNvSpPr>
              <a:spLocks noChangeArrowheads="1"/>
            </p:cNvSpPr>
            <p:nvPr/>
          </p:nvSpPr>
          <p:spPr bwMode="auto">
            <a:xfrm>
              <a:off x="3357" y="1053"/>
              <a:ext cx="421" cy="421"/>
            </a:xfrm>
            <a:custGeom>
              <a:avLst/>
              <a:gdLst>
                <a:gd name="T0" fmla="*/ 929 w 1861"/>
                <a:gd name="T1" fmla="*/ 0 h 1862"/>
                <a:gd name="T2" fmla="*/ 929 w 1861"/>
                <a:gd name="T3" fmla="*/ 0 h 1862"/>
                <a:gd name="T4" fmla="*/ 0 w 1861"/>
                <a:gd name="T5" fmla="*/ 930 h 1862"/>
                <a:gd name="T6" fmla="*/ 929 w 1861"/>
                <a:gd name="T7" fmla="*/ 1861 h 1862"/>
                <a:gd name="T8" fmla="*/ 1860 w 1861"/>
                <a:gd name="T9" fmla="*/ 930 h 1862"/>
                <a:gd name="T10" fmla="*/ 929 w 1861"/>
                <a:gd name="T11" fmla="*/ 0 h 1862"/>
              </a:gdLst>
              <a:ahLst/>
              <a:cxnLst>
                <a:cxn ang="0">
                  <a:pos x="T0" y="T1"/>
                </a:cxn>
                <a:cxn ang="0">
                  <a:pos x="T2" y="T3"/>
                </a:cxn>
                <a:cxn ang="0">
                  <a:pos x="T4" y="T5"/>
                </a:cxn>
                <a:cxn ang="0">
                  <a:pos x="T6" y="T7"/>
                </a:cxn>
                <a:cxn ang="0">
                  <a:pos x="T8" y="T9"/>
                </a:cxn>
                <a:cxn ang="0">
                  <a:pos x="T10" y="T11"/>
                </a:cxn>
              </a:cxnLst>
              <a:rect l="0" t="0" r="r" b="b"/>
              <a:pathLst>
                <a:path w="1861" h="1862">
                  <a:moveTo>
                    <a:pt x="929" y="0"/>
                  </a:moveTo>
                  <a:lnTo>
                    <a:pt x="929" y="0"/>
                  </a:lnTo>
                  <a:cubicBezTo>
                    <a:pt x="414" y="0"/>
                    <a:pt x="0" y="413"/>
                    <a:pt x="0" y="930"/>
                  </a:cubicBezTo>
                  <a:cubicBezTo>
                    <a:pt x="0" y="1447"/>
                    <a:pt x="414" y="1861"/>
                    <a:pt x="929" y="1861"/>
                  </a:cubicBezTo>
                  <a:cubicBezTo>
                    <a:pt x="1446" y="1861"/>
                    <a:pt x="1860" y="1447"/>
                    <a:pt x="1860" y="930"/>
                  </a:cubicBezTo>
                  <a:cubicBezTo>
                    <a:pt x="1860" y="413"/>
                    <a:pt x="1446" y="0"/>
                    <a:pt x="9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82" name="Freeform 181"/>
          <p:cNvSpPr>
            <a:spLocks noChangeArrowheads="1"/>
          </p:cNvSpPr>
          <p:nvPr/>
        </p:nvSpPr>
        <p:spPr bwMode="auto">
          <a:xfrm rot="12751467">
            <a:off x="7309551" y="3440596"/>
            <a:ext cx="1570279" cy="1570279"/>
          </a:xfrm>
          <a:custGeom>
            <a:avLst/>
            <a:gdLst>
              <a:gd name="T0" fmla="*/ 11034 w 11733"/>
              <a:gd name="T1" fmla="*/ 4754 h 11733"/>
              <a:gd name="T2" fmla="*/ 11034 w 11733"/>
              <a:gd name="T3" fmla="*/ 4754 h 11733"/>
              <a:gd name="T4" fmla="*/ 10310 w 11733"/>
              <a:gd name="T5" fmla="*/ 2997 h 11733"/>
              <a:gd name="T6" fmla="*/ 10569 w 11733"/>
              <a:gd name="T7" fmla="*/ 2274 h 11733"/>
              <a:gd name="T8" fmla="*/ 9484 w 11733"/>
              <a:gd name="T9" fmla="*/ 1164 h 11733"/>
              <a:gd name="T10" fmla="*/ 8735 w 11733"/>
              <a:gd name="T11" fmla="*/ 1422 h 11733"/>
              <a:gd name="T12" fmla="*/ 6978 w 11733"/>
              <a:gd name="T13" fmla="*/ 698 h 11733"/>
              <a:gd name="T14" fmla="*/ 6642 w 11733"/>
              <a:gd name="T15" fmla="*/ 0 h 11733"/>
              <a:gd name="T16" fmla="*/ 5092 w 11733"/>
              <a:gd name="T17" fmla="*/ 0 h 11733"/>
              <a:gd name="T18" fmla="*/ 4755 w 11733"/>
              <a:gd name="T19" fmla="*/ 698 h 11733"/>
              <a:gd name="T20" fmla="*/ 2998 w 11733"/>
              <a:gd name="T21" fmla="*/ 1422 h 11733"/>
              <a:gd name="T22" fmla="*/ 2274 w 11733"/>
              <a:gd name="T23" fmla="*/ 1164 h 11733"/>
              <a:gd name="T24" fmla="*/ 1189 w 11733"/>
              <a:gd name="T25" fmla="*/ 2274 h 11733"/>
              <a:gd name="T26" fmla="*/ 1447 w 11733"/>
              <a:gd name="T27" fmla="*/ 2997 h 11733"/>
              <a:gd name="T28" fmla="*/ 698 w 11733"/>
              <a:gd name="T29" fmla="*/ 4754 h 11733"/>
              <a:gd name="T30" fmla="*/ 0 w 11733"/>
              <a:gd name="T31" fmla="*/ 5091 h 11733"/>
              <a:gd name="T32" fmla="*/ 0 w 11733"/>
              <a:gd name="T33" fmla="*/ 6641 h 11733"/>
              <a:gd name="T34" fmla="*/ 698 w 11733"/>
              <a:gd name="T35" fmla="*/ 6977 h 11733"/>
              <a:gd name="T36" fmla="*/ 1447 w 11733"/>
              <a:gd name="T37" fmla="*/ 8734 h 11733"/>
              <a:gd name="T38" fmla="*/ 1189 w 11733"/>
              <a:gd name="T39" fmla="*/ 9458 h 11733"/>
              <a:gd name="T40" fmla="*/ 2274 w 11733"/>
              <a:gd name="T41" fmla="*/ 10569 h 11733"/>
              <a:gd name="T42" fmla="*/ 2998 w 11733"/>
              <a:gd name="T43" fmla="*/ 10311 h 11733"/>
              <a:gd name="T44" fmla="*/ 4755 w 11733"/>
              <a:gd name="T45" fmla="*/ 11034 h 11733"/>
              <a:gd name="T46" fmla="*/ 5092 w 11733"/>
              <a:gd name="T47" fmla="*/ 11732 h 11733"/>
              <a:gd name="T48" fmla="*/ 6642 w 11733"/>
              <a:gd name="T49" fmla="*/ 11732 h 11733"/>
              <a:gd name="T50" fmla="*/ 6978 w 11733"/>
              <a:gd name="T51" fmla="*/ 11034 h 11733"/>
              <a:gd name="T52" fmla="*/ 8735 w 11733"/>
              <a:gd name="T53" fmla="*/ 10311 h 11733"/>
              <a:gd name="T54" fmla="*/ 9484 w 11733"/>
              <a:gd name="T55" fmla="*/ 10569 h 11733"/>
              <a:gd name="T56" fmla="*/ 10569 w 11733"/>
              <a:gd name="T57" fmla="*/ 9458 h 11733"/>
              <a:gd name="T58" fmla="*/ 10310 w 11733"/>
              <a:gd name="T59" fmla="*/ 8734 h 11733"/>
              <a:gd name="T60" fmla="*/ 11034 w 11733"/>
              <a:gd name="T61" fmla="*/ 6977 h 11733"/>
              <a:gd name="T62" fmla="*/ 11732 w 11733"/>
              <a:gd name="T63" fmla="*/ 6641 h 11733"/>
              <a:gd name="T64" fmla="*/ 11732 w 11733"/>
              <a:gd name="T65" fmla="*/ 5091 h 11733"/>
              <a:gd name="T66" fmla="*/ 11034 w 11733"/>
              <a:gd name="T67" fmla="*/ 4754 h 11733"/>
              <a:gd name="T68" fmla="*/ 5866 w 11733"/>
              <a:gd name="T69" fmla="*/ 9045 h 11733"/>
              <a:gd name="T70" fmla="*/ 5866 w 11733"/>
              <a:gd name="T71" fmla="*/ 9045 h 11733"/>
              <a:gd name="T72" fmla="*/ 2714 w 11733"/>
              <a:gd name="T73" fmla="*/ 5866 h 11733"/>
              <a:gd name="T74" fmla="*/ 5866 w 11733"/>
              <a:gd name="T75" fmla="*/ 2687 h 11733"/>
              <a:gd name="T76" fmla="*/ 9045 w 11733"/>
              <a:gd name="T77" fmla="*/ 5866 h 11733"/>
              <a:gd name="T78" fmla="*/ 5866 w 11733"/>
              <a:gd name="T79" fmla="*/ 9045 h 11733"/>
              <a:gd name="T80" fmla="*/ 5866 w 11733"/>
              <a:gd name="T81" fmla="*/ 7416 h 11733"/>
              <a:gd name="T82" fmla="*/ 5866 w 11733"/>
              <a:gd name="T83" fmla="*/ 7416 h 11733"/>
              <a:gd name="T84" fmla="*/ 4316 w 11733"/>
              <a:gd name="T85" fmla="*/ 5866 h 11733"/>
              <a:gd name="T86" fmla="*/ 5866 w 11733"/>
              <a:gd name="T87" fmla="*/ 4315 h 11733"/>
              <a:gd name="T88" fmla="*/ 7417 w 11733"/>
              <a:gd name="T89" fmla="*/ 5866 h 11733"/>
              <a:gd name="T90" fmla="*/ 5866 w 11733"/>
              <a:gd name="T91" fmla="*/ 7416 h 1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33" h="11733">
                <a:moveTo>
                  <a:pt x="11034" y="4754"/>
                </a:moveTo>
                <a:lnTo>
                  <a:pt x="11034" y="4754"/>
                </a:lnTo>
                <a:cubicBezTo>
                  <a:pt x="10905" y="4108"/>
                  <a:pt x="10646" y="3514"/>
                  <a:pt x="10310" y="2997"/>
                </a:cubicBezTo>
                <a:cubicBezTo>
                  <a:pt x="10569" y="2274"/>
                  <a:pt x="10569" y="2274"/>
                  <a:pt x="10569" y="2274"/>
                </a:cubicBezTo>
                <a:cubicBezTo>
                  <a:pt x="9484" y="1164"/>
                  <a:pt x="9484" y="1164"/>
                  <a:pt x="9484" y="1164"/>
                </a:cubicBezTo>
                <a:cubicBezTo>
                  <a:pt x="8735" y="1422"/>
                  <a:pt x="8735" y="1422"/>
                  <a:pt x="8735" y="1422"/>
                </a:cubicBezTo>
                <a:cubicBezTo>
                  <a:pt x="8218" y="1086"/>
                  <a:pt x="7624" y="827"/>
                  <a:pt x="6978" y="698"/>
                </a:cubicBezTo>
                <a:cubicBezTo>
                  <a:pt x="6642" y="0"/>
                  <a:pt x="6642" y="0"/>
                  <a:pt x="6642" y="0"/>
                </a:cubicBezTo>
                <a:cubicBezTo>
                  <a:pt x="5092" y="0"/>
                  <a:pt x="5092" y="0"/>
                  <a:pt x="5092" y="0"/>
                </a:cubicBezTo>
                <a:cubicBezTo>
                  <a:pt x="4755" y="698"/>
                  <a:pt x="4755" y="698"/>
                  <a:pt x="4755" y="698"/>
                </a:cubicBezTo>
                <a:cubicBezTo>
                  <a:pt x="4135" y="827"/>
                  <a:pt x="3541" y="1086"/>
                  <a:pt x="2998" y="1422"/>
                </a:cubicBezTo>
                <a:cubicBezTo>
                  <a:pt x="2274" y="1164"/>
                  <a:pt x="2274" y="1164"/>
                  <a:pt x="2274" y="1164"/>
                </a:cubicBezTo>
                <a:cubicBezTo>
                  <a:pt x="1189" y="2274"/>
                  <a:pt x="1189" y="2274"/>
                  <a:pt x="1189" y="2274"/>
                </a:cubicBezTo>
                <a:cubicBezTo>
                  <a:pt x="1447" y="2997"/>
                  <a:pt x="1447" y="2997"/>
                  <a:pt x="1447" y="2997"/>
                </a:cubicBezTo>
                <a:cubicBezTo>
                  <a:pt x="1086" y="3514"/>
                  <a:pt x="853" y="4108"/>
                  <a:pt x="698" y="4754"/>
                </a:cubicBezTo>
                <a:cubicBezTo>
                  <a:pt x="0" y="5091"/>
                  <a:pt x="0" y="5091"/>
                  <a:pt x="0" y="5091"/>
                </a:cubicBezTo>
                <a:cubicBezTo>
                  <a:pt x="0" y="6641"/>
                  <a:pt x="0" y="6641"/>
                  <a:pt x="0" y="6641"/>
                </a:cubicBezTo>
                <a:cubicBezTo>
                  <a:pt x="698" y="6977"/>
                  <a:pt x="698" y="6977"/>
                  <a:pt x="698" y="6977"/>
                </a:cubicBezTo>
                <a:cubicBezTo>
                  <a:pt x="853" y="7623"/>
                  <a:pt x="1086" y="8218"/>
                  <a:pt x="1447" y="8734"/>
                </a:cubicBezTo>
                <a:cubicBezTo>
                  <a:pt x="1189" y="9458"/>
                  <a:pt x="1189" y="9458"/>
                  <a:pt x="1189" y="9458"/>
                </a:cubicBezTo>
                <a:cubicBezTo>
                  <a:pt x="2274" y="10569"/>
                  <a:pt x="2274" y="10569"/>
                  <a:pt x="2274" y="10569"/>
                </a:cubicBezTo>
                <a:cubicBezTo>
                  <a:pt x="2998" y="10311"/>
                  <a:pt x="2998" y="10311"/>
                  <a:pt x="2998" y="10311"/>
                </a:cubicBezTo>
                <a:cubicBezTo>
                  <a:pt x="3541" y="10646"/>
                  <a:pt x="4135" y="10905"/>
                  <a:pt x="4755" y="11034"/>
                </a:cubicBezTo>
                <a:cubicBezTo>
                  <a:pt x="5092" y="11732"/>
                  <a:pt x="5092" y="11732"/>
                  <a:pt x="5092" y="11732"/>
                </a:cubicBezTo>
                <a:cubicBezTo>
                  <a:pt x="6642" y="11732"/>
                  <a:pt x="6642" y="11732"/>
                  <a:pt x="6642" y="11732"/>
                </a:cubicBezTo>
                <a:cubicBezTo>
                  <a:pt x="6978" y="11034"/>
                  <a:pt x="6978" y="11034"/>
                  <a:pt x="6978" y="11034"/>
                </a:cubicBezTo>
                <a:cubicBezTo>
                  <a:pt x="7624" y="10905"/>
                  <a:pt x="8218" y="10646"/>
                  <a:pt x="8735" y="10311"/>
                </a:cubicBezTo>
                <a:cubicBezTo>
                  <a:pt x="9484" y="10569"/>
                  <a:pt x="9484" y="10569"/>
                  <a:pt x="9484" y="10569"/>
                </a:cubicBezTo>
                <a:cubicBezTo>
                  <a:pt x="10569" y="9458"/>
                  <a:pt x="10569" y="9458"/>
                  <a:pt x="10569" y="9458"/>
                </a:cubicBezTo>
                <a:cubicBezTo>
                  <a:pt x="10310" y="8734"/>
                  <a:pt x="10310" y="8734"/>
                  <a:pt x="10310" y="8734"/>
                </a:cubicBezTo>
                <a:cubicBezTo>
                  <a:pt x="10646" y="8218"/>
                  <a:pt x="10905" y="7623"/>
                  <a:pt x="11034" y="6977"/>
                </a:cubicBezTo>
                <a:cubicBezTo>
                  <a:pt x="11732" y="6641"/>
                  <a:pt x="11732" y="6641"/>
                  <a:pt x="11732" y="6641"/>
                </a:cubicBezTo>
                <a:cubicBezTo>
                  <a:pt x="11732" y="5091"/>
                  <a:pt x="11732" y="5091"/>
                  <a:pt x="11732" y="5091"/>
                </a:cubicBezTo>
                <a:lnTo>
                  <a:pt x="11034" y="4754"/>
                </a:lnTo>
                <a:close/>
                <a:moveTo>
                  <a:pt x="5866" y="9045"/>
                </a:moveTo>
                <a:lnTo>
                  <a:pt x="5866" y="9045"/>
                </a:lnTo>
                <a:cubicBezTo>
                  <a:pt x="4135" y="9045"/>
                  <a:pt x="2714" y="7623"/>
                  <a:pt x="2714" y="5866"/>
                </a:cubicBezTo>
                <a:cubicBezTo>
                  <a:pt x="2714" y="4108"/>
                  <a:pt x="4135" y="2687"/>
                  <a:pt x="5866" y="2687"/>
                </a:cubicBezTo>
                <a:cubicBezTo>
                  <a:pt x="7624" y="2687"/>
                  <a:pt x="9045" y="4108"/>
                  <a:pt x="9045" y="5866"/>
                </a:cubicBezTo>
                <a:cubicBezTo>
                  <a:pt x="9045" y="7623"/>
                  <a:pt x="7624" y="9045"/>
                  <a:pt x="5866" y="9045"/>
                </a:cubicBezTo>
                <a:close/>
                <a:moveTo>
                  <a:pt x="5866" y="7416"/>
                </a:moveTo>
                <a:lnTo>
                  <a:pt x="5866" y="7416"/>
                </a:lnTo>
                <a:cubicBezTo>
                  <a:pt x="5014" y="7416"/>
                  <a:pt x="4316" y="6718"/>
                  <a:pt x="4316" y="5866"/>
                </a:cubicBezTo>
                <a:cubicBezTo>
                  <a:pt x="4316" y="5013"/>
                  <a:pt x="5014" y="4315"/>
                  <a:pt x="5866" y="4315"/>
                </a:cubicBezTo>
                <a:cubicBezTo>
                  <a:pt x="6746" y="4315"/>
                  <a:pt x="7417" y="5013"/>
                  <a:pt x="7417" y="5866"/>
                </a:cubicBezTo>
                <a:cubicBezTo>
                  <a:pt x="7417" y="6718"/>
                  <a:pt x="6746" y="7416"/>
                  <a:pt x="5866" y="7416"/>
                </a:cubicBezTo>
                <a:close/>
              </a:path>
            </a:pathLst>
          </a:custGeom>
          <a:gradFill flip="none" rotWithShape="1">
            <a:gsLst>
              <a:gs pos="0">
                <a:schemeClr val="accent1">
                  <a:lumMod val="0"/>
                  <a:lumOff val="100000"/>
                  <a:alpha val="69000"/>
                </a:schemeClr>
              </a:gs>
              <a:gs pos="35000">
                <a:schemeClr val="accent4">
                  <a:lumMod val="65000"/>
                  <a:lumOff val="35000"/>
                  <a:alpha val="77000"/>
                </a:schemeClr>
              </a:gs>
              <a:gs pos="100000">
                <a:schemeClr val="bg2">
                  <a:lumMod val="40000"/>
                  <a:lumOff val="60000"/>
                  <a:alpha val="37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9" name="Freeform 188"/>
          <p:cNvSpPr>
            <a:spLocks noChangeArrowheads="1"/>
          </p:cNvSpPr>
          <p:nvPr/>
        </p:nvSpPr>
        <p:spPr bwMode="auto">
          <a:xfrm rot="17969155">
            <a:off x="7818479" y="1204111"/>
            <a:ext cx="1464859" cy="1464858"/>
          </a:xfrm>
          <a:custGeom>
            <a:avLst/>
            <a:gdLst>
              <a:gd name="T0" fmla="*/ 5969 w 6358"/>
              <a:gd name="T1" fmla="*/ 3255 h 6357"/>
              <a:gd name="T2" fmla="*/ 6357 w 6358"/>
              <a:gd name="T3" fmla="*/ 2842 h 6357"/>
              <a:gd name="T4" fmla="*/ 5893 w 6358"/>
              <a:gd name="T5" fmla="*/ 2557 h 6357"/>
              <a:gd name="T6" fmla="*/ 6151 w 6358"/>
              <a:gd name="T7" fmla="*/ 2040 h 6357"/>
              <a:gd name="T8" fmla="*/ 5659 w 6358"/>
              <a:gd name="T9" fmla="*/ 1886 h 6357"/>
              <a:gd name="T10" fmla="*/ 5789 w 6358"/>
              <a:gd name="T11" fmla="*/ 1342 h 6357"/>
              <a:gd name="T12" fmla="*/ 5246 w 6358"/>
              <a:gd name="T13" fmla="*/ 1317 h 6357"/>
              <a:gd name="T14" fmla="*/ 5246 w 6358"/>
              <a:gd name="T15" fmla="*/ 749 h 6357"/>
              <a:gd name="T16" fmla="*/ 4729 w 6358"/>
              <a:gd name="T17" fmla="*/ 852 h 6357"/>
              <a:gd name="T18" fmla="*/ 4574 w 6358"/>
              <a:gd name="T19" fmla="*/ 310 h 6357"/>
              <a:gd name="T20" fmla="*/ 4135 w 6358"/>
              <a:gd name="T21" fmla="*/ 543 h 6357"/>
              <a:gd name="T22" fmla="*/ 3851 w 6358"/>
              <a:gd name="T23" fmla="*/ 52 h 6357"/>
              <a:gd name="T24" fmla="*/ 3437 w 6358"/>
              <a:gd name="T25" fmla="*/ 387 h 6357"/>
              <a:gd name="T26" fmla="*/ 3049 w 6358"/>
              <a:gd name="T27" fmla="*/ 0 h 6357"/>
              <a:gd name="T28" fmla="*/ 2739 w 6358"/>
              <a:gd name="T29" fmla="*/ 413 h 6357"/>
              <a:gd name="T30" fmla="*/ 2275 w 6358"/>
              <a:gd name="T31" fmla="*/ 129 h 6357"/>
              <a:gd name="T32" fmla="*/ 2119 w 6358"/>
              <a:gd name="T33" fmla="*/ 593 h 6357"/>
              <a:gd name="T34" fmla="*/ 1577 w 6358"/>
              <a:gd name="T35" fmla="*/ 440 h 6357"/>
              <a:gd name="T36" fmla="*/ 1473 w 6358"/>
              <a:gd name="T37" fmla="*/ 955 h 6357"/>
              <a:gd name="T38" fmla="*/ 931 w 6358"/>
              <a:gd name="T39" fmla="*/ 929 h 6357"/>
              <a:gd name="T40" fmla="*/ 982 w 6358"/>
              <a:gd name="T41" fmla="*/ 1446 h 6357"/>
              <a:gd name="T42" fmla="*/ 440 w 6358"/>
              <a:gd name="T43" fmla="*/ 1549 h 6357"/>
              <a:gd name="T44" fmla="*/ 646 w 6358"/>
              <a:gd name="T45" fmla="*/ 2040 h 6357"/>
              <a:gd name="T46" fmla="*/ 129 w 6358"/>
              <a:gd name="T47" fmla="*/ 2299 h 6357"/>
              <a:gd name="T48" fmla="*/ 440 w 6358"/>
              <a:gd name="T49" fmla="*/ 2661 h 6357"/>
              <a:gd name="T50" fmla="*/ 0 w 6358"/>
              <a:gd name="T51" fmla="*/ 3023 h 6357"/>
              <a:gd name="T52" fmla="*/ 414 w 6358"/>
              <a:gd name="T53" fmla="*/ 3177 h 6357"/>
              <a:gd name="T54" fmla="*/ 26 w 6358"/>
              <a:gd name="T55" fmla="*/ 3488 h 6357"/>
              <a:gd name="T56" fmla="*/ 465 w 6358"/>
              <a:gd name="T57" fmla="*/ 3798 h 6357"/>
              <a:gd name="T58" fmla="*/ 207 w 6358"/>
              <a:gd name="T59" fmla="*/ 4263 h 6357"/>
              <a:gd name="T60" fmla="*/ 724 w 6358"/>
              <a:gd name="T61" fmla="*/ 4470 h 6357"/>
              <a:gd name="T62" fmla="*/ 569 w 6358"/>
              <a:gd name="T63" fmla="*/ 4987 h 6357"/>
              <a:gd name="T64" fmla="*/ 1138 w 6358"/>
              <a:gd name="T65" fmla="*/ 5038 h 6357"/>
              <a:gd name="T66" fmla="*/ 1111 w 6358"/>
              <a:gd name="T67" fmla="*/ 5581 h 6357"/>
              <a:gd name="T68" fmla="*/ 1654 w 6358"/>
              <a:gd name="T69" fmla="*/ 5504 h 6357"/>
              <a:gd name="T70" fmla="*/ 1783 w 6358"/>
              <a:gd name="T71" fmla="*/ 6021 h 6357"/>
              <a:gd name="T72" fmla="*/ 2300 w 6358"/>
              <a:gd name="T73" fmla="*/ 5814 h 6357"/>
              <a:gd name="T74" fmla="*/ 2533 w 6358"/>
              <a:gd name="T75" fmla="*/ 6279 h 6357"/>
              <a:gd name="T76" fmla="*/ 2998 w 6358"/>
              <a:gd name="T77" fmla="*/ 5943 h 6357"/>
              <a:gd name="T78" fmla="*/ 3256 w 6358"/>
              <a:gd name="T79" fmla="*/ 5943 h 6357"/>
              <a:gd name="T80" fmla="*/ 3670 w 6358"/>
              <a:gd name="T81" fmla="*/ 6304 h 6357"/>
              <a:gd name="T82" fmla="*/ 3929 w 6358"/>
              <a:gd name="T83" fmla="*/ 5839 h 6357"/>
              <a:gd name="T84" fmla="*/ 4445 w 6358"/>
              <a:gd name="T85" fmla="*/ 6097 h 6357"/>
              <a:gd name="T86" fmla="*/ 4574 w 6358"/>
              <a:gd name="T87" fmla="*/ 5581 h 6357"/>
              <a:gd name="T88" fmla="*/ 5143 w 6358"/>
              <a:gd name="T89" fmla="*/ 5684 h 6357"/>
              <a:gd name="T90" fmla="*/ 5143 w 6358"/>
              <a:gd name="T91" fmla="*/ 5141 h 6357"/>
              <a:gd name="T92" fmla="*/ 5711 w 6358"/>
              <a:gd name="T93" fmla="*/ 5116 h 6357"/>
              <a:gd name="T94" fmla="*/ 5582 w 6358"/>
              <a:gd name="T95" fmla="*/ 4599 h 6357"/>
              <a:gd name="T96" fmla="*/ 6125 w 6358"/>
              <a:gd name="T97" fmla="*/ 4418 h 6357"/>
              <a:gd name="T98" fmla="*/ 5866 w 6358"/>
              <a:gd name="T99" fmla="*/ 3953 h 6357"/>
              <a:gd name="T100" fmla="*/ 6332 w 6358"/>
              <a:gd name="T101" fmla="*/ 3643 h 6357"/>
              <a:gd name="T102" fmla="*/ 5969 w 6358"/>
              <a:gd name="T103" fmla="*/ 3255 h 6357"/>
              <a:gd name="T104" fmla="*/ 2068 w 6358"/>
              <a:gd name="T105" fmla="*/ 3177 h 6357"/>
              <a:gd name="T106" fmla="*/ 4290 w 6358"/>
              <a:gd name="T107" fmla="*/ 3177 h 6357"/>
              <a:gd name="T108" fmla="*/ 2068 w 6358"/>
              <a:gd name="T109" fmla="*/ 3177 h 6357"/>
              <a:gd name="T110" fmla="*/ 2791 w 6358"/>
              <a:gd name="T111" fmla="*/ 3177 h 6357"/>
              <a:gd name="T112" fmla="*/ 3592 w 6358"/>
              <a:gd name="T113" fmla="*/ 3177 h 6357"/>
              <a:gd name="T114" fmla="*/ 2791 w 6358"/>
              <a:gd name="T115" fmla="*/ 3177 h 6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8" h="6357">
                <a:moveTo>
                  <a:pt x="5969" y="3255"/>
                </a:moveTo>
                <a:lnTo>
                  <a:pt x="5969" y="3255"/>
                </a:lnTo>
                <a:cubicBezTo>
                  <a:pt x="6357" y="3177"/>
                  <a:pt x="6357" y="3177"/>
                  <a:pt x="6357" y="3177"/>
                </a:cubicBezTo>
                <a:cubicBezTo>
                  <a:pt x="6357" y="2842"/>
                  <a:pt x="6357" y="2842"/>
                  <a:pt x="6357" y="2842"/>
                </a:cubicBezTo>
                <a:cubicBezTo>
                  <a:pt x="5944" y="2816"/>
                  <a:pt x="5944" y="2816"/>
                  <a:pt x="5944" y="2816"/>
                </a:cubicBezTo>
                <a:cubicBezTo>
                  <a:pt x="5918" y="2713"/>
                  <a:pt x="5918" y="2635"/>
                  <a:pt x="5893" y="2557"/>
                </a:cubicBezTo>
                <a:cubicBezTo>
                  <a:pt x="6254" y="2376"/>
                  <a:pt x="6254" y="2376"/>
                  <a:pt x="6254" y="2376"/>
                </a:cubicBezTo>
                <a:cubicBezTo>
                  <a:pt x="6151" y="2040"/>
                  <a:pt x="6151" y="2040"/>
                  <a:pt x="6151" y="2040"/>
                </a:cubicBezTo>
                <a:cubicBezTo>
                  <a:pt x="5763" y="2118"/>
                  <a:pt x="5763" y="2118"/>
                  <a:pt x="5763" y="2118"/>
                </a:cubicBezTo>
                <a:cubicBezTo>
                  <a:pt x="5737" y="2040"/>
                  <a:pt x="5686" y="1963"/>
                  <a:pt x="5659" y="1886"/>
                </a:cubicBezTo>
                <a:cubicBezTo>
                  <a:pt x="5969" y="1627"/>
                  <a:pt x="5969" y="1627"/>
                  <a:pt x="5969" y="1627"/>
                </a:cubicBezTo>
                <a:cubicBezTo>
                  <a:pt x="5789" y="1342"/>
                  <a:pt x="5789" y="1342"/>
                  <a:pt x="5789" y="1342"/>
                </a:cubicBezTo>
                <a:cubicBezTo>
                  <a:pt x="5427" y="1524"/>
                  <a:pt x="5427" y="1524"/>
                  <a:pt x="5427" y="1524"/>
                </a:cubicBezTo>
                <a:cubicBezTo>
                  <a:pt x="5376" y="1446"/>
                  <a:pt x="5324" y="1369"/>
                  <a:pt x="5246" y="1317"/>
                </a:cubicBezTo>
                <a:cubicBezTo>
                  <a:pt x="5505" y="981"/>
                  <a:pt x="5505" y="981"/>
                  <a:pt x="5505" y="981"/>
                </a:cubicBezTo>
                <a:cubicBezTo>
                  <a:pt x="5246" y="749"/>
                  <a:pt x="5246" y="749"/>
                  <a:pt x="5246" y="749"/>
                </a:cubicBezTo>
                <a:cubicBezTo>
                  <a:pt x="4936" y="1007"/>
                  <a:pt x="4936" y="1007"/>
                  <a:pt x="4936" y="1007"/>
                </a:cubicBezTo>
                <a:cubicBezTo>
                  <a:pt x="4859" y="955"/>
                  <a:pt x="4807" y="903"/>
                  <a:pt x="4729" y="852"/>
                </a:cubicBezTo>
                <a:cubicBezTo>
                  <a:pt x="4884" y="465"/>
                  <a:pt x="4884" y="465"/>
                  <a:pt x="4884" y="465"/>
                </a:cubicBezTo>
                <a:cubicBezTo>
                  <a:pt x="4574" y="310"/>
                  <a:pt x="4574" y="310"/>
                  <a:pt x="4574" y="310"/>
                </a:cubicBezTo>
                <a:cubicBezTo>
                  <a:pt x="4342" y="645"/>
                  <a:pt x="4342" y="645"/>
                  <a:pt x="4342" y="645"/>
                </a:cubicBezTo>
                <a:cubicBezTo>
                  <a:pt x="4264" y="593"/>
                  <a:pt x="4212" y="569"/>
                  <a:pt x="4135" y="543"/>
                </a:cubicBezTo>
                <a:cubicBezTo>
                  <a:pt x="4187" y="155"/>
                  <a:pt x="4187" y="155"/>
                  <a:pt x="4187" y="155"/>
                </a:cubicBezTo>
                <a:cubicBezTo>
                  <a:pt x="3851" y="52"/>
                  <a:pt x="3851" y="52"/>
                  <a:pt x="3851" y="52"/>
                </a:cubicBezTo>
                <a:cubicBezTo>
                  <a:pt x="3695" y="440"/>
                  <a:pt x="3695" y="440"/>
                  <a:pt x="3695" y="440"/>
                </a:cubicBezTo>
                <a:cubicBezTo>
                  <a:pt x="3618" y="413"/>
                  <a:pt x="3515" y="413"/>
                  <a:pt x="3437" y="387"/>
                </a:cubicBezTo>
                <a:cubicBezTo>
                  <a:pt x="3385" y="0"/>
                  <a:pt x="3385" y="0"/>
                  <a:pt x="3385" y="0"/>
                </a:cubicBezTo>
                <a:cubicBezTo>
                  <a:pt x="3049" y="0"/>
                  <a:pt x="3049" y="0"/>
                  <a:pt x="3049" y="0"/>
                </a:cubicBezTo>
                <a:cubicBezTo>
                  <a:pt x="2998" y="387"/>
                  <a:pt x="2998" y="387"/>
                  <a:pt x="2998" y="387"/>
                </a:cubicBezTo>
                <a:cubicBezTo>
                  <a:pt x="2920" y="413"/>
                  <a:pt x="2817" y="413"/>
                  <a:pt x="2739" y="413"/>
                </a:cubicBezTo>
                <a:cubicBezTo>
                  <a:pt x="2610" y="52"/>
                  <a:pt x="2610" y="52"/>
                  <a:pt x="2610" y="52"/>
                </a:cubicBezTo>
                <a:cubicBezTo>
                  <a:pt x="2275" y="129"/>
                  <a:pt x="2275" y="129"/>
                  <a:pt x="2275" y="129"/>
                </a:cubicBezTo>
                <a:cubicBezTo>
                  <a:pt x="2326" y="516"/>
                  <a:pt x="2326" y="516"/>
                  <a:pt x="2326" y="516"/>
                </a:cubicBezTo>
                <a:cubicBezTo>
                  <a:pt x="2248" y="543"/>
                  <a:pt x="2171" y="569"/>
                  <a:pt x="2119" y="593"/>
                </a:cubicBezTo>
                <a:cubicBezTo>
                  <a:pt x="1887" y="258"/>
                  <a:pt x="1887" y="258"/>
                  <a:pt x="1887" y="258"/>
                </a:cubicBezTo>
                <a:cubicBezTo>
                  <a:pt x="1577" y="440"/>
                  <a:pt x="1577" y="440"/>
                  <a:pt x="1577" y="440"/>
                </a:cubicBezTo>
                <a:cubicBezTo>
                  <a:pt x="1706" y="800"/>
                  <a:pt x="1706" y="800"/>
                  <a:pt x="1706" y="800"/>
                </a:cubicBezTo>
                <a:cubicBezTo>
                  <a:pt x="1628" y="852"/>
                  <a:pt x="1551" y="903"/>
                  <a:pt x="1473" y="955"/>
                </a:cubicBezTo>
                <a:cubicBezTo>
                  <a:pt x="1189" y="697"/>
                  <a:pt x="1189" y="697"/>
                  <a:pt x="1189" y="697"/>
                </a:cubicBezTo>
                <a:cubicBezTo>
                  <a:pt x="931" y="929"/>
                  <a:pt x="931" y="929"/>
                  <a:pt x="931" y="929"/>
                </a:cubicBezTo>
                <a:cubicBezTo>
                  <a:pt x="1163" y="1266"/>
                  <a:pt x="1163" y="1266"/>
                  <a:pt x="1163" y="1266"/>
                </a:cubicBezTo>
                <a:cubicBezTo>
                  <a:pt x="1111" y="1317"/>
                  <a:pt x="1034" y="1395"/>
                  <a:pt x="982" y="1446"/>
                </a:cubicBezTo>
                <a:cubicBezTo>
                  <a:pt x="621" y="1266"/>
                  <a:pt x="621" y="1266"/>
                  <a:pt x="621" y="1266"/>
                </a:cubicBezTo>
                <a:cubicBezTo>
                  <a:pt x="440" y="1549"/>
                  <a:pt x="440" y="1549"/>
                  <a:pt x="440" y="1549"/>
                </a:cubicBezTo>
                <a:cubicBezTo>
                  <a:pt x="750" y="1834"/>
                  <a:pt x="750" y="1834"/>
                  <a:pt x="750" y="1834"/>
                </a:cubicBezTo>
                <a:cubicBezTo>
                  <a:pt x="698" y="1911"/>
                  <a:pt x="672" y="1963"/>
                  <a:pt x="646" y="2040"/>
                </a:cubicBezTo>
                <a:cubicBezTo>
                  <a:pt x="233" y="1963"/>
                  <a:pt x="233" y="1963"/>
                  <a:pt x="233" y="1963"/>
                </a:cubicBezTo>
                <a:cubicBezTo>
                  <a:pt x="129" y="2299"/>
                  <a:pt x="129" y="2299"/>
                  <a:pt x="129" y="2299"/>
                </a:cubicBezTo>
                <a:cubicBezTo>
                  <a:pt x="491" y="2480"/>
                  <a:pt x="491" y="2480"/>
                  <a:pt x="491" y="2480"/>
                </a:cubicBezTo>
                <a:cubicBezTo>
                  <a:pt x="465" y="2532"/>
                  <a:pt x="465" y="2609"/>
                  <a:pt x="440" y="2661"/>
                </a:cubicBezTo>
                <a:cubicBezTo>
                  <a:pt x="52" y="2686"/>
                  <a:pt x="52" y="2686"/>
                  <a:pt x="52" y="2686"/>
                </a:cubicBezTo>
                <a:cubicBezTo>
                  <a:pt x="0" y="3023"/>
                  <a:pt x="0" y="3023"/>
                  <a:pt x="0" y="3023"/>
                </a:cubicBezTo>
                <a:cubicBezTo>
                  <a:pt x="414" y="3100"/>
                  <a:pt x="414" y="3100"/>
                  <a:pt x="414" y="3100"/>
                </a:cubicBezTo>
                <a:cubicBezTo>
                  <a:pt x="414" y="3126"/>
                  <a:pt x="414" y="3152"/>
                  <a:pt x="414" y="3177"/>
                </a:cubicBezTo>
                <a:cubicBezTo>
                  <a:pt x="414" y="3230"/>
                  <a:pt x="414" y="3306"/>
                  <a:pt x="414" y="3359"/>
                </a:cubicBezTo>
                <a:cubicBezTo>
                  <a:pt x="26" y="3488"/>
                  <a:pt x="26" y="3488"/>
                  <a:pt x="26" y="3488"/>
                </a:cubicBezTo>
                <a:cubicBezTo>
                  <a:pt x="77" y="3823"/>
                  <a:pt x="77" y="3823"/>
                  <a:pt x="77" y="3823"/>
                </a:cubicBezTo>
                <a:cubicBezTo>
                  <a:pt x="465" y="3798"/>
                  <a:pt x="465" y="3798"/>
                  <a:pt x="465" y="3798"/>
                </a:cubicBezTo>
                <a:cubicBezTo>
                  <a:pt x="491" y="3901"/>
                  <a:pt x="517" y="3979"/>
                  <a:pt x="543" y="4056"/>
                </a:cubicBezTo>
                <a:cubicBezTo>
                  <a:pt x="207" y="4263"/>
                  <a:pt x="207" y="4263"/>
                  <a:pt x="207" y="4263"/>
                </a:cubicBezTo>
                <a:cubicBezTo>
                  <a:pt x="336" y="4573"/>
                  <a:pt x="336" y="4573"/>
                  <a:pt x="336" y="4573"/>
                </a:cubicBezTo>
                <a:cubicBezTo>
                  <a:pt x="724" y="4470"/>
                  <a:pt x="724" y="4470"/>
                  <a:pt x="724" y="4470"/>
                </a:cubicBezTo>
                <a:cubicBezTo>
                  <a:pt x="775" y="4547"/>
                  <a:pt x="801" y="4625"/>
                  <a:pt x="853" y="4702"/>
                </a:cubicBezTo>
                <a:cubicBezTo>
                  <a:pt x="569" y="4987"/>
                  <a:pt x="569" y="4987"/>
                  <a:pt x="569" y="4987"/>
                </a:cubicBezTo>
                <a:cubicBezTo>
                  <a:pt x="775" y="5245"/>
                  <a:pt x="775" y="5245"/>
                  <a:pt x="775" y="5245"/>
                </a:cubicBezTo>
                <a:cubicBezTo>
                  <a:pt x="1138" y="5038"/>
                  <a:pt x="1138" y="5038"/>
                  <a:pt x="1138" y="5038"/>
                </a:cubicBezTo>
                <a:cubicBezTo>
                  <a:pt x="1189" y="5116"/>
                  <a:pt x="1241" y="5167"/>
                  <a:pt x="1318" y="5219"/>
                </a:cubicBezTo>
                <a:cubicBezTo>
                  <a:pt x="1111" y="5581"/>
                  <a:pt x="1111" y="5581"/>
                  <a:pt x="1111" y="5581"/>
                </a:cubicBezTo>
                <a:cubicBezTo>
                  <a:pt x="1370" y="5787"/>
                  <a:pt x="1370" y="5787"/>
                  <a:pt x="1370" y="5787"/>
                </a:cubicBezTo>
                <a:cubicBezTo>
                  <a:pt x="1654" y="5504"/>
                  <a:pt x="1654" y="5504"/>
                  <a:pt x="1654" y="5504"/>
                </a:cubicBezTo>
                <a:cubicBezTo>
                  <a:pt x="1731" y="5555"/>
                  <a:pt x="1809" y="5581"/>
                  <a:pt x="1887" y="5633"/>
                </a:cubicBezTo>
                <a:cubicBezTo>
                  <a:pt x="1783" y="6021"/>
                  <a:pt x="1783" y="6021"/>
                  <a:pt x="1783" y="6021"/>
                </a:cubicBezTo>
                <a:cubicBezTo>
                  <a:pt x="2093" y="6150"/>
                  <a:pt x="2093" y="6150"/>
                  <a:pt x="2093" y="6150"/>
                </a:cubicBezTo>
                <a:cubicBezTo>
                  <a:pt x="2300" y="5814"/>
                  <a:pt x="2300" y="5814"/>
                  <a:pt x="2300" y="5814"/>
                </a:cubicBezTo>
                <a:cubicBezTo>
                  <a:pt x="2378" y="5839"/>
                  <a:pt x="2455" y="5865"/>
                  <a:pt x="2558" y="5865"/>
                </a:cubicBezTo>
                <a:cubicBezTo>
                  <a:pt x="2533" y="6279"/>
                  <a:pt x="2533" y="6279"/>
                  <a:pt x="2533" y="6279"/>
                </a:cubicBezTo>
                <a:cubicBezTo>
                  <a:pt x="2868" y="6330"/>
                  <a:pt x="2868" y="6330"/>
                  <a:pt x="2868" y="6330"/>
                </a:cubicBezTo>
                <a:cubicBezTo>
                  <a:pt x="2998" y="5943"/>
                  <a:pt x="2998" y="5943"/>
                  <a:pt x="2998" y="5943"/>
                </a:cubicBezTo>
                <a:cubicBezTo>
                  <a:pt x="3049" y="5943"/>
                  <a:pt x="3127" y="5943"/>
                  <a:pt x="3178" y="5943"/>
                </a:cubicBezTo>
                <a:cubicBezTo>
                  <a:pt x="3205" y="5943"/>
                  <a:pt x="3231" y="5943"/>
                  <a:pt x="3256" y="5943"/>
                </a:cubicBezTo>
                <a:cubicBezTo>
                  <a:pt x="3334" y="6356"/>
                  <a:pt x="3334" y="6356"/>
                  <a:pt x="3334" y="6356"/>
                </a:cubicBezTo>
                <a:cubicBezTo>
                  <a:pt x="3670" y="6304"/>
                  <a:pt x="3670" y="6304"/>
                  <a:pt x="3670" y="6304"/>
                </a:cubicBezTo>
                <a:cubicBezTo>
                  <a:pt x="3695" y="5917"/>
                  <a:pt x="3695" y="5917"/>
                  <a:pt x="3695" y="5917"/>
                </a:cubicBezTo>
                <a:cubicBezTo>
                  <a:pt x="3773" y="5891"/>
                  <a:pt x="3851" y="5865"/>
                  <a:pt x="3929" y="5839"/>
                </a:cubicBezTo>
                <a:cubicBezTo>
                  <a:pt x="4135" y="6201"/>
                  <a:pt x="4135" y="6201"/>
                  <a:pt x="4135" y="6201"/>
                </a:cubicBezTo>
                <a:cubicBezTo>
                  <a:pt x="4445" y="6097"/>
                  <a:pt x="4445" y="6097"/>
                  <a:pt x="4445" y="6097"/>
                </a:cubicBezTo>
                <a:cubicBezTo>
                  <a:pt x="4368" y="5684"/>
                  <a:pt x="4368" y="5684"/>
                  <a:pt x="4368" y="5684"/>
                </a:cubicBezTo>
                <a:cubicBezTo>
                  <a:pt x="4445" y="5658"/>
                  <a:pt x="4522" y="5607"/>
                  <a:pt x="4574" y="5581"/>
                </a:cubicBezTo>
                <a:cubicBezTo>
                  <a:pt x="4859" y="5865"/>
                  <a:pt x="4859" y="5865"/>
                  <a:pt x="4859" y="5865"/>
                </a:cubicBezTo>
                <a:cubicBezTo>
                  <a:pt x="5143" y="5684"/>
                  <a:pt x="5143" y="5684"/>
                  <a:pt x="5143" y="5684"/>
                </a:cubicBezTo>
                <a:cubicBezTo>
                  <a:pt x="4962" y="5323"/>
                  <a:pt x="4962" y="5323"/>
                  <a:pt x="4962" y="5323"/>
                </a:cubicBezTo>
                <a:cubicBezTo>
                  <a:pt x="5014" y="5270"/>
                  <a:pt x="5091" y="5194"/>
                  <a:pt x="5143" y="5141"/>
                </a:cubicBezTo>
                <a:cubicBezTo>
                  <a:pt x="5479" y="5374"/>
                  <a:pt x="5479" y="5374"/>
                  <a:pt x="5479" y="5374"/>
                </a:cubicBezTo>
                <a:cubicBezTo>
                  <a:pt x="5711" y="5116"/>
                  <a:pt x="5711" y="5116"/>
                  <a:pt x="5711" y="5116"/>
                </a:cubicBezTo>
                <a:cubicBezTo>
                  <a:pt x="5427" y="4806"/>
                  <a:pt x="5427" y="4806"/>
                  <a:pt x="5427" y="4806"/>
                </a:cubicBezTo>
                <a:cubicBezTo>
                  <a:pt x="5479" y="4728"/>
                  <a:pt x="5530" y="4650"/>
                  <a:pt x="5582" y="4599"/>
                </a:cubicBezTo>
                <a:cubicBezTo>
                  <a:pt x="5969" y="4728"/>
                  <a:pt x="5969" y="4728"/>
                  <a:pt x="5969" y="4728"/>
                </a:cubicBezTo>
                <a:cubicBezTo>
                  <a:pt x="6125" y="4418"/>
                  <a:pt x="6125" y="4418"/>
                  <a:pt x="6125" y="4418"/>
                </a:cubicBezTo>
                <a:cubicBezTo>
                  <a:pt x="5763" y="4186"/>
                  <a:pt x="5763" y="4186"/>
                  <a:pt x="5763" y="4186"/>
                </a:cubicBezTo>
                <a:cubicBezTo>
                  <a:pt x="5815" y="4108"/>
                  <a:pt x="5840" y="4030"/>
                  <a:pt x="5866" y="3953"/>
                </a:cubicBezTo>
                <a:cubicBezTo>
                  <a:pt x="6254" y="3979"/>
                  <a:pt x="6254" y="3979"/>
                  <a:pt x="6254" y="3979"/>
                </a:cubicBezTo>
                <a:cubicBezTo>
                  <a:pt x="6332" y="3643"/>
                  <a:pt x="6332" y="3643"/>
                  <a:pt x="6332" y="3643"/>
                </a:cubicBezTo>
                <a:cubicBezTo>
                  <a:pt x="5944" y="3513"/>
                  <a:pt x="5944" y="3513"/>
                  <a:pt x="5944" y="3513"/>
                </a:cubicBezTo>
                <a:cubicBezTo>
                  <a:pt x="5944" y="3436"/>
                  <a:pt x="5969" y="3333"/>
                  <a:pt x="5969" y="3255"/>
                </a:cubicBezTo>
                <a:close/>
                <a:moveTo>
                  <a:pt x="2068" y="3177"/>
                </a:moveTo>
                <a:lnTo>
                  <a:pt x="2068" y="3177"/>
                </a:lnTo>
                <a:cubicBezTo>
                  <a:pt x="2068" y="2557"/>
                  <a:pt x="2558" y="2066"/>
                  <a:pt x="3178" y="2066"/>
                </a:cubicBezTo>
                <a:cubicBezTo>
                  <a:pt x="3799" y="2066"/>
                  <a:pt x="4290" y="2557"/>
                  <a:pt x="4290" y="3177"/>
                </a:cubicBezTo>
                <a:cubicBezTo>
                  <a:pt x="4290" y="3772"/>
                  <a:pt x="3799" y="4289"/>
                  <a:pt x="3178" y="4289"/>
                </a:cubicBezTo>
                <a:cubicBezTo>
                  <a:pt x="2558" y="4289"/>
                  <a:pt x="2068" y="3772"/>
                  <a:pt x="2068" y="3177"/>
                </a:cubicBezTo>
                <a:close/>
                <a:moveTo>
                  <a:pt x="2791" y="3177"/>
                </a:moveTo>
                <a:lnTo>
                  <a:pt x="2791" y="3177"/>
                </a:lnTo>
                <a:cubicBezTo>
                  <a:pt x="2791" y="2945"/>
                  <a:pt x="2972" y="2764"/>
                  <a:pt x="3178" y="2764"/>
                </a:cubicBezTo>
                <a:cubicBezTo>
                  <a:pt x="3412" y="2764"/>
                  <a:pt x="3592" y="2945"/>
                  <a:pt x="3592" y="3177"/>
                </a:cubicBezTo>
                <a:cubicBezTo>
                  <a:pt x="3592" y="3384"/>
                  <a:pt x="3412" y="3565"/>
                  <a:pt x="3178" y="3565"/>
                </a:cubicBezTo>
                <a:cubicBezTo>
                  <a:pt x="2972" y="3565"/>
                  <a:pt x="2791" y="3384"/>
                  <a:pt x="2791" y="3177"/>
                </a:cubicBezTo>
                <a:close/>
              </a:path>
            </a:pathLst>
          </a:custGeom>
          <a:gradFill flip="none" rotWithShape="1">
            <a:gsLst>
              <a:gs pos="0">
                <a:schemeClr val="accent1">
                  <a:lumMod val="0"/>
                  <a:lumOff val="100000"/>
                  <a:alpha val="69000"/>
                </a:schemeClr>
              </a:gs>
              <a:gs pos="35000">
                <a:schemeClr val="accent6">
                  <a:lumMod val="60000"/>
                  <a:lumOff val="40000"/>
                  <a:alpha val="16000"/>
                </a:schemeClr>
              </a:gs>
              <a:gs pos="100000">
                <a:schemeClr val="bg2">
                  <a:lumMod val="40000"/>
                  <a:lumOff val="60000"/>
                  <a:alpha val="37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0" name="Group 189"/>
          <p:cNvGrpSpPr>
            <a:grpSpLocks/>
          </p:cNvGrpSpPr>
          <p:nvPr/>
        </p:nvGrpSpPr>
        <p:grpSpPr bwMode="auto">
          <a:xfrm rot="17969155">
            <a:off x="8688935" y="2595885"/>
            <a:ext cx="1197157" cy="1197157"/>
            <a:chOff x="2765" y="461"/>
            <a:chExt cx="1599" cy="1599"/>
          </a:xfrm>
          <a:gradFill flip="none" rotWithShape="1">
            <a:gsLst>
              <a:gs pos="0">
                <a:schemeClr val="accent1">
                  <a:lumMod val="0"/>
                  <a:lumOff val="100000"/>
                  <a:alpha val="69000"/>
                </a:schemeClr>
              </a:gs>
              <a:gs pos="35000">
                <a:schemeClr val="accent6">
                  <a:lumMod val="60000"/>
                  <a:lumOff val="40000"/>
                  <a:alpha val="16000"/>
                </a:schemeClr>
              </a:gs>
              <a:gs pos="100000">
                <a:schemeClr val="bg2">
                  <a:lumMod val="40000"/>
                  <a:lumOff val="60000"/>
                  <a:alpha val="37000"/>
                </a:schemeClr>
              </a:gs>
            </a:gsLst>
            <a:path path="circle">
              <a:fillToRect l="50000" t="-80000" r="50000" b="180000"/>
            </a:path>
            <a:tileRect/>
          </a:gradFill>
          <a:effectLst>
            <a:outerShdw blurRad="50800" dist="38100" dir="2700000" algn="tl" rotWithShape="0">
              <a:prstClr val="black">
                <a:alpha val="40000"/>
              </a:prstClr>
            </a:outerShdw>
          </a:effectLst>
        </p:grpSpPr>
        <p:sp>
          <p:nvSpPr>
            <p:cNvPr id="191" name="Freeform 190"/>
            <p:cNvSpPr>
              <a:spLocks noChangeArrowheads="1"/>
            </p:cNvSpPr>
            <p:nvPr/>
          </p:nvSpPr>
          <p:spPr bwMode="auto">
            <a:xfrm>
              <a:off x="2765" y="461"/>
              <a:ext cx="1599" cy="1599"/>
            </a:xfrm>
            <a:custGeom>
              <a:avLst/>
              <a:gdLst>
                <a:gd name="T0" fmla="*/ 7054 w 7055"/>
                <a:gd name="T1" fmla="*/ 3075 h 7056"/>
                <a:gd name="T2" fmla="*/ 6951 w 7055"/>
                <a:gd name="T3" fmla="*/ 2610 h 7056"/>
                <a:gd name="T4" fmla="*/ 6227 w 7055"/>
                <a:gd name="T5" fmla="*/ 1732 h 7056"/>
                <a:gd name="T6" fmla="*/ 5685 w 7055"/>
                <a:gd name="T7" fmla="*/ 724 h 7056"/>
                <a:gd name="T8" fmla="*/ 5297 w 7055"/>
                <a:gd name="T9" fmla="*/ 465 h 7056"/>
                <a:gd name="T10" fmla="*/ 4160 w 7055"/>
                <a:gd name="T11" fmla="*/ 361 h 7056"/>
                <a:gd name="T12" fmla="*/ 3075 w 7055"/>
                <a:gd name="T13" fmla="*/ 0 h 7056"/>
                <a:gd name="T14" fmla="*/ 2610 w 7055"/>
                <a:gd name="T15" fmla="*/ 103 h 7056"/>
                <a:gd name="T16" fmla="*/ 1731 w 7055"/>
                <a:gd name="T17" fmla="*/ 853 h 7056"/>
                <a:gd name="T18" fmla="*/ 724 w 7055"/>
                <a:gd name="T19" fmla="*/ 1369 h 7056"/>
                <a:gd name="T20" fmla="*/ 465 w 7055"/>
                <a:gd name="T21" fmla="*/ 1732 h 7056"/>
                <a:gd name="T22" fmla="*/ 362 w 7055"/>
                <a:gd name="T23" fmla="*/ 2894 h 7056"/>
                <a:gd name="T24" fmla="*/ 0 w 7055"/>
                <a:gd name="T25" fmla="*/ 4006 h 7056"/>
                <a:gd name="T26" fmla="*/ 104 w 7055"/>
                <a:gd name="T27" fmla="*/ 4471 h 7056"/>
                <a:gd name="T28" fmla="*/ 827 w 7055"/>
                <a:gd name="T29" fmla="*/ 5350 h 7056"/>
                <a:gd name="T30" fmla="*/ 1370 w 7055"/>
                <a:gd name="T31" fmla="*/ 6357 h 7056"/>
                <a:gd name="T32" fmla="*/ 1731 w 7055"/>
                <a:gd name="T33" fmla="*/ 6616 h 7056"/>
                <a:gd name="T34" fmla="*/ 2895 w 7055"/>
                <a:gd name="T35" fmla="*/ 6693 h 7056"/>
                <a:gd name="T36" fmla="*/ 4004 w 7055"/>
                <a:gd name="T37" fmla="*/ 7055 h 7056"/>
                <a:gd name="T38" fmla="*/ 4470 w 7055"/>
                <a:gd name="T39" fmla="*/ 6977 h 7056"/>
                <a:gd name="T40" fmla="*/ 5348 w 7055"/>
                <a:gd name="T41" fmla="*/ 6228 h 7056"/>
                <a:gd name="T42" fmla="*/ 6356 w 7055"/>
                <a:gd name="T43" fmla="*/ 5685 h 7056"/>
                <a:gd name="T44" fmla="*/ 6615 w 7055"/>
                <a:gd name="T45" fmla="*/ 5323 h 7056"/>
                <a:gd name="T46" fmla="*/ 6692 w 7055"/>
                <a:gd name="T47" fmla="*/ 4160 h 7056"/>
                <a:gd name="T48" fmla="*/ 7054 w 7055"/>
                <a:gd name="T49" fmla="*/ 3075 h 7056"/>
                <a:gd name="T50" fmla="*/ 2842 w 7055"/>
                <a:gd name="T51" fmla="*/ 6641 h 7056"/>
                <a:gd name="T52" fmla="*/ 2868 w 7055"/>
                <a:gd name="T53" fmla="*/ 6641 h 7056"/>
                <a:gd name="T54" fmla="*/ 4185 w 7055"/>
                <a:gd name="T55" fmla="*/ 6641 h 7056"/>
                <a:gd name="T56" fmla="*/ 4185 w 7055"/>
                <a:gd name="T57" fmla="*/ 6641 h 7056"/>
                <a:gd name="T58" fmla="*/ 4185 w 7055"/>
                <a:gd name="T59" fmla="*/ 6641 h 7056"/>
                <a:gd name="T60" fmla="*/ 3539 w 7055"/>
                <a:gd name="T61" fmla="*/ 5426 h 7056"/>
                <a:gd name="T62" fmla="*/ 3539 w 7055"/>
                <a:gd name="T63" fmla="*/ 1628 h 7056"/>
                <a:gd name="T64" fmla="*/ 3539 w 7055"/>
                <a:gd name="T65" fmla="*/ 5426 h 7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55" h="7056">
                  <a:moveTo>
                    <a:pt x="7054" y="3075"/>
                  </a:moveTo>
                  <a:lnTo>
                    <a:pt x="7054" y="3075"/>
                  </a:lnTo>
                  <a:cubicBezTo>
                    <a:pt x="6692" y="2894"/>
                    <a:pt x="6692" y="2894"/>
                    <a:pt x="6692" y="2894"/>
                  </a:cubicBezTo>
                  <a:cubicBezTo>
                    <a:pt x="6951" y="2610"/>
                    <a:pt x="6951" y="2610"/>
                    <a:pt x="6951" y="2610"/>
                  </a:cubicBezTo>
                  <a:cubicBezTo>
                    <a:pt x="6588" y="1732"/>
                    <a:pt x="6588" y="1732"/>
                    <a:pt x="6588" y="1732"/>
                  </a:cubicBezTo>
                  <a:cubicBezTo>
                    <a:pt x="6227" y="1732"/>
                    <a:pt x="6227" y="1732"/>
                    <a:pt x="6227" y="1732"/>
                  </a:cubicBezTo>
                  <a:cubicBezTo>
                    <a:pt x="6356" y="1369"/>
                    <a:pt x="6356" y="1369"/>
                    <a:pt x="6356" y="1369"/>
                  </a:cubicBezTo>
                  <a:cubicBezTo>
                    <a:pt x="5685" y="724"/>
                    <a:pt x="5685" y="724"/>
                    <a:pt x="5685" y="724"/>
                  </a:cubicBezTo>
                  <a:cubicBezTo>
                    <a:pt x="5322" y="853"/>
                    <a:pt x="5322" y="853"/>
                    <a:pt x="5322" y="853"/>
                  </a:cubicBezTo>
                  <a:cubicBezTo>
                    <a:pt x="5297" y="465"/>
                    <a:pt x="5297" y="465"/>
                    <a:pt x="5297" y="465"/>
                  </a:cubicBezTo>
                  <a:cubicBezTo>
                    <a:pt x="4444" y="103"/>
                    <a:pt x="4444" y="103"/>
                    <a:pt x="4444" y="103"/>
                  </a:cubicBezTo>
                  <a:cubicBezTo>
                    <a:pt x="4160" y="361"/>
                    <a:pt x="4160" y="361"/>
                    <a:pt x="4160" y="361"/>
                  </a:cubicBezTo>
                  <a:cubicBezTo>
                    <a:pt x="4004" y="0"/>
                    <a:pt x="4004" y="0"/>
                    <a:pt x="4004" y="0"/>
                  </a:cubicBezTo>
                  <a:cubicBezTo>
                    <a:pt x="3075" y="0"/>
                    <a:pt x="3075" y="0"/>
                    <a:pt x="3075" y="0"/>
                  </a:cubicBezTo>
                  <a:cubicBezTo>
                    <a:pt x="2895" y="361"/>
                    <a:pt x="2895" y="361"/>
                    <a:pt x="2895" y="361"/>
                  </a:cubicBezTo>
                  <a:cubicBezTo>
                    <a:pt x="2610" y="103"/>
                    <a:pt x="2610" y="103"/>
                    <a:pt x="2610" y="103"/>
                  </a:cubicBezTo>
                  <a:cubicBezTo>
                    <a:pt x="1757" y="465"/>
                    <a:pt x="1757" y="465"/>
                    <a:pt x="1757" y="465"/>
                  </a:cubicBezTo>
                  <a:cubicBezTo>
                    <a:pt x="1731" y="853"/>
                    <a:pt x="1731" y="853"/>
                    <a:pt x="1731" y="853"/>
                  </a:cubicBezTo>
                  <a:cubicBezTo>
                    <a:pt x="1370" y="724"/>
                    <a:pt x="1370" y="724"/>
                    <a:pt x="1370" y="724"/>
                  </a:cubicBezTo>
                  <a:cubicBezTo>
                    <a:pt x="724" y="1369"/>
                    <a:pt x="724" y="1369"/>
                    <a:pt x="724" y="1369"/>
                  </a:cubicBezTo>
                  <a:cubicBezTo>
                    <a:pt x="827" y="1732"/>
                    <a:pt x="827" y="1732"/>
                    <a:pt x="827" y="1732"/>
                  </a:cubicBezTo>
                  <a:cubicBezTo>
                    <a:pt x="465" y="1732"/>
                    <a:pt x="465" y="1732"/>
                    <a:pt x="465" y="1732"/>
                  </a:cubicBezTo>
                  <a:cubicBezTo>
                    <a:pt x="104" y="2610"/>
                    <a:pt x="104" y="2610"/>
                    <a:pt x="104" y="2610"/>
                  </a:cubicBezTo>
                  <a:cubicBezTo>
                    <a:pt x="362" y="2894"/>
                    <a:pt x="362" y="2894"/>
                    <a:pt x="362" y="2894"/>
                  </a:cubicBezTo>
                  <a:cubicBezTo>
                    <a:pt x="0" y="3075"/>
                    <a:pt x="0" y="3075"/>
                    <a:pt x="0" y="3075"/>
                  </a:cubicBezTo>
                  <a:cubicBezTo>
                    <a:pt x="0" y="4006"/>
                    <a:pt x="0" y="4006"/>
                    <a:pt x="0" y="4006"/>
                  </a:cubicBezTo>
                  <a:cubicBezTo>
                    <a:pt x="362" y="4160"/>
                    <a:pt x="362" y="4160"/>
                    <a:pt x="362" y="4160"/>
                  </a:cubicBezTo>
                  <a:cubicBezTo>
                    <a:pt x="104" y="4471"/>
                    <a:pt x="104" y="4471"/>
                    <a:pt x="104" y="4471"/>
                  </a:cubicBezTo>
                  <a:cubicBezTo>
                    <a:pt x="439" y="5323"/>
                    <a:pt x="439" y="5323"/>
                    <a:pt x="439" y="5323"/>
                  </a:cubicBezTo>
                  <a:cubicBezTo>
                    <a:pt x="827" y="5350"/>
                    <a:pt x="827" y="5350"/>
                    <a:pt x="827" y="5350"/>
                  </a:cubicBezTo>
                  <a:cubicBezTo>
                    <a:pt x="724" y="5685"/>
                    <a:pt x="724" y="5685"/>
                    <a:pt x="724" y="5685"/>
                  </a:cubicBezTo>
                  <a:cubicBezTo>
                    <a:pt x="1370" y="6357"/>
                    <a:pt x="1370" y="6357"/>
                    <a:pt x="1370" y="6357"/>
                  </a:cubicBezTo>
                  <a:cubicBezTo>
                    <a:pt x="1705" y="6228"/>
                    <a:pt x="1705" y="6228"/>
                    <a:pt x="1705" y="6228"/>
                  </a:cubicBezTo>
                  <a:cubicBezTo>
                    <a:pt x="1731" y="6616"/>
                    <a:pt x="1731" y="6616"/>
                    <a:pt x="1731" y="6616"/>
                  </a:cubicBezTo>
                  <a:cubicBezTo>
                    <a:pt x="2584" y="6977"/>
                    <a:pt x="2584" y="6977"/>
                    <a:pt x="2584" y="6977"/>
                  </a:cubicBezTo>
                  <a:cubicBezTo>
                    <a:pt x="2895" y="6693"/>
                    <a:pt x="2895" y="6693"/>
                    <a:pt x="2895" y="6693"/>
                  </a:cubicBezTo>
                  <a:cubicBezTo>
                    <a:pt x="3075" y="7055"/>
                    <a:pt x="3075" y="7055"/>
                    <a:pt x="3075" y="7055"/>
                  </a:cubicBezTo>
                  <a:cubicBezTo>
                    <a:pt x="4004" y="7055"/>
                    <a:pt x="4004" y="7055"/>
                    <a:pt x="4004" y="7055"/>
                  </a:cubicBezTo>
                  <a:cubicBezTo>
                    <a:pt x="4160" y="6693"/>
                    <a:pt x="4160" y="6693"/>
                    <a:pt x="4160" y="6693"/>
                  </a:cubicBezTo>
                  <a:cubicBezTo>
                    <a:pt x="4470" y="6977"/>
                    <a:pt x="4470" y="6977"/>
                    <a:pt x="4470" y="6977"/>
                  </a:cubicBezTo>
                  <a:cubicBezTo>
                    <a:pt x="5322" y="6616"/>
                    <a:pt x="5322" y="6616"/>
                    <a:pt x="5322" y="6616"/>
                  </a:cubicBezTo>
                  <a:cubicBezTo>
                    <a:pt x="5348" y="6228"/>
                    <a:pt x="5348" y="6228"/>
                    <a:pt x="5348" y="6228"/>
                  </a:cubicBezTo>
                  <a:cubicBezTo>
                    <a:pt x="5685" y="6357"/>
                    <a:pt x="5685" y="6357"/>
                    <a:pt x="5685" y="6357"/>
                  </a:cubicBezTo>
                  <a:cubicBezTo>
                    <a:pt x="6356" y="5685"/>
                    <a:pt x="6356" y="5685"/>
                    <a:pt x="6356" y="5685"/>
                  </a:cubicBezTo>
                  <a:cubicBezTo>
                    <a:pt x="6227" y="5350"/>
                    <a:pt x="6227" y="5350"/>
                    <a:pt x="6227" y="5350"/>
                  </a:cubicBezTo>
                  <a:cubicBezTo>
                    <a:pt x="6615" y="5323"/>
                    <a:pt x="6615" y="5323"/>
                    <a:pt x="6615" y="5323"/>
                  </a:cubicBezTo>
                  <a:cubicBezTo>
                    <a:pt x="6951" y="4471"/>
                    <a:pt x="6951" y="4471"/>
                    <a:pt x="6951" y="4471"/>
                  </a:cubicBezTo>
                  <a:cubicBezTo>
                    <a:pt x="6692" y="4160"/>
                    <a:pt x="6692" y="4160"/>
                    <a:pt x="6692" y="4160"/>
                  </a:cubicBezTo>
                  <a:cubicBezTo>
                    <a:pt x="7054" y="4006"/>
                    <a:pt x="7054" y="4006"/>
                    <a:pt x="7054" y="4006"/>
                  </a:cubicBezTo>
                  <a:lnTo>
                    <a:pt x="7054" y="3075"/>
                  </a:lnTo>
                  <a:close/>
                  <a:moveTo>
                    <a:pt x="2842" y="6641"/>
                  </a:moveTo>
                  <a:lnTo>
                    <a:pt x="2842" y="6641"/>
                  </a:lnTo>
                  <a:lnTo>
                    <a:pt x="2868" y="6641"/>
                  </a:lnTo>
                  <a:lnTo>
                    <a:pt x="2868" y="6641"/>
                  </a:lnTo>
                  <a:lnTo>
                    <a:pt x="2842" y="6641"/>
                  </a:lnTo>
                  <a:close/>
                  <a:moveTo>
                    <a:pt x="4185" y="6641"/>
                  </a:moveTo>
                  <a:lnTo>
                    <a:pt x="4185" y="6641"/>
                  </a:lnTo>
                  <a:lnTo>
                    <a:pt x="4185" y="6641"/>
                  </a:lnTo>
                  <a:cubicBezTo>
                    <a:pt x="4211" y="6641"/>
                    <a:pt x="4211" y="6641"/>
                    <a:pt x="4211" y="6641"/>
                  </a:cubicBezTo>
                  <a:lnTo>
                    <a:pt x="4185" y="6641"/>
                  </a:lnTo>
                  <a:close/>
                  <a:moveTo>
                    <a:pt x="3539" y="5426"/>
                  </a:moveTo>
                  <a:lnTo>
                    <a:pt x="3539" y="5426"/>
                  </a:lnTo>
                  <a:cubicBezTo>
                    <a:pt x="2481" y="5426"/>
                    <a:pt x="1628" y="4574"/>
                    <a:pt x="1628" y="3540"/>
                  </a:cubicBezTo>
                  <a:cubicBezTo>
                    <a:pt x="1628" y="2481"/>
                    <a:pt x="2481" y="1628"/>
                    <a:pt x="3539" y="1628"/>
                  </a:cubicBezTo>
                  <a:cubicBezTo>
                    <a:pt x="4573" y="1628"/>
                    <a:pt x="5426" y="2481"/>
                    <a:pt x="5426" y="3540"/>
                  </a:cubicBezTo>
                  <a:cubicBezTo>
                    <a:pt x="5426" y="4574"/>
                    <a:pt x="4573" y="5426"/>
                    <a:pt x="3539" y="54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2" name="Freeform 191"/>
            <p:cNvSpPr>
              <a:spLocks noChangeArrowheads="1"/>
            </p:cNvSpPr>
            <p:nvPr/>
          </p:nvSpPr>
          <p:spPr bwMode="auto">
            <a:xfrm>
              <a:off x="3357" y="1053"/>
              <a:ext cx="421" cy="421"/>
            </a:xfrm>
            <a:custGeom>
              <a:avLst/>
              <a:gdLst>
                <a:gd name="T0" fmla="*/ 929 w 1861"/>
                <a:gd name="T1" fmla="*/ 0 h 1862"/>
                <a:gd name="T2" fmla="*/ 929 w 1861"/>
                <a:gd name="T3" fmla="*/ 0 h 1862"/>
                <a:gd name="T4" fmla="*/ 0 w 1861"/>
                <a:gd name="T5" fmla="*/ 930 h 1862"/>
                <a:gd name="T6" fmla="*/ 929 w 1861"/>
                <a:gd name="T7" fmla="*/ 1861 h 1862"/>
                <a:gd name="T8" fmla="*/ 1860 w 1861"/>
                <a:gd name="T9" fmla="*/ 930 h 1862"/>
                <a:gd name="T10" fmla="*/ 929 w 1861"/>
                <a:gd name="T11" fmla="*/ 0 h 1862"/>
              </a:gdLst>
              <a:ahLst/>
              <a:cxnLst>
                <a:cxn ang="0">
                  <a:pos x="T0" y="T1"/>
                </a:cxn>
                <a:cxn ang="0">
                  <a:pos x="T2" y="T3"/>
                </a:cxn>
                <a:cxn ang="0">
                  <a:pos x="T4" y="T5"/>
                </a:cxn>
                <a:cxn ang="0">
                  <a:pos x="T6" y="T7"/>
                </a:cxn>
                <a:cxn ang="0">
                  <a:pos x="T8" y="T9"/>
                </a:cxn>
                <a:cxn ang="0">
                  <a:pos x="T10" y="T11"/>
                </a:cxn>
              </a:cxnLst>
              <a:rect l="0" t="0" r="r" b="b"/>
              <a:pathLst>
                <a:path w="1861" h="1862">
                  <a:moveTo>
                    <a:pt x="929" y="0"/>
                  </a:moveTo>
                  <a:lnTo>
                    <a:pt x="929" y="0"/>
                  </a:lnTo>
                  <a:cubicBezTo>
                    <a:pt x="414" y="0"/>
                    <a:pt x="0" y="413"/>
                    <a:pt x="0" y="930"/>
                  </a:cubicBezTo>
                  <a:cubicBezTo>
                    <a:pt x="0" y="1447"/>
                    <a:pt x="414" y="1861"/>
                    <a:pt x="929" y="1861"/>
                  </a:cubicBezTo>
                  <a:cubicBezTo>
                    <a:pt x="1446" y="1861"/>
                    <a:pt x="1860" y="1447"/>
                    <a:pt x="1860" y="930"/>
                  </a:cubicBezTo>
                  <a:cubicBezTo>
                    <a:pt x="1860" y="413"/>
                    <a:pt x="1446" y="0"/>
                    <a:pt x="9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94" name="Freeform 193"/>
          <p:cNvSpPr>
            <a:spLocks noChangeArrowheads="1"/>
          </p:cNvSpPr>
          <p:nvPr/>
        </p:nvSpPr>
        <p:spPr bwMode="auto">
          <a:xfrm rot="9346160">
            <a:off x="7969750" y="-206593"/>
            <a:ext cx="1570279" cy="1570279"/>
          </a:xfrm>
          <a:custGeom>
            <a:avLst/>
            <a:gdLst>
              <a:gd name="T0" fmla="*/ 11034 w 11733"/>
              <a:gd name="T1" fmla="*/ 4754 h 11733"/>
              <a:gd name="T2" fmla="*/ 11034 w 11733"/>
              <a:gd name="T3" fmla="*/ 4754 h 11733"/>
              <a:gd name="T4" fmla="*/ 10310 w 11733"/>
              <a:gd name="T5" fmla="*/ 2997 h 11733"/>
              <a:gd name="T6" fmla="*/ 10569 w 11733"/>
              <a:gd name="T7" fmla="*/ 2274 h 11733"/>
              <a:gd name="T8" fmla="*/ 9484 w 11733"/>
              <a:gd name="T9" fmla="*/ 1164 h 11733"/>
              <a:gd name="T10" fmla="*/ 8735 w 11733"/>
              <a:gd name="T11" fmla="*/ 1422 h 11733"/>
              <a:gd name="T12" fmla="*/ 6978 w 11733"/>
              <a:gd name="T13" fmla="*/ 698 h 11733"/>
              <a:gd name="T14" fmla="*/ 6642 w 11733"/>
              <a:gd name="T15" fmla="*/ 0 h 11733"/>
              <a:gd name="T16" fmla="*/ 5092 w 11733"/>
              <a:gd name="T17" fmla="*/ 0 h 11733"/>
              <a:gd name="T18" fmla="*/ 4755 w 11733"/>
              <a:gd name="T19" fmla="*/ 698 h 11733"/>
              <a:gd name="T20" fmla="*/ 2998 w 11733"/>
              <a:gd name="T21" fmla="*/ 1422 h 11733"/>
              <a:gd name="T22" fmla="*/ 2274 w 11733"/>
              <a:gd name="T23" fmla="*/ 1164 h 11733"/>
              <a:gd name="T24" fmla="*/ 1189 w 11733"/>
              <a:gd name="T25" fmla="*/ 2274 h 11733"/>
              <a:gd name="T26" fmla="*/ 1447 w 11733"/>
              <a:gd name="T27" fmla="*/ 2997 h 11733"/>
              <a:gd name="T28" fmla="*/ 698 w 11733"/>
              <a:gd name="T29" fmla="*/ 4754 h 11733"/>
              <a:gd name="T30" fmla="*/ 0 w 11733"/>
              <a:gd name="T31" fmla="*/ 5091 h 11733"/>
              <a:gd name="T32" fmla="*/ 0 w 11733"/>
              <a:gd name="T33" fmla="*/ 6641 h 11733"/>
              <a:gd name="T34" fmla="*/ 698 w 11733"/>
              <a:gd name="T35" fmla="*/ 6977 h 11733"/>
              <a:gd name="T36" fmla="*/ 1447 w 11733"/>
              <a:gd name="T37" fmla="*/ 8734 h 11733"/>
              <a:gd name="T38" fmla="*/ 1189 w 11733"/>
              <a:gd name="T39" fmla="*/ 9458 h 11733"/>
              <a:gd name="T40" fmla="*/ 2274 w 11733"/>
              <a:gd name="T41" fmla="*/ 10569 h 11733"/>
              <a:gd name="T42" fmla="*/ 2998 w 11733"/>
              <a:gd name="T43" fmla="*/ 10311 h 11733"/>
              <a:gd name="T44" fmla="*/ 4755 w 11733"/>
              <a:gd name="T45" fmla="*/ 11034 h 11733"/>
              <a:gd name="T46" fmla="*/ 5092 w 11733"/>
              <a:gd name="T47" fmla="*/ 11732 h 11733"/>
              <a:gd name="T48" fmla="*/ 6642 w 11733"/>
              <a:gd name="T49" fmla="*/ 11732 h 11733"/>
              <a:gd name="T50" fmla="*/ 6978 w 11733"/>
              <a:gd name="T51" fmla="*/ 11034 h 11733"/>
              <a:gd name="T52" fmla="*/ 8735 w 11733"/>
              <a:gd name="T53" fmla="*/ 10311 h 11733"/>
              <a:gd name="T54" fmla="*/ 9484 w 11733"/>
              <a:gd name="T55" fmla="*/ 10569 h 11733"/>
              <a:gd name="T56" fmla="*/ 10569 w 11733"/>
              <a:gd name="T57" fmla="*/ 9458 h 11733"/>
              <a:gd name="T58" fmla="*/ 10310 w 11733"/>
              <a:gd name="T59" fmla="*/ 8734 h 11733"/>
              <a:gd name="T60" fmla="*/ 11034 w 11733"/>
              <a:gd name="T61" fmla="*/ 6977 h 11733"/>
              <a:gd name="T62" fmla="*/ 11732 w 11733"/>
              <a:gd name="T63" fmla="*/ 6641 h 11733"/>
              <a:gd name="T64" fmla="*/ 11732 w 11733"/>
              <a:gd name="T65" fmla="*/ 5091 h 11733"/>
              <a:gd name="T66" fmla="*/ 11034 w 11733"/>
              <a:gd name="T67" fmla="*/ 4754 h 11733"/>
              <a:gd name="T68" fmla="*/ 5866 w 11733"/>
              <a:gd name="T69" fmla="*/ 9045 h 11733"/>
              <a:gd name="T70" fmla="*/ 5866 w 11733"/>
              <a:gd name="T71" fmla="*/ 9045 h 11733"/>
              <a:gd name="T72" fmla="*/ 2714 w 11733"/>
              <a:gd name="T73" fmla="*/ 5866 h 11733"/>
              <a:gd name="T74" fmla="*/ 5866 w 11733"/>
              <a:gd name="T75" fmla="*/ 2687 h 11733"/>
              <a:gd name="T76" fmla="*/ 9045 w 11733"/>
              <a:gd name="T77" fmla="*/ 5866 h 11733"/>
              <a:gd name="T78" fmla="*/ 5866 w 11733"/>
              <a:gd name="T79" fmla="*/ 9045 h 11733"/>
              <a:gd name="T80" fmla="*/ 5866 w 11733"/>
              <a:gd name="T81" fmla="*/ 7416 h 11733"/>
              <a:gd name="T82" fmla="*/ 5866 w 11733"/>
              <a:gd name="T83" fmla="*/ 7416 h 11733"/>
              <a:gd name="T84" fmla="*/ 4316 w 11733"/>
              <a:gd name="T85" fmla="*/ 5866 h 11733"/>
              <a:gd name="T86" fmla="*/ 5866 w 11733"/>
              <a:gd name="T87" fmla="*/ 4315 h 11733"/>
              <a:gd name="T88" fmla="*/ 7417 w 11733"/>
              <a:gd name="T89" fmla="*/ 5866 h 11733"/>
              <a:gd name="T90" fmla="*/ 5866 w 11733"/>
              <a:gd name="T91" fmla="*/ 7416 h 1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33" h="11733">
                <a:moveTo>
                  <a:pt x="11034" y="4754"/>
                </a:moveTo>
                <a:lnTo>
                  <a:pt x="11034" y="4754"/>
                </a:lnTo>
                <a:cubicBezTo>
                  <a:pt x="10905" y="4108"/>
                  <a:pt x="10646" y="3514"/>
                  <a:pt x="10310" y="2997"/>
                </a:cubicBezTo>
                <a:cubicBezTo>
                  <a:pt x="10569" y="2274"/>
                  <a:pt x="10569" y="2274"/>
                  <a:pt x="10569" y="2274"/>
                </a:cubicBezTo>
                <a:cubicBezTo>
                  <a:pt x="9484" y="1164"/>
                  <a:pt x="9484" y="1164"/>
                  <a:pt x="9484" y="1164"/>
                </a:cubicBezTo>
                <a:cubicBezTo>
                  <a:pt x="8735" y="1422"/>
                  <a:pt x="8735" y="1422"/>
                  <a:pt x="8735" y="1422"/>
                </a:cubicBezTo>
                <a:cubicBezTo>
                  <a:pt x="8218" y="1086"/>
                  <a:pt x="7624" y="827"/>
                  <a:pt x="6978" y="698"/>
                </a:cubicBezTo>
                <a:cubicBezTo>
                  <a:pt x="6642" y="0"/>
                  <a:pt x="6642" y="0"/>
                  <a:pt x="6642" y="0"/>
                </a:cubicBezTo>
                <a:cubicBezTo>
                  <a:pt x="5092" y="0"/>
                  <a:pt x="5092" y="0"/>
                  <a:pt x="5092" y="0"/>
                </a:cubicBezTo>
                <a:cubicBezTo>
                  <a:pt x="4755" y="698"/>
                  <a:pt x="4755" y="698"/>
                  <a:pt x="4755" y="698"/>
                </a:cubicBezTo>
                <a:cubicBezTo>
                  <a:pt x="4135" y="827"/>
                  <a:pt x="3541" y="1086"/>
                  <a:pt x="2998" y="1422"/>
                </a:cubicBezTo>
                <a:cubicBezTo>
                  <a:pt x="2274" y="1164"/>
                  <a:pt x="2274" y="1164"/>
                  <a:pt x="2274" y="1164"/>
                </a:cubicBezTo>
                <a:cubicBezTo>
                  <a:pt x="1189" y="2274"/>
                  <a:pt x="1189" y="2274"/>
                  <a:pt x="1189" y="2274"/>
                </a:cubicBezTo>
                <a:cubicBezTo>
                  <a:pt x="1447" y="2997"/>
                  <a:pt x="1447" y="2997"/>
                  <a:pt x="1447" y="2997"/>
                </a:cubicBezTo>
                <a:cubicBezTo>
                  <a:pt x="1086" y="3514"/>
                  <a:pt x="853" y="4108"/>
                  <a:pt x="698" y="4754"/>
                </a:cubicBezTo>
                <a:cubicBezTo>
                  <a:pt x="0" y="5091"/>
                  <a:pt x="0" y="5091"/>
                  <a:pt x="0" y="5091"/>
                </a:cubicBezTo>
                <a:cubicBezTo>
                  <a:pt x="0" y="6641"/>
                  <a:pt x="0" y="6641"/>
                  <a:pt x="0" y="6641"/>
                </a:cubicBezTo>
                <a:cubicBezTo>
                  <a:pt x="698" y="6977"/>
                  <a:pt x="698" y="6977"/>
                  <a:pt x="698" y="6977"/>
                </a:cubicBezTo>
                <a:cubicBezTo>
                  <a:pt x="853" y="7623"/>
                  <a:pt x="1086" y="8218"/>
                  <a:pt x="1447" y="8734"/>
                </a:cubicBezTo>
                <a:cubicBezTo>
                  <a:pt x="1189" y="9458"/>
                  <a:pt x="1189" y="9458"/>
                  <a:pt x="1189" y="9458"/>
                </a:cubicBezTo>
                <a:cubicBezTo>
                  <a:pt x="2274" y="10569"/>
                  <a:pt x="2274" y="10569"/>
                  <a:pt x="2274" y="10569"/>
                </a:cubicBezTo>
                <a:cubicBezTo>
                  <a:pt x="2998" y="10311"/>
                  <a:pt x="2998" y="10311"/>
                  <a:pt x="2998" y="10311"/>
                </a:cubicBezTo>
                <a:cubicBezTo>
                  <a:pt x="3541" y="10646"/>
                  <a:pt x="4135" y="10905"/>
                  <a:pt x="4755" y="11034"/>
                </a:cubicBezTo>
                <a:cubicBezTo>
                  <a:pt x="5092" y="11732"/>
                  <a:pt x="5092" y="11732"/>
                  <a:pt x="5092" y="11732"/>
                </a:cubicBezTo>
                <a:cubicBezTo>
                  <a:pt x="6642" y="11732"/>
                  <a:pt x="6642" y="11732"/>
                  <a:pt x="6642" y="11732"/>
                </a:cubicBezTo>
                <a:cubicBezTo>
                  <a:pt x="6978" y="11034"/>
                  <a:pt x="6978" y="11034"/>
                  <a:pt x="6978" y="11034"/>
                </a:cubicBezTo>
                <a:cubicBezTo>
                  <a:pt x="7624" y="10905"/>
                  <a:pt x="8218" y="10646"/>
                  <a:pt x="8735" y="10311"/>
                </a:cubicBezTo>
                <a:cubicBezTo>
                  <a:pt x="9484" y="10569"/>
                  <a:pt x="9484" y="10569"/>
                  <a:pt x="9484" y="10569"/>
                </a:cubicBezTo>
                <a:cubicBezTo>
                  <a:pt x="10569" y="9458"/>
                  <a:pt x="10569" y="9458"/>
                  <a:pt x="10569" y="9458"/>
                </a:cubicBezTo>
                <a:cubicBezTo>
                  <a:pt x="10310" y="8734"/>
                  <a:pt x="10310" y="8734"/>
                  <a:pt x="10310" y="8734"/>
                </a:cubicBezTo>
                <a:cubicBezTo>
                  <a:pt x="10646" y="8218"/>
                  <a:pt x="10905" y="7623"/>
                  <a:pt x="11034" y="6977"/>
                </a:cubicBezTo>
                <a:cubicBezTo>
                  <a:pt x="11732" y="6641"/>
                  <a:pt x="11732" y="6641"/>
                  <a:pt x="11732" y="6641"/>
                </a:cubicBezTo>
                <a:cubicBezTo>
                  <a:pt x="11732" y="5091"/>
                  <a:pt x="11732" y="5091"/>
                  <a:pt x="11732" y="5091"/>
                </a:cubicBezTo>
                <a:lnTo>
                  <a:pt x="11034" y="4754"/>
                </a:lnTo>
                <a:close/>
                <a:moveTo>
                  <a:pt x="5866" y="9045"/>
                </a:moveTo>
                <a:lnTo>
                  <a:pt x="5866" y="9045"/>
                </a:lnTo>
                <a:cubicBezTo>
                  <a:pt x="4135" y="9045"/>
                  <a:pt x="2714" y="7623"/>
                  <a:pt x="2714" y="5866"/>
                </a:cubicBezTo>
                <a:cubicBezTo>
                  <a:pt x="2714" y="4108"/>
                  <a:pt x="4135" y="2687"/>
                  <a:pt x="5866" y="2687"/>
                </a:cubicBezTo>
                <a:cubicBezTo>
                  <a:pt x="7624" y="2687"/>
                  <a:pt x="9045" y="4108"/>
                  <a:pt x="9045" y="5866"/>
                </a:cubicBezTo>
                <a:cubicBezTo>
                  <a:pt x="9045" y="7623"/>
                  <a:pt x="7624" y="9045"/>
                  <a:pt x="5866" y="9045"/>
                </a:cubicBezTo>
                <a:close/>
                <a:moveTo>
                  <a:pt x="5866" y="7416"/>
                </a:moveTo>
                <a:lnTo>
                  <a:pt x="5866" y="7416"/>
                </a:lnTo>
                <a:cubicBezTo>
                  <a:pt x="5014" y="7416"/>
                  <a:pt x="4316" y="6718"/>
                  <a:pt x="4316" y="5866"/>
                </a:cubicBezTo>
                <a:cubicBezTo>
                  <a:pt x="4316" y="5013"/>
                  <a:pt x="5014" y="4315"/>
                  <a:pt x="5866" y="4315"/>
                </a:cubicBezTo>
                <a:cubicBezTo>
                  <a:pt x="6746" y="4315"/>
                  <a:pt x="7417" y="5013"/>
                  <a:pt x="7417" y="5866"/>
                </a:cubicBezTo>
                <a:cubicBezTo>
                  <a:pt x="7417" y="6718"/>
                  <a:pt x="6746" y="7416"/>
                  <a:pt x="5866" y="7416"/>
                </a:cubicBezTo>
                <a:close/>
              </a:path>
            </a:pathLst>
          </a:custGeom>
          <a:gradFill flip="none" rotWithShape="1">
            <a:gsLst>
              <a:gs pos="0">
                <a:schemeClr val="accent1">
                  <a:lumMod val="0"/>
                  <a:lumOff val="100000"/>
                  <a:alpha val="34000"/>
                </a:schemeClr>
              </a:gs>
              <a:gs pos="35000">
                <a:schemeClr val="accent3">
                  <a:lumMod val="60000"/>
                  <a:lumOff val="40000"/>
                  <a:alpha val="77000"/>
                </a:schemeClr>
              </a:gs>
              <a:gs pos="100000">
                <a:schemeClr val="bg2">
                  <a:lumMod val="40000"/>
                  <a:lumOff val="60000"/>
                  <a:alpha val="8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5" name="Freeform 194"/>
          <p:cNvSpPr>
            <a:spLocks noChangeArrowheads="1"/>
          </p:cNvSpPr>
          <p:nvPr/>
        </p:nvSpPr>
        <p:spPr bwMode="auto">
          <a:xfrm rot="9346160">
            <a:off x="6478731" y="483087"/>
            <a:ext cx="1464859" cy="1464858"/>
          </a:xfrm>
          <a:custGeom>
            <a:avLst/>
            <a:gdLst>
              <a:gd name="T0" fmla="*/ 5969 w 6358"/>
              <a:gd name="T1" fmla="*/ 3255 h 6357"/>
              <a:gd name="T2" fmla="*/ 6357 w 6358"/>
              <a:gd name="T3" fmla="*/ 2842 h 6357"/>
              <a:gd name="T4" fmla="*/ 5893 w 6358"/>
              <a:gd name="T5" fmla="*/ 2557 h 6357"/>
              <a:gd name="T6" fmla="*/ 6151 w 6358"/>
              <a:gd name="T7" fmla="*/ 2040 h 6357"/>
              <a:gd name="T8" fmla="*/ 5659 w 6358"/>
              <a:gd name="T9" fmla="*/ 1886 h 6357"/>
              <a:gd name="T10" fmla="*/ 5789 w 6358"/>
              <a:gd name="T11" fmla="*/ 1342 h 6357"/>
              <a:gd name="T12" fmla="*/ 5246 w 6358"/>
              <a:gd name="T13" fmla="*/ 1317 h 6357"/>
              <a:gd name="T14" fmla="*/ 5246 w 6358"/>
              <a:gd name="T15" fmla="*/ 749 h 6357"/>
              <a:gd name="T16" fmla="*/ 4729 w 6358"/>
              <a:gd name="T17" fmla="*/ 852 h 6357"/>
              <a:gd name="T18" fmla="*/ 4574 w 6358"/>
              <a:gd name="T19" fmla="*/ 310 h 6357"/>
              <a:gd name="T20" fmla="*/ 4135 w 6358"/>
              <a:gd name="T21" fmla="*/ 543 h 6357"/>
              <a:gd name="T22" fmla="*/ 3851 w 6358"/>
              <a:gd name="T23" fmla="*/ 52 h 6357"/>
              <a:gd name="T24" fmla="*/ 3437 w 6358"/>
              <a:gd name="T25" fmla="*/ 387 h 6357"/>
              <a:gd name="T26" fmla="*/ 3049 w 6358"/>
              <a:gd name="T27" fmla="*/ 0 h 6357"/>
              <a:gd name="T28" fmla="*/ 2739 w 6358"/>
              <a:gd name="T29" fmla="*/ 413 h 6357"/>
              <a:gd name="T30" fmla="*/ 2275 w 6358"/>
              <a:gd name="T31" fmla="*/ 129 h 6357"/>
              <a:gd name="T32" fmla="*/ 2119 w 6358"/>
              <a:gd name="T33" fmla="*/ 593 h 6357"/>
              <a:gd name="T34" fmla="*/ 1577 w 6358"/>
              <a:gd name="T35" fmla="*/ 440 h 6357"/>
              <a:gd name="T36" fmla="*/ 1473 w 6358"/>
              <a:gd name="T37" fmla="*/ 955 h 6357"/>
              <a:gd name="T38" fmla="*/ 931 w 6358"/>
              <a:gd name="T39" fmla="*/ 929 h 6357"/>
              <a:gd name="T40" fmla="*/ 982 w 6358"/>
              <a:gd name="T41" fmla="*/ 1446 h 6357"/>
              <a:gd name="T42" fmla="*/ 440 w 6358"/>
              <a:gd name="T43" fmla="*/ 1549 h 6357"/>
              <a:gd name="T44" fmla="*/ 646 w 6358"/>
              <a:gd name="T45" fmla="*/ 2040 h 6357"/>
              <a:gd name="T46" fmla="*/ 129 w 6358"/>
              <a:gd name="T47" fmla="*/ 2299 h 6357"/>
              <a:gd name="T48" fmla="*/ 440 w 6358"/>
              <a:gd name="T49" fmla="*/ 2661 h 6357"/>
              <a:gd name="T50" fmla="*/ 0 w 6358"/>
              <a:gd name="T51" fmla="*/ 3023 h 6357"/>
              <a:gd name="T52" fmla="*/ 414 w 6358"/>
              <a:gd name="T53" fmla="*/ 3177 h 6357"/>
              <a:gd name="T54" fmla="*/ 26 w 6358"/>
              <a:gd name="T55" fmla="*/ 3488 h 6357"/>
              <a:gd name="T56" fmla="*/ 465 w 6358"/>
              <a:gd name="T57" fmla="*/ 3798 h 6357"/>
              <a:gd name="T58" fmla="*/ 207 w 6358"/>
              <a:gd name="T59" fmla="*/ 4263 h 6357"/>
              <a:gd name="T60" fmla="*/ 724 w 6358"/>
              <a:gd name="T61" fmla="*/ 4470 h 6357"/>
              <a:gd name="T62" fmla="*/ 569 w 6358"/>
              <a:gd name="T63" fmla="*/ 4987 h 6357"/>
              <a:gd name="T64" fmla="*/ 1138 w 6358"/>
              <a:gd name="T65" fmla="*/ 5038 h 6357"/>
              <a:gd name="T66" fmla="*/ 1111 w 6358"/>
              <a:gd name="T67" fmla="*/ 5581 h 6357"/>
              <a:gd name="T68" fmla="*/ 1654 w 6358"/>
              <a:gd name="T69" fmla="*/ 5504 h 6357"/>
              <a:gd name="T70" fmla="*/ 1783 w 6358"/>
              <a:gd name="T71" fmla="*/ 6021 h 6357"/>
              <a:gd name="T72" fmla="*/ 2300 w 6358"/>
              <a:gd name="T73" fmla="*/ 5814 h 6357"/>
              <a:gd name="T74" fmla="*/ 2533 w 6358"/>
              <a:gd name="T75" fmla="*/ 6279 h 6357"/>
              <a:gd name="T76" fmla="*/ 2998 w 6358"/>
              <a:gd name="T77" fmla="*/ 5943 h 6357"/>
              <a:gd name="T78" fmla="*/ 3256 w 6358"/>
              <a:gd name="T79" fmla="*/ 5943 h 6357"/>
              <a:gd name="T80" fmla="*/ 3670 w 6358"/>
              <a:gd name="T81" fmla="*/ 6304 h 6357"/>
              <a:gd name="T82" fmla="*/ 3929 w 6358"/>
              <a:gd name="T83" fmla="*/ 5839 h 6357"/>
              <a:gd name="T84" fmla="*/ 4445 w 6358"/>
              <a:gd name="T85" fmla="*/ 6097 h 6357"/>
              <a:gd name="T86" fmla="*/ 4574 w 6358"/>
              <a:gd name="T87" fmla="*/ 5581 h 6357"/>
              <a:gd name="T88" fmla="*/ 5143 w 6358"/>
              <a:gd name="T89" fmla="*/ 5684 h 6357"/>
              <a:gd name="T90" fmla="*/ 5143 w 6358"/>
              <a:gd name="T91" fmla="*/ 5141 h 6357"/>
              <a:gd name="T92" fmla="*/ 5711 w 6358"/>
              <a:gd name="T93" fmla="*/ 5116 h 6357"/>
              <a:gd name="T94" fmla="*/ 5582 w 6358"/>
              <a:gd name="T95" fmla="*/ 4599 h 6357"/>
              <a:gd name="T96" fmla="*/ 6125 w 6358"/>
              <a:gd name="T97" fmla="*/ 4418 h 6357"/>
              <a:gd name="T98" fmla="*/ 5866 w 6358"/>
              <a:gd name="T99" fmla="*/ 3953 h 6357"/>
              <a:gd name="T100" fmla="*/ 6332 w 6358"/>
              <a:gd name="T101" fmla="*/ 3643 h 6357"/>
              <a:gd name="T102" fmla="*/ 5969 w 6358"/>
              <a:gd name="T103" fmla="*/ 3255 h 6357"/>
              <a:gd name="T104" fmla="*/ 2068 w 6358"/>
              <a:gd name="T105" fmla="*/ 3177 h 6357"/>
              <a:gd name="T106" fmla="*/ 4290 w 6358"/>
              <a:gd name="T107" fmla="*/ 3177 h 6357"/>
              <a:gd name="T108" fmla="*/ 2068 w 6358"/>
              <a:gd name="T109" fmla="*/ 3177 h 6357"/>
              <a:gd name="T110" fmla="*/ 2791 w 6358"/>
              <a:gd name="T111" fmla="*/ 3177 h 6357"/>
              <a:gd name="T112" fmla="*/ 3592 w 6358"/>
              <a:gd name="T113" fmla="*/ 3177 h 6357"/>
              <a:gd name="T114" fmla="*/ 2791 w 6358"/>
              <a:gd name="T115" fmla="*/ 3177 h 6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8" h="6357">
                <a:moveTo>
                  <a:pt x="5969" y="3255"/>
                </a:moveTo>
                <a:lnTo>
                  <a:pt x="5969" y="3255"/>
                </a:lnTo>
                <a:cubicBezTo>
                  <a:pt x="6357" y="3177"/>
                  <a:pt x="6357" y="3177"/>
                  <a:pt x="6357" y="3177"/>
                </a:cubicBezTo>
                <a:cubicBezTo>
                  <a:pt x="6357" y="2842"/>
                  <a:pt x="6357" y="2842"/>
                  <a:pt x="6357" y="2842"/>
                </a:cubicBezTo>
                <a:cubicBezTo>
                  <a:pt x="5944" y="2816"/>
                  <a:pt x="5944" y="2816"/>
                  <a:pt x="5944" y="2816"/>
                </a:cubicBezTo>
                <a:cubicBezTo>
                  <a:pt x="5918" y="2713"/>
                  <a:pt x="5918" y="2635"/>
                  <a:pt x="5893" y="2557"/>
                </a:cubicBezTo>
                <a:cubicBezTo>
                  <a:pt x="6254" y="2376"/>
                  <a:pt x="6254" y="2376"/>
                  <a:pt x="6254" y="2376"/>
                </a:cubicBezTo>
                <a:cubicBezTo>
                  <a:pt x="6151" y="2040"/>
                  <a:pt x="6151" y="2040"/>
                  <a:pt x="6151" y="2040"/>
                </a:cubicBezTo>
                <a:cubicBezTo>
                  <a:pt x="5763" y="2118"/>
                  <a:pt x="5763" y="2118"/>
                  <a:pt x="5763" y="2118"/>
                </a:cubicBezTo>
                <a:cubicBezTo>
                  <a:pt x="5737" y="2040"/>
                  <a:pt x="5686" y="1963"/>
                  <a:pt x="5659" y="1886"/>
                </a:cubicBezTo>
                <a:cubicBezTo>
                  <a:pt x="5969" y="1627"/>
                  <a:pt x="5969" y="1627"/>
                  <a:pt x="5969" y="1627"/>
                </a:cubicBezTo>
                <a:cubicBezTo>
                  <a:pt x="5789" y="1342"/>
                  <a:pt x="5789" y="1342"/>
                  <a:pt x="5789" y="1342"/>
                </a:cubicBezTo>
                <a:cubicBezTo>
                  <a:pt x="5427" y="1524"/>
                  <a:pt x="5427" y="1524"/>
                  <a:pt x="5427" y="1524"/>
                </a:cubicBezTo>
                <a:cubicBezTo>
                  <a:pt x="5376" y="1446"/>
                  <a:pt x="5324" y="1369"/>
                  <a:pt x="5246" y="1317"/>
                </a:cubicBezTo>
                <a:cubicBezTo>
                  <a:pt x="5505" y="981"/>
                  <a:pt x="5505" y="981"/>
                  <a:pt x="5505" y="981"/>
                </a:cubicBezTo>
                <a:cubicBezTo>
                  <a:pt x="5246" y="749"/>
                  <a:pt x="5246" y="749"/>
                  <a:pt x="5246" y="749"/>
                </a:cubicBezTo>
                <a:cubicBezTo>
                  <a:pt x="4936" y="1007"/>
                  <a:pt x="4936" y="1007"/>
                  <a:pt x="4936" y="1007"/>
                </a:cubicBezTo>
                <a:cubicBezTo>
                  <a:pt x="4859" y="955"/>
                  <a:pt x="4807" y="903"/>
                  <a:pt x="4729" y="852"/>
                </a:cubicBezTo>
                <a:cubicBezTo>
                  <a:pt x="4884" y="465"/>
                  <a:pt x="4884" y="465"/>
                  <a:pt x="4884" y="465"/>
                </a:cubicBezTo>
                <a:cubicBezTo>
                  <a:pt x="4574" y="310"/>
                  <a:pt x="4574" y="310"/>
                  <a:pt x="4574" y="310"/>
                </a:cubicBezTo>
                <a:cubicBezTo>
                  <a:pt x="4342" y="645"/>
                  <a:pt x="4342" y="645"/>
                  <a:pt x="4342" y="645"/>
                </a:cubicBezTo>
                <a:cubicBezTo>
                  <a:pt x="4264" y="593"/>
                  <a:pt x="4212" y="569"/>
                  <a:pt x="4135" y="543"/>
                </a:cubicBezTo>
                <a:cubicBezTo>
                  <a:pt x="4187" y="155"/>
                  <a:pt x="4187" y="155"/>
                  <a:pt x="4187" y="155"/>
                </a:cubicBezTo>
                <a:cubicBezTo>
                  <a:pt x="3851" y="52"/>
                  <a:pt x="3851" y="52"/>
                  <a:pt x="3851" y="52"/>
                </a:cubicBezTo>
                <a:cubicBezTo>
                  <a:pt x="3695" y="440"/>
                  <a:pt x="3695" y="440"/>
                  <a:pt x="3695" y="440"/>
                </a:cubicBezTo>
                <a:cubicBezTo>
                  <a:pt x="3618" y="413"/>
                  <a:pt x="3515" y="413"/>
                  <a:pt x="3437" y="387"/>
                </a:cubicBezTo>
                <a:cubicBezTo>
                  <a:pt x="3385" y="0"/>
                  <a:pt x="3385" y="0"/>
                  <a:pt x="3385" y="0"/>
                </a:cubicBezTo>
                <a:cubicBezTo>
                  <a:pt x="3049" y="0"/>
                  <a:pt x="3049" y="0"/>
                  <a:pt x="3049" y="0"/>
                </a:cubicBezTo>
                <a:cubicBezTo>
                  <a:pt x="2998" y="387"/>
                  <a:pt x="2998" y="387"/>
                  <a:pt x="2998" y="387"/>
                </a:cubicBezTo>
                <a:cubicBezTo>
                  <a:pt x="2920" y="413"/>
                  <a:pt x="2817" y="413"/>
                  <a:pt x="2739" y="413"/>
                </a:cubicBezTo>
                <a:cubicBezTo>
                  <a:pt x="2610" y="52"/>
                  <a:pt x="2610" y="52"/>
                  <a:pt x="2610" y="52"/>
                </a:cubicBezTo>
                <a:cubicBezTo>
                  <a:pt x="2275" y="129"/>
                  <a:pt x="2275" y="129"/>
                  <a:pt x="2275" y="129"/>
                </a:cubicBezTo>
                <a:cubicBezTo>
                  <a:pt x="2326" y="516"/>
                  <a:pt x="2326" y="516"/>
                  <a:pt x="2326" y="516"/>
                </a:cubicBezTo>
                <a:cubicBezTo>
                  <a:pt x="2248" y="543"/>
                  <a:pt x="2171" y="569"/>
                  <a:pt x="2119" y="593"/>
                </a:cubicBezTo>
                <a:cubicBezTo>
                  <a:pt x="1887" y="258"/>
                  <a:pt x="1887" y="258"/>
                  <a:pt x="1887" y="258"/>
                </a:cubicBezTo>
                <a:cubicBezTo>
                  <a:pt x="1577" y="440"/>
                  <a:pt x="1577" y="440"/>
                  <a:pt x="1577" y="440"/>
                </a:cubicBezTo>
                <a:cubicBezTo>
                  <a:pt x="1706" y="800"/>
                  <a:pt x="1706" y="800"/>
                  <a:pt x="1706" y="800"/>
                </a:cubicBezTo>
                <a:cubicBezTo>
                  <a:pt x="1628" y="852"/>
                  <a:pt x="1551" y="903"/>
                  <a:pt x="1473" y="955"/>
                </a:cubicBezTo>
                <a:cubicBezTo>
                  <a:pt x="1189" y="697"/>
                  <a:pt x="1189" y="697"/>
                  <a:pt x="1189" y="697"/>
                </a:cubicBezTo>
                <a:cubicBezTo>
                  <a:pt x="931" y="929"/>
                  <a:pt x="931" y="929"/>
                  <a:pt x="931" y="929"/>
                </a:cubicBezTo>
                <a:cubicBezTo>
                  <a:pt x="1163" y="1266"/>
                  <a:pt x="1163" y="1266"/>
                  <a:pt x="1163" y="1266"/>
                </a:cubicBezTo>
                <a:cubicBezTo>
                  <a:pt x="1111" y="1317"/>
                  <a:pt x="1034" y="1395"/>
                  <a:pt x="982" y="1446"/>
                </a:cubicBezTo>
                <a:cubicBezTo>
                  <a:pt x="621" y="1266"/>
                  <a:pt x="621" y="1266"/>
                  <a:pt x="621" y="1266"/>
                </a:cubicBezTo>
                <a:cubicBezTo>
                  <a:pt x="440" y="1549"/>
                  <a:pt x="440" y="1549"/>
                  <a:pt x="440" y="1549"/>
                </a:cubicBezTo>
                <a:cubicBezTo>
                  <a:pt x="750" y="1834"/>
                  <a:pt x="750" y="1834"/>
                  <a:pt x="750" y="1834"/>
                </a:cubicBezTo>
                <a:cubicBezTo>
                  <a:pt x="698" y="1911"/>
                  <a:pt x="672" y="1963"/>
                  <a:pt x="646" y="2040"/>
                </a:cubicBezTo>
                <a:cubicBezTo>
                  <a:pt x="233" y="1963"/>
                  <a:pt x="233" y="1963"/>
                  <a:pt x="233" y="1963"/>
                </a:cubicBezTo>
                <a:cubicBezTo>
                  <a:pt x="129" y="2299"/>
                  <a:pt x="129" y="2299"/>
                  <a:pt x="129" y="2299"/>
                </a:cubicBezTo>
                <a:cubicBezTo>
                  <a:pt x="491" y="2480"/>
                  <a:pt x="491" y="2480"/>
                  <a:pt x="491" y="2480"/>
                </a:cubicBezTo>
                <a:cubicBezTo>
                  <a:pt x="465" y="2532"/>
                  <a:pt x="465" y="2609"/>
                  <a:pt x="440" y="2661"/>
                </a:cubicBezTo>
                <a:cubicBezTo>
                  <a:pt x="52" y="2686"/>
                  <a:pt x="52" y="2686"/>
                  <a:pt x="52" y="2686"/>
                </a:cubicBezTo>
                <a:cubicBezTo>
                  <a:pt x="0" y="3023"/>
                  <a:pt x="0" y="3023"/>
                  <a:pt x="0" y="3023"/>
                </a:cubicBezTo>
                <a:cubicBezTo>
                  <a:pt x="414" y="3100"/>
                  <a:pt x="414" y="3100"/>
                  <a:pt x="414" y="3100"/>
                </a:cubicBezTo>
                <a:cubicBezTo>
                  <a:pt x="414" y="3126"/>
                  <a:pt x="414" y="3152"/>
                  <a:pt x="414" y="3177"/>
                </a:cubicBezTo>
                <a:cubicBezTo>
                  <a:pt x="414" y="3230"/>
                  <a:pt x="414" y="3306"/>
                  <a:pt x="414" y="3359"/>
                </a:cubicBezTo>
                <a:cubicBezTo>
                  <a:pt x="26" y="3488"/>
                  <a:pt x="26" y="3488"/>
                  <a:pt x="26" y="3488"/>
                </a:cubicBezTo>
                <a:cubicBezTo>
                  <a:pt x="77" y="3823"/>
                  <a:pt x="77" y="3823"/>
                  <a:pt x="77" y="3823"/>
                </a:cubicBezTo>
                <a:cubicBezTo>
                  <a:pt x="465" y="3798"/>
                  <a:pt x="465" y="3798"/>
                  <a:pt x="465" y="3798"/>
                </a:cubicBezTo>
                <a:cubicBezTo>
                  <a:pt x="491" y="3901"/>
                  <a:pt x="517" y="3979"/>
                  <a:pt x="543" y="4056"/>
                </a:cubicBezTo>
                <a:cubicBezTo>
                  <a:pt x="207" y="4263"/>
                  <a:pt x="207" y="4263"/>
                  <a:pt x="207" y="4263"/>
                </a:cubicBezTo>
                <a:cubicBezTo>
                  <a:pt x="336" y="4573"/>
                  <a:pt x="336" y="4573"/>
                  <a:pt x="336" y="4573"/>
                </a:cubicBezTo>
                <a:cubicBezTo>
                  <a:pt x="724" y="4470"/>
                  <a:pt x="724" y="4470"/>
                  <a:pt x="724" y="4470"/>
                </a:cubicBezTo>
                <a:cubicBezTo>
                  <a:pt x="775" y="4547"/>
                  <a:pt x="801" y="4625"/>
                  <a:pt x="853" y="4702"/>
                </a:cubicBezTo>
                <a:cubicBezTo>
                  <a:pt x="569" y="4987"/>
                  <a:pt x="569" y="4987"/>
                  <a:pt x="569" y="4987"/>
                </a:cubicBezTo>
                <a:cubicBezTo>
                  <a:pt x="775" y="5245"/>
                  <a:pt x="775" y="5245"/>
                  <a:pt x="775" y="5245"/>
                </a:cubicBezTo>
                <a:cubicBezTo>
                  <a:pt x="1138" y="5038"/>
                  <a:pt x="1138" y="5038"/>
                  <a:pt x="1138" y="5038"/>
                </a:cubicBezTo>
                <a:cubicBezTo>
                  <a:pt x="1189" y="5116"/>
                  <a:pt x="1241" y="5167"/>
                  <a:pt x="1318" y="5219"/>
                </a:cubicBezTo>
                <a:cubicBezTo>
                  <a:pt x="1111" y="5581"/>
                  <a:pt x="1111" y="5581"/>
                  <a:pt x="1111" y="5581"/>
                </a:cubicBezTo>
                <a:cubicBezTo>
                  <a:pt x="1370" y="5787"/>
                  <a:pt x="1370" y="5787"/>
                  <a:pt x="1370" y="5787"/>
                </a:cubicBezTo>
                <a:cubicBezTo>
                  <a:pt x="1654" y="5504"/>
                  <a:pt x="1654" y="5504"/>
                  <a:pt x="1654" y="5504"/>
                </a:cubicBezTo>
                <a:cubicBezTo>
                  <a:pt x="1731" y="5555"/>
                  <a:pt x="1809" y="5581"/>
                  <a:pt x="1887" y="5633"/>
                </a:cubicBezTo>
                <a:cubicBezTo>
                  <a:pt x="1783" y="6021"/>
                  <a:pt x="1783" y="6021"/>
                  <a:pt x="1783" y="6021"/>
                </a:cubicBezTo>
                <a:cubicBezTo>
                  <a:pt x="2093" y="6150"/>
                  <a:pt x="2093" y="6150"/>
                  <a:pt x="2093" y="6150"/>
                </a:cubicBezTo>
                <a:cubicBezTo>
                  <a:pt x="2300" y="5814"/>
                  <a:pt x="2300" y="5814"/>
                  <a:pt x="2300" y="5814"/>
                </a:cubicBezTo>
                <a:cubicBezTo>
                  <a:pt x="2378" y="5839"/>
                  <a:pt x="2455" y="5865"/>
                  <a:pt x="2558" y="5865"/>
                </a:cubicBezTo>
                <a:cubicBezTo>
                  <a:pt x="2533" y="6279"/>
                  <a:pt x="2533" y="6279"/>
                  <a:pt x="2533" y="6279"/>
                </a:cubicBezTo>
                <a:cubicBezTo>
                  <a:pt x="2868" y="6330"/>
                  <a:pt x="2868" y="6330"/>
                  <a:pt x="2868" y="6330"/>
                </a:cubicBezTo>
                <a:cubicBezTo>
                  <a:pt x="2998" y="5943"/>
                  <a:pt x="2998" y="5943"/>
                  <a:pt x="2998" y="5943"/>
                </a:cubicBezTo>
                <a:cubicBezTo>
                  <a:pt x="3049" y="5943"/>
                  <a:pt x="3127" y="5943"/>
                  <a:pt x="3178" y="5943"/>
                </a:cubicBezTo>
                <a:cubicBezTo>
                  <a:pt x="3205" y="5943"/>
                  <a:pt x="3231" y="5943"/>
                  <a:pt x="3256" y="5943"/>
                </a:cubicBezTo>
                <a:cubicBezTo>
                  <a:pt x="3334" y="6356"/>
                  <a:pt x="3334" y="6356"/>
                  <a:pt x="3334" y="6356"/>
                </a:cubicBezTo>
                <a:cubicBezTo>
                  <a:pt x="3670" y="6304"/>
                  <a:pt x="3670" y="6304"/>
                  <a:pt x="3670" y="6304"/>
                </a:cubicBezTo>
                <a:cubicBezTo>
                  <a:pt x="3695" y="5917"/>
                  <a:pt x="3695" y="5917"/>
                  <a:pt x="3695" y="5917"/>
                </a:cubicBezTo>
                <a:cubicBezTo>
                  <a:pt x="3773" y="5891"/>
                  <a:pt x="3851" y="5865"/>
                  <a:pt x="3929" y="5839"/>
                </a:cubicBezTo>
                <a:cubicBezTo>
                  <a:pt x="4135" y="6201"/>
                  <a:pt x="4135" y="6201"/>
                  <a:pt x="4135" y="6201"/>
                </a:cubicBezTo>
                <a:cubicBezTo>
                  <a:pt x="4445" y="6097"/>
                  <a:pt x="4445" y="6097"/>
                  <a:pt x="4445" y="6097"/>
                </a:cubicBezTo>
                <a:cubicBezTo>
                  <a:pt x="4368" y="5684"/>
                  <a:pt x="4368" y="5684"/>
                  <a:pt x="4368" y="5684"/>
                </a:cubicBezTo>
                <a:cubicBezTo>
                  <a:pt x="4445" y="5658"/>
                  <a:pt x="4522" y="5607"/>
                  <a:pt x="4574" y="5581"/>
                </a:cubicBezTo>
                <a:cubicBezTo>
                  <a:pt x="4859" y="5865"/>
                  <a:pt x="4859" y="5865"/>
                  <a:pt x="4859" y="5865"/>
                </a:cubicBezTo>
                <a:cubicBezTo>
                  <a:pt x="5143" y="5684"/>
                  <a:pt x="5143" y="5684"/>
                  <a:pt x="5143" y="5684"/>
                </a:cubicBezTo>
                <a:cubicBezTo>
                  <a:pt x="4962" y="5323"/>
                  <a:pt x="4962" y="5323"/>
                  <a:pt x="4962" y="5323"/>
                </a:cubicBezTo>
                <a:cubicBezTo>
                  <a:pt x="5014" y="5270"/>
                  <a:pt x="5091" y="5194"/>
                  <a:pt x="5143" y="5141"/>
                </a:cubicBezTo>
                <a:cubicBezTo>
                  <a:pt x="5479" y="5374"/>
                  <a:pt x="5479" y="5374"/>
                  <a:pt x="5479" y="5374"/>
                </a:cubicBezTo>
                <a:cubicBezTo>
                  <a:pt x="5711" y="5116"/>
                  <a:pt x="5711" y="5116"/>
                  <a:pt x="5711" y="5116"/>
                </a:cubicBezTo>
                <a:cubicBezTo>
                  <a:pt x="5427" y="4806"/>
                  <a:pt x="5427" y="4806"/>
                  <a:pt x="5427" y="4806"/>
                </a:cubicBezTo>
                <a:cubicBezTo>
                  <a:pt x="5479" y="4728"/>
                  <a:pt x="5530" y="4650"/>
                  <a:pt x="5582" y="4599"/>
                </a:cubicBezTo>
                <a:cubicBezTo>
                  <a:pt x="5969" y="4728"/>
                  <a:pt x="5969" y="4728"/>
                  <a:pt x="5969" y="4728"/>
                </a:cubicBezTo>
                <a:cubicBezTo>
                  <a:pt x="6125" y="4418"/>
                  <a:pt x="6125" y="4418"/>
                  <a:pt x="6125" y="4418"/>
                </a:cubicBezTo>
                <a:cubicBezTo>
                  <a:pt x="5763" y="4186"/>
                  <a:pt x="5763" y="4186"/>
                  <a:pt x="5763" y="4186"/>
                </a:cubicBezTo>
                <a:cubicBezTo>
                  <a:pt x="5815" y="4108"/>
                  <a:pt x="5840" y="4030"/>
                  <a:pt x="5866" y="3953"/>
                </a:cubicBezTo>
                <a:cubicBezTo>
                  <a:pt x="6254" y="3979"/>
                  <a:pt x="6254" y="3979"/>
                  <a:pt x="6254" y="3979"/>
                </a:cubicBezTo>
                <a:cubicBezTo>
                  <a:pt x="6332" y="3643"/>
                  <a:pt x="6332" y="3643"/>
                  <a:pt x="6332" y="3643"/>
                </a:cubicBezTo>
                <a:cubicBezTo>
                  <a:pt x="5944" y="3513"/>
                  <a:pt x="5944" y="3513"/>
                  <a:pt x="5944" y="3513"/>
                </a:cubicBezTo>
                <a:cubicBezTo>
                  <a:pt x="5944" y="3436"/>
                  <a:pt x="5969" y="3333"/>
                  <a:pt x="5969" y="3255"/>
                </a:cubicBezTo>
                <a:close/>
                <a:moveTo>
                  <a:pt x="2068" y="3177"/>
                </a:moveTo>
                <a:lnTo>
                  <a:pt x="2068" y="3177"/>
                </a:lnTo>
                <a:cubicBezTo>
                  <a:pt x="2068" y="2557"/>
                  <a:pt x="2558" y="2066"/>
                  <a:pt x="3178" y="2066"/>
                </a:cubicBezTo>
                <a:cubicBezTo>
                  <a:pt x="3799" y="2066"/>
                  <a:pt x="4290" y="2557"/>
                  <a:pt x="4290" y="3177"/>
                </a:cubicBezTo>
                <a:cubicBezTo>
                  <a:pt x="4290" y="3772"/>
                  <a:pt x="3799" y="4289"/>
                  <a:pt x="3178" y="4289"/>
                </a:cubicBezTo>
                <a:cubicBezTo>
                  <a:pt x="2558" y="4289"/>
                  <a:pt x="2068" y="3772"/>
                  <a:pt x="2068" y="3177"/>
                </a:cubicBezTo>
                <a:close/>
                <a:moveTo>
                  <a:pt x="2791" y="3177"/>
                </a:moveTo>
                <a:lnTo>
                  <a:pt x="2791" y="3177"/>
                </a:lnTo>
                <a:cubicBezTo>
                  <a:pt x="2791" y="2945"/>
                  <a:pt x="2972" y="2764"/>
                  <a:pt x="3178" y="2764"/>
                </a:cubicBezTo>
                <a:cubicBezTo>
                  <a:pt x="3412" y="2764"/>
                  <a:pt x="3592" y="2945"/>
                  <a:pt x="3592" y="3177"/>
                </a:cubicBezTo>
                <a:cubicBezTo>
                  <a:pt x="3592" y="3384"/>
                  <a:pt x="3412" y="3565"/>
                  <a:pt x="3178" y="3565"/>
                </a:cubicBezTo>
                <a:cubicBezTo>
                  <a:pt x="2972" y="3565"/>
                  <a:pt x="2791" y="3384"/>
                  <a:pt x="2791" y="3177"/>
                </a:cubicBezTo>
                <a:close/>
              </a:path>
            </a:pathLst>
          </a:custGeom>
          <a:gradFill flip="none" rotWithShape="1">
            <a:gsLst>
              <a:gs pos="0">
                <a:schemeClr val="accent1">
                  <a:lumMod val="0"/>
                  <a:lumOff val="100000"/>
                  <a:alpha val="34000"/>
                </a:schemeClr>
              </a:gs>
              <a:gs pos="35000">
                <a:schemeClr val="accent3">
                  <a:lumMod val="60000"/>
                  <a:lumOff val="40000"/>
                  <a:alpha val="77000"/>
                </a:schemeClr>
              </a:gs>
              <a:gs pos="100000">
                <a:schemeClr val="bg2">
                  <a:lumMod val="40000"/>
                  <a:lumOff val="60000"/>
                  <a:alpha val="8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96" name="Group 195"/>
          <p:cNvGrpSpPr>
            <a:grpSpLocks/>
          </p:cNvGrpSpPr>
          <p:nvPr/>
        </p:nvGrpSpPr>
        <p:grpSpPr bwMode="auto">
          <a:xfrm rot="9346160">
            <a:off x="6763219" y="-832982"/>
            <a:ext cx="1197157" cy="1197157"/>
            <a:chOff x="2765" y="461"/>
            <a:chExt cx="1599" cy="1599"/>
          </a:xfrm>
          <a:gradFill flip="none" rotWithShape="1">
            <a:gsLst>
              <a:gs pos="0">
                <a:schemeClr val="accent1">
                  <a:lumMod val="0"/>
                  <a:lumOff val="100000"/>
                  <a:alpha val="34000"/>
                </a:schemeClr>
              </a:gs>
              <a:gs pos="35000">
                <a:schemeClr val="accent3">
                  <a:lumMod val="60000"/>
                  <a:lumOff val="40000"/>
                  <a:alpha val="77000"/>
                </a:schemeClr>
              </a:gs>
              <a:gs pos="100000">
                <a:schemeClr val="bg2">
                  <a:lumMod val="40000"/>
                  <a:lumOff val="60000"/>
                  <a:alpha val="8000"/>
                </a:schemeClr>
              </a:gs>
            </a:gsLst>
            <a:path path="circle">
              <a:fillToRect l="50000" t="-80000" r="50000" b="180000"/>
            </a:path>
            <a:tileRect/>
          </a:gradFill>
        </p:grpSpPr>
        <p:sp>
          <p:nvSpPr>
            <p:cNvPr id="197" name="Freeform 196"/>
            <p:cNvSpPr>
              <a:spLocks noChangeArrowheads="1"/>
            </p:cNvSpPr>
            <p:nvPr/>
          </p:nvSpPr>
          <p:spPr bwMode="auto">
            <a:xfrm>
              <a:off x="2765" y="461"/>
              <a:ext cx="1599" cy="1599"/>
            </a:xfrm>
            <a:custGeom>
              <a:avLst/>
              <a:gdLst>
                <a:gd name="T0" fmla="*/ 7054 w 7055"/>
                <a:gd name="T1" fmla="*/ 3075 h 7056"/>
                <a:gd name="T2" fmla="*/ 6951 w 7055"/>
                <a:gd name="T3" fmla="*/ 2610 h 7056"/>
                <a:gd name="T4" fmla="*/ 6227 w 7055"/>
                <a:gd name="T5" fmla="*/ 1732 h 7056"/>
                <a:gd name="T6" fmla="*/ 5685 w 7055"/>
                <a:gd name="T7" fmla="*/ 724 h 7056"/>
                <a:gd name="T8" fmla="*/ 5297 w 7055"/>
                <a:gd name="T9" fmla="*/ 465 h 7056"/>
                <a:gd name="T10" fmla="*/ 4160 w 7055"/>
                <a:gd name="T11" fmla="*/ 361 h 7056"/>
                <a:gd name="T12" fmla="*/ 3075 w 7055"/>
                <a:gd name="T13" fmla="*/ 0 h 7056"/>
                <a:gd name="T14" fmla="*/ 2610 w 7055"/>
                <a:gd name="T15" fmla="*/ 103 h 7056"/>
                <a:gd name="T16" fmla="*/ 1731 w 7055"/>
                <a:gd name="T17" fmla="*/ 853 h 7056"/>
                <a:gd name="T18" fmla="*/ 724 w 7055"/>
                <a:gd name="T19" fmla="*/ 1369 h 7056"/>
                <a:gd name="T20" fmla="*/ 465 w 7055"/>
                <a:gd name="T21" fmla="*/ 1732 h 7056"/>
                <a:gd name="T22" fmla="*/ 362 w 7055"/>
                <a:gd name="T23" fmla="*/ 2894 h 7056"/>
                <a:gd name="T24" fmla="*/ 0 w 7055"/>
                <a:gd name="T25" fmla="*/ 4006 h 7056"/>
                <a:gd name="T26" fmla="*/ 104 w 7055"/>
                <a:gd name="T27" fmla="*/ 4471 h 7056"/>
                <a:gd name="T28" fmla="*/ 827 w 7055"/>
                <a:gd name="T29" fmla="*/ 5350 h 7056"/>
                <a:gd name="T30" fmla="*/ 1370 w 7055"/>
                <a:gd name="T31" fmla="*/ 6357 h 7056"/>
                <a:gd name="T32" fmla="*/ 1731 w 7055"/>
                <a:gd name="T33" fmla="*/ 6616 h 7056"/>
                <a:gd name="T34" fmla="*/ 2895 w 7055"/>
                <a:gd name="T35" fmla="*/ 6693 h 7056"/>
                <a:gd name="T36" fmla="*/ 4004 w 7055"/>
                <a:gd name="T37" fmla="*/ 7055 h 7056"/>
                <a:gd name="T38" fmla="*/ 4470 w 7055"/>
                <a:gd name="T39" fmla="*/ 6977 h 7056"/>
                <a:gd name="T40" fmla="*/ 5348 w 7055"/>
                <a:gd name="T41" fmla="*/ 6228 h 7056"/>
                <a:gd name="T42" fmla="*/ 6356 w 7055"/>
                <a:gd name="T43" fmla="*/ 5685 h 7056"/>
                <a:gd name="T44" fmla="*/ 6615 w 7055"/>
                <a:gd name="T45" fmla="*/ 5323 h 7056"/>
                <a:gd name="T46" fmla="*/ 6692 w 7055"/>
                <a:gd name="T47" fmla="*/ 4160 h 7056"/>
                <a:gd name="T48" fmla="*/ 7054 w 7055"/>
                <a:gd name="T49" fmla="*/ 3075 h 7056"/>
                <a:gd name="T50" fmla="*/ 2842 w 7055"/>
                <a:gd name="T51" fmla="*/ 6641 h 7056"/>
                <a:gd name="T52" fmla="*/ 2868 w 7055"/>
                <a:gd name="T53" fmla="*/ 6641 h 7056"/>
                <a:gd name="T54" fmla="*/ 4185 w 7055"/>
                <a:gd name="T55" fmla="*/ 6641 h 7056"/>
                <a:gd name="T56" fmla="*/ 4185 w 7055"/>
                <a:gd name="T57" fmla="*/ 6641 h 7056"/>
                <a:gd name="T58" fmla="*/ 4185 w 7055"/>
                <a:gd name="T59" fmla="*/ 6641 h 7056"/>
                <a:gd name="T60" fmla="*/ 3539 w 7055"/>
                <a:gd name="T61" fmla="*/ 5426 h 7056"/>
                <a:gd name="T62" fmla="*/ 3539 w 7055"/>
                <a:gd name="T63" fmla="*/ 1628 h 7056"/>
                <a:gd name="T64" fmla="*/ 3539 w 7055"/>
                <a:gd name="T65" fmla="*/ 5426 h 7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55" h="7056">
                  <a:moveTo>
                    <a:pt x="7054" y="3075"/>
                  </a:moveTo>
                  <a:lnTo>
                    <a:pt x="7054" y="3075"/>
                  </a:lnTo>
                  <a:cubicBezTo>
                    <a:pt x="6692" y="2894"/>
                    <a:pt x="6692" y="2894"/>
                    <a:pt x="6692" y="2894"/>
                  </a:cubicBezTo>
                  <a:cubicBezTo>
                    <a:pt x="6951" y="2610"/>
                    <a:pt x="6951" y="2610"/>
                    <a:pt x="6951" y="2610"/>
                  </a:cubicBezTo>
                  <a:cubicBezTo>
                    <a:pt x="6588" y="1732"/>
                    <a:pt x="6588" y="1732"/>
                    <a:pt x="6588" y="1732"/>
                  </a:cubicBezTo>
                  <a:cubicBezTo>
                    <a:pt x="6227" y="1732"/>
                    <a:pt x="6227" y="1732"/>
                    <a:pt x="6227" y="1732"/>
                  </a:cubicBezTo>
                  <a:cubicBezTo>
                    <a:pt x="6356" y="1369"/>
                    <a:pt x="6356" y="1369"/>
                    <a:pt x="6356" y="1369"/>
                  </a:cubicBezTo>
                  <a:cubicBezTo>
                    <a:pt x="5685" y="724"/>
                    <a:pt x="5685" y="724"/>
                    <a:pt x="5685" y="724"/>
                  </a:cubicBezTo>
                  <a:cubicBezTo>
                    <a:pt x="5322" y="853"/>
                    <a:pt x="5322" y="853"/>
                    <a:pt x="5322" y="853"/>
                  </a:cubicBezTo>
                  <a:cubicBezTo>
                    <a:pt x="5297" y="465"/>
                    <a:pt x="5297" y="465"/>
                    <a:pt x="5297" y="465"/>
                  </a:cubicBezTo>
                  <a:cubicBezTo>
                    <a:pt x="4444" y="103"/>
                    <a:pt x="4444" y="103"/>
                    <a:pt x="4444" y="103"/>
                  </a:cubicBezTo>
                  <a:cubicBezTo>
                    <a:pt x="4160" y="361"/>
                    <a:pt x="4160" y="361"/>
                    <a:pt x="4160" y="361"/>
                  </a:cubicBezTo>
                  <a:cubicBezTo>
                    <a:pt x="4004" y="0"/>
                    <a:pt x="4004" y="0"/>
                    <a:pt x="4004" y="0"/>
                  </a:cubicBezTo>
                  <a:cubicBezTo>
                    <a:pt x="3075" y="0"/>
                    <a:pt x="3075" y="0"/>
                    <a:pt x="3075" y="0"/>
                  </a:cubicBezTo>
                  <a:cubicBezTo>
                    <a:pt x="2895" y="361"/>
                    <a:pt x="2895" y="361"/>
                    <a:pt x="2895" y="361"/>
                  </a:cubicBezTo>
                  <a:cubicBezTo>
                    <a:pt x="2610" y="103"/>
                    <a:pt x="2610" y="103"/>
                    <a:pt x="2610" y="103"/>
                  </a:cubicBezTo>
                  <a:cubicBezTo>
                    <a:pt x="1757" y="465"/>
                    <a:pt x="1757" y="465"/>
                    <a:pt x="1757" y="465"/>
                  </a:cubicBezTo>
                  <a:cubicBezTo>
                    <a:pt x="1731" y="853"/>
                    <a:pt x="1731" y="853"/>
                    <a:pt x="1731" y="853"/>
                  </a:cubicBezTo>
                  <a:cubicBezTo>
                    <a:pt x="1370" y="724"/>
                    <a:pt x="1370" y="724"/>
                    <a:pt x="1370" y="724"/>
                  </a:cubicBezTo>
                  <a:cubicBezTo>
                    <a:pt x="724" y="1369"/>
                    <a:pt x="724" y="1369"/>
                    <a:pt x="724" y="1369"/>
                  </a:cubicBezTo>
                  <a:cubicBezTo>
                    <a:pt x="827" y="1732"/>
                    <a:pt x="827" y="1732"/>
                    <a:pt x="827" y="1732"/>
                  </a:cubicBezTo>
                  <a:cubicBezTo>
                    <a:pt x="465" y="1732"/>
                    <a:pt x="465" y="1732"/>
                    <a:pt x="465" y="1732"/>
                  </a:cubicBezTo>
                  <a:cubicBezTo>
                    <a:pt x="104" y="2610"/>
                    <a:pt x="104" y="2610"/>
                    <a:pt x="104" y="2610"/>
                  </a:cubicBezTo>
                  <a:cubicBezTo>
                    <a:pt x="362" y="2894"/>
                    <a:pt x="362" y="2894"/>
                    <a:pt x="362" y="2894"/>
                  </a:cubicBezTo>
                  <a:cubicBezTo>
                    <a:pt x="0" y="3075"/>
                    <a:pt x="0" y="3075"/>
                    <a:pt x="0" y="3075"/>
                  </a:cubicBezTo>
                  <a:cubicBezTo>
                    <a:pt x="0" y="4006"/>
                    <a:pt x="0" y="4006"/>
                    <a:pt x="0" y="4006"/>
                  </a:cubicBezTo>
                  <a:cubicBezTo>
                    <a:pt x="362" y="4160"/>
                    <a:pt x="362" y="4160"/>
                    <a:pt x="362" y="4160"/>
                  </a:cubicBezTo>
                  <a:cubicBezTo>
                    <a:pt x="104" y="4471"/>
                    <a:pt x="104" y="4471"/>
                    <a:pt x="104" y="4471"/>
                  </a:cubicBezTo>
                  <a:cubicBezTo>
                    <a:pt x="439" y="5323"/>
                    <a:pt x="439" y="5323"/>
                    <a:pt x="439" y="5323"/>
                  </a:cubicBezTo>
                  <a:cubicBezTo>
                    <a:pt x="827" y="5350"/>
                    <a:pt x="827" y="5350"/>
                    <a:pt x="827" y="5350"/>
                  </a:cubicBezTo>
                  <a:cubicBezTo>
                    <a:pt x="724" y="5685"/>
                    <a:pt x="724" y="5685"/>
                    <a:pt x="724" y="5685"/>
                  </a:cubicBezTo>
                  <a:cubicBezTo>
                    <a:pt x="1370" y="6357"/>
                    <a:pt x="1370" y="6357"/>
                    <a:pt x="1370" y="6357"/>
                  </a:cubicBezTo>
                  <a:cubicBezTo>
                    <a:pt x="1705" y="6228"/>
                    <a:pt x="1705" y="6228"/>
                    <a:pt x="1705" y="6228"/>
                  </a:cubicBezTo>
                  <a:cubicBezTo>
                    <a:pt x="1731" y="6616"/>
                    <a:pt x="1731" y="6616"/>
                    <a:pt x="1731" y="6616"/>
                  </a:cubicBezTo>
                  <a:cubicBezTo>
                    <a:pt x="2584" y="6977"/>
                    <a:pt x="2584" y="6977"/>
                    <a:pt x="2584" y="6977"/>
                  </a:cubicBezTo>
                  <a:cubicBezTo>
                    <a:pt x="2895" y="6693"/>
                    <a:pt x="2895" y="6693"/>
                    <a:pt x="2895" y="6693"/>
                  </a:cubicBezTo>
                  <a:cubicBezTo>
                    <a:pt x="3075" y="7055"/>
                    <a:pt x="3075" y="7055"/>
                    <a:pt x="3075" y="7055"/>
                  </a:cubicBezTo>
                  <a:cubicBezTo>
                    <a:pt x="4004" y="7055"/>
                    <a:pt x="4004" y="7055"/>
                    <a:pt x="4004" y="7055"/>
                  </a:cubicBezTo>
                  <a:cubicBezTo>
                    <a:pt x="4160" y="6693"/>
                    <a:pt x="4160" y="6693"/>
                    <a:pt x="4160" y="6693"/>
                  </a:cubicBezTo>
                  <a:cubicBezTo>
                    <a:pt x="4470" y="6977"/>
                    <a:pt x="4470" y="6977"/>
                    <a:pt x="4470" y="6977"/>
                  </a:cubicBezTo>
                  <a:cubicBezTo>
                    <a:pt x="5322" y="6616"/>
                    <a:pt x="5322" y="6616"/>
                    <a:pt x="5322" y="6616"/>
                  </a:cubicBezTo>
                  <a:cubicBezTo>
                    <a:pt x="5348" y="6228"/>
                    <a:pt x="5348" y="6228"/>
                    <a:pt x="5348" y="6228"/>
                  </a:cubicBezTo>
                  <a:cubicBezTo>
                    <a:pt x="5685" y="6357"/>
                    <a:pt x="5685" y="6357"/>
                    <a:pt x="5685" y="6357"/>
                  </a:cubicBezTo>
                  <a:cubicBezTo>
                    <a:pt x="6356" y="5685"/>
                    <a:pt x="6356" y="5685"/>
                    <a:pt x="6356" y="5685"/>
                  </a:cubicBezTo>
                  <a:cubicBezTo>
                    <a:pt x="6227" y="5350"/>
                    <a:pt x="6227" y="5350"/>
                    <a:pt x="6227" y="5350"/>
                  </a:cubicBezTo>
                  <a:cubicBezTo>
                    <a:pt x="6615" y="5323"/>
                    <a:pt x="6615" y="5323"/>
                    <a:pt x="6615" y="5323"/>
                  </a:cubicBezTo>
                  <a:cubicBezTo>
                    <a:pt x="6951" y="4471"/>
                    <a:pt x="6951" y="4471"/>
                    <a:pt x="6951" y="4471"/>
                  </a:cubicBezTo>
                  <a:cubicBezTo>
                    <a:pt x="6692" y="4160"/>
                    <a:pt x="6692" y="4160"/>
                    <a:pt x="6692" y="4160"/>
                  </a:cubicBezTo>
                  <a:cubicBezTo>
                    <a:pt x="7054" y="4006"/>
                    <a:pt x="7054" y="4006"/>
                    <a:pt x="7054" y="4006"/>
                  </a:cubicBezTo>
                  <a:lnTo>
                    <a:pt x="7054" y="3075"/>
                  </a:lnTo>
                  <a:close/>
                  <a:moveTo>
                    <a:pt x="2842" y="6641"/>
                  </a:moveTo>
                  <a:lnTo>
                    <a:pt x="2842" y="6641"/>
                  </a:lnTo>
                  <a:lnTo>
                    <a:pt x="2868" y="6641"/>
                  </a:lnTo>
                  <a:lnTo>
                    <a:pt x="2868" y="6641"/>
                  </a:lnTo>
                  <a:lnTo>
                    <a:pt x="2842" y="6641"/>
                  </a:lnTo>
                  <a:close/>
                  <a:moveTo>
                    <a:pt x="4185" y="6641"/>
                  </a:moveTo>
                  <a:lnTo>
                    <a:pt x="4185" y="6641"/>
                  </a:lnTo>
                  <a:lnTo>
                    <a:pt x="4185" y="6641"/>
                  </a:lnTo>
                  <a:cubicBezTo>
                    <a:pt x="4211" y="6641"/>
                    <a:pt x="4211" y="6641"/>
                    <a:pt x="4211" y="6641"/>
                  </a:cubicBezTo>
                  <a:lnTo>
                    <a:pt x="4185" y="6641"/>
                  </a:lnTo>
                  <a:close/>
                  <a:moveTo>
                    <a:pt x="3539" y="5426"/>
                  </a:moveTo>
                  <a:lnTo>
                    <a:pt x="3539" y="5426"/>
                  </a:lnTo>
                  <a:cubicBezTo>
                    <a:pt x="2481" y="5426"/>
                    <a:pt x="1628" y="4574"/>
                    <a:pt x="1628" y="3540"/>
                  </a:cubicBezTo>
                  <a:cubicBezTo>
                    <a:pt x="1628" y="2481"/>
                    <a:pt x="2481" y="1628"/>
                    <a:pt x="3539" y="1628"/>
                  </a:cubicBezTo>
                  <a:cubicBezTo>
                    <a:pt x="4573" y="1628"/>
                    <a:pt x="5426" y="2481"/>
                    <a:pt x="5426" y="3540"/>
                  </a:cubicBezTo>
                  <a:cubicBezTo>
                    <a:pt x="5426" y="4574"/>
                    <a:pt x="4573" y="5426"/>
                    <a:pt x="3539" y="54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8" name="Freeform 197"/>
            <p:cNvSpPr>
              <a:spLocks noChangeArrowheads="1"/>
            </p:cNvSpPr>
            <p:nvPr/>
          </p:nvSpPr>
          <p:spPr bwMode="auto">
            <a:xfrm>
              <a:off x="3357" y="1053"/>
              <a:ext cx="421" cy="421"/>
            </a:xfrm>
            <a:custGeom>
              <a:avLst/>
              <a:gdLst>
                <a:gd name="T0" fmla="*/ 929 w 1861"/>
                <a:gd name="T1" fmla="*/ 0 h 1862"/>
                <a:gd name="T2" fmla="*/ 929 w 1861"/>
                <a:gd name="T3" fmla="*/ 0 h 1862"/>
                <a:gd name="T4" fmla="*/ 0 w 1861"/>
                <a:gd name="T5" fmla="*/ 930 h 1862"/>
                <a:gd name="T6" fmla="*/ 929 w 1861"/>
                <a:gd name="T7" fmla="*/ 1861 h 1862"/>
                <a:gd name="T8" fmla="*/ 1860 w 1861"/>
                <a:gd name="T9" fmla="*/ 930 h 1862"/>
                <a:gd name="T10" fmla="*/ 929 w 1861"/>
                <a:gd name="T11" fmla="*/ 0 h 1862"/>
              </a:gdLst>
              <a:ahLst/>
              <a:cxnLst>
                <a:cxn ang="0">
                  <a:pos x="T0" y="T1"/>
                </a:cxn>
                <a:cxn ang="0">
                  <a:pos x="T2" y="T3"/>
                </a:cxn>
                <a:cxn ang="0">
                  <a:pos x="T4" y="T5"/>
                </a:cxn>
                <a:cxn ang="0">
                  <a:pos x="T6" y="T7"/>
                </a:cxn>
                <a:cxn ang="0">
                  <a:pos x="T8" y="T9"/>
                </a:cxn>
                <a:cxn ang="0">
                  <a:pos x="T10" y="T11"/>
                </a:cxn>
              </a:cxnLst>
              <a:rect l="0" t="0" r="r" b="b"/>
              <a:pathLst>
                <a:path w="1861" h="1862">
                  <a:moveTo>
                    <a:pt x="929" y="0"/>
                  </a:moveTo>
                  <a:lnTo>
                    <a:pt x="929" y="0"/>
                  </a:lnTo>
                  <a:cubicBezTo>
                    <a:pt x="414" y="0"/>
                    <a:pt x="0" y="413"/>
                    <a:pt x="0" y="930"/>
                  </a:cubicBezTo>
                  <a:cubicBezTo>
                    <a:pt x="0" y="1447"/>
                    <a:pt x="414" y="1861"/>
                    <a:pt x="929" y="1861"/>
                  </a:cubicBezTo>
                  <a:cubicBezTo>
                    <a:pt x="1446" y="1861"/>
                    <a:pt x="1860" y="1447"/>
                    <a:pt x="1860" y="930"/>
                  </a:cubicBezTo>
                  <a:cubicBezTo>
                    <a:pt x="1860" y="413"/>
                    <a:pt x="1446" y="0"/>
                    <a:pt x="9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83" name="Freeform 182"/>
          <p:cNvSpPr>
            <a:spLocks noChangeArrowheads="1"/>
          </p:cNvSpPr>
          <p:nvPr/>
        </p:nvSpPr>
        <p:spPr bwMode="auto">
          <a:xfrm rot="12751467">
            <a:off x="5983240" y="2551430"/>
            <a:ext cx="1464859" cy="1464858"/>
          </a:xfrm>
          <a:custGeom>
            <a:avLst/>
            <a:gdLst>
              <a:gd name="T0" fmla="*/ 5969 w 6358"/>
              <a:gd name="T1" fmla="*/ 3255 h 6357"/>
              <a:gd name="T2" fmla="*/ 6357 w 6358"/>
              <a:gd name="T3" fmla="*/ 2842 h 6357"/>
              <a:gd name="T4" fmla="*/ 5893 w 6358"/>
              <a:gd name="T5" fmla="*/ 2557 h 6357"/>
              <a:gd name="T6" fmla="*/ 6151 w 6358"/>
              <a:gd name="T7" fmla="*/ 2040 h 6357"/>
              <a:gd name="T8" fmla="*/ 5659 w 6358"/>
              <a:gd name="T9" fmla="*/ 1886 h 6357"/>
              <a:gd name="T10" fmla="*/ 5789 w 6358"/>
              <a:gd name="T11" fmla="*/ 1342 h 6357"/>
              <a:gd name="T12" fmla="*/ 5246 w 6358"/>
              <a:gd name="T13" fmla="*/ 1317 h 6357"/>
              <a:gd name="T14" fmla="*/ 5246 w 6358"/>
              <a:gd name="T15" fmla="*/ 749 h 6357"/>
              <a:gd name="T16" fmla="*/ 4729 w 6358"/>
              <a:gd name="T17" fmla="*/ 852 h 6357"/>
              <a:gd name="T18" fmla="*/ 4574 w 6358"/>
              <a:gd name="T19" fmla="*/ 310 h 6357"/>
              <a:gd name="T20" fmla="*/ 4135 w 6358"/>
              <a:gd name="T21" fmla="*/ 543 h 6357"/>
              <a:gd name="T22" fmla="*/ 3851 w 6358"/>
              <a:gd name="T23" fmla="*/ 52 h 6357"/>
              <a:gd name="T24" fmla="*/ 3437 w 6358"/>
              <a:gd name="T25" fmla="*/ 387 h 6357"/>
              <a:gd name="T26" fmla="*/ 3049 w 6358"/>
              <a:gd name="T27" fmla="*/ 0 h 6357"/>
              <a:gd name="T28" fmla="*/ 2739 w 6358"/>
              <a:gd name="T29" fmla="*/ 413 h 6357"/>
              <a:gd name="T30" fmla="*/ 2275 w 6358"/>
              <a:gd name="T31" fmla="*/ 129 h 6357"/>
              <a:gd name="T32" fmla="*/ 2119 w 6358"/>
              <a:gd name="T33" fmla="*/ 593 h 6357"/>
              <a:gd name="T34" fmla="*/ 1577 w 6358"/>
              <a:gd name="T35" fmla="*/ 440 h 6357"/>
              <a:gd name="T36" fmla="*/ 1473 w 6358"/>
              <a:gd name="T37" fmla="*/ 955 h 6357"/>
              <a:gd name="T38" fmla="*/ 931 w 6358"/>
              <a:gd name="T39" fmla="*/ 929 h 6357"/>
              <a:gd name="T40" fmla="*/ 982 w 6358"/>
              <a:gd name="T41" fmla="*/ 1446 h 6357"/>
              <a:gd name="T42" fmla="*/ 440 w 6358"/>
              <a:gd name="T43" fmla="*/ 1549 h 6357"/>
              <a:gd name="T44" fmla="*/ 646 w 6358"/>
              <a:gd name="T45" fmla="*/ 2040 h 6357"/>
              <a:gd name="T46" fmla="*/ 129 w 6358"/>
              <a:gd name="T47" fmla="*/ 2299 h 6357"/>
              <a:gd name="T48" fmla="*/ 440 w 6358"/>
              <a:gd name="T49" fmla="*/ 2661 h 6357"/>
              <a:gd name="T50" fmla="*/ 0 w 6358"/>
              <a:gd name="T51" fmla="*/ 3023 h 6357"/>
              <a:gd name="T52" fmla="*/ 414 w 6358"/>
              <a:gd name="T53" fmla="*/ 3177 h 6357"/>
              <a:gd name="T54" fmla="*/ 26 w 6358"/>
              <a:gd name="T55" fmla="*/ 3488 h 6357"/>
              <a:gd name="T56" fmla="*/ 465 w 6358"/>
              <a:gd name="T57" fmla="*/ 3798 h 6357"/>
              <a:gd name="T58" fmla="*/ 207 w 6358"/>
              <a:gd name="T59" fmla="*/ 4263 h 6357"/>
              <a:gd name="T60" fmla="*/ 724 w 6358"/>
              <a:gd name="T61" fmla="*/ 4470 h 6357"/>
              <a:gd name="T62" fmla="*/ 569 w 6358"/>
              <a:gd name="T63" fmla="*/ 4987 h 6357"/>
              <a:gd name="T64" fmla="*/ 1138 w 6358"/>
              <a:gd name="T65" fmla="*/ 5038 h 6357"/>
              <a:gd name="T66" fmla="*/ 1111 w 6358"/>
              <a:gd name="T67" fmla="*/ 5581 h 6357"/>
              <a:gd name="T68" fmla="*/ 1654 w 6358"/>
              <a:gd name="T69" fmla="*/ 5504 h 6357"/>
              <a:gd name="T70" fmla="*/ 1783 w 6358"/>
              <a:gd name="T71" fmla="*/ 6021 h 6357"/>
              <a:gd name="T72" fmla="*/ 2300 w 6358"/>
              <a:gd name="T73" fmla="*/ 5814 h 6357"/>
              <a:gd name="T74" fmla="*/ 2533 w 6358"/>
              <a:gd name="T75" fmla="*/ 6279 h 6357"/>
              <a:gd name="T76" fmla="*/ 2998 w 6358"/>
              <a:gd name="T77" fmla="*/ 5943 h 6357"/>
              <a:gd name="T78" fmla="*/ 3256 w 6358"/>
              <a:gd name="T79" fmla="*/ 5943 h 6357"/>
              <a:gd name="T80" fmla="*/ 3670 w 6358"/>
              <a:gd name="T81" fmla="*/ 6304 h 6357"/>
              <a:gd name="T82" fmla="*/ 3929 w 6358"/>
              <a:gd name="T83" fmla="*/ 5839 h 6357"/>
              <a:gd name="T84" fmla="*/ 4445 w 6358"/>
              <a:gd name="T85" fmla="*/ 6097 h 6357"/>
              <a:gd name="T86" fmla="*/ 4574 w 6358"/>
              <a:gd name="T87" fmla="*/ 5581 h 6357"/>
              <a:gd name="T88" fmla="*/ 5143 w 6358"/>
              <a:gd name="T89" fmla="*/ 5684 h 6357"/>
              <a:gd name="T90" fmla="*/ 5143 w 6358"/>
              <a:gd name="T91" fmla="*/ 5141 h 6357"/>
              <a:gd name="T92" fmla="*/ 5711 w 6358"/>
              <a:gd name="T93" fmla="*/ 5116 h 6357"/>
              <a:gd name="T94" fmla="*/ 5582 w 6358"/>
              <a:gd name="T95" fmla="*/ 4599 h 6357"/>
              <a:gd name="T96" fmla="*/ 6125 w 6358"/>
              <a:gd name="T97" fmla="*/ 4418 h 6357"/>
              <a:gd name="T98" fmla="*/ 5866 w 6358"/>
              <a:gd name="T99" fmla="*/ 3953 h 6357"/>
              <a:gd name="T100" fmla="*/ 6332 w 6358"/>
              <a:gd name="T101" fmla="*/ 3643 h 6357"/>
              <a:gd name="T102" fmla="*/ 5969 w 6358"/>
              <a:gd name="T103" fmla="*/ 3255 h 6357"/>
              <a:gd name="T104" fmla="*/ 2068 w 6358"/>
              <a:gd name="T105" fmla="*/ 3177 h 6357"/>
              <a:gd name="T106" fmla="*/ 4290 w 6358"/>
              <a:gd name="T107" fmla="*/ 3177 h 6357"/>
              <a:gd name="T108" fmla="*/ 2068 w 6358"/>
              <a:gd name="T109" fmla="*/ 3177 h 6357"/>
              <a:gd name="T110" fmla="*/ 2791 w 6358"/>
              <a:gd name="T111" fmla="*/ 3177 h 6357"/>
              <a:gd name="T112" fmla="*/ 3592 w 6358"/>
              <a:gd name="T113" fmla="*/ 3177 h 6357"/>
              <a:gd name="T114" fmla="*/ 2791 w 6358"/>
              <a:gd name="T115" fmla="*/ 3177 h 6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8" h="6357">
                <a:moveTo>
                  <a:pt x="5969" y="3255"/>
                </a:moveTo>
                <a:lnTo>
                  <a:pt x="5969" y="3255"/>
                </a:lnTo>
                <a:cubicBezTo>
                  <a:pt x="6357" y="3177"/>
                  <a:pt x="6357" y="3177"/>
                  <a:pt x="6357" y="3177"/>
                </a:cubicBezTo>
                <a:cubicBezTo>
                  <a:pt x="6357" y="2842"/>
                  <a:pt x="6357" y="2842"/>
                  <a:pt x="6357" y="2842"/>
                </a:cubicBezTo>
                <a:cubicBezTo>
                  <a:pt x="5944" y="2816"/>
                  <a:pt x="5944" y="2816"/>
                  <a:pt x="5944" y="2816"/>
                </a:cubicBezTo>
                <a:cubicBezTo>
                  <a:pt x="5918" y="2713"/>
                  <a:pt x="5918" y="2635"/>
                  <a:pt x="5893" y="2557"/>
                </a:cubicBezTo>
                <a:cubicBezTo>
                  <a:pt x="6254" y="2376"/>
                  <a:pt x="6254" y="2376"/>
                  <a:pt x="6254" y="2376"/>
                </a:cubicBezTo>
                <a:cubicBezTo>
                  <a:pt x="6151" y="2040"/>
                  <a:pt x="6151" y="2040"/>
                  <a:pt x="6151" y="2040"/>
                </a:cubicBezTo>
                <a:cubicBezTo>
                  <a:pt x="5763" y="2118"/>
                  <a:pt x="5763" y="2118"/>
                  <a:pt x="5763" y="2118"/>
                </a:cubicBezTo>
                <a:cubicBezTo>
                  <a:pt x="5737" y="2040"/>
                  <a:pt x="5686" y="1963"/>
                  <a:pt x="5659" y="1886"/>
                </a:cubicBezTo>
                <a:cubicBezTo>
                  <a:pt x="5969" y="1627"/>
                  <a:pt x="5969" y="1627"/>
                  <a:pt x="5969" y="1627"/>
                </a:cubicBezTo>
                <a:cubicBezTo>
                  <a:pt x="5789" y="1342"/>
                  <a:pt x="5789" y="1342"/>
                  <a:pt x="5789" y="1342"/>
                </a:cubicBezTo>
                <a:cubicBezTo>
                  <a:pt x="5427" y="1524"/>
                  <a:pt x="5427" y="1524"/>
                  <a:pt x="5427" y="1524"/>
                </a:cubicBezTo>
                <a:cubicBezTo>
                  <a:pt x="5376" y="1446"/>
                  <a:pt x="5324" y="1369"/>
                  <a:pt x="5246" y="1317"/>
                </a:cubicBezTo>
                <a:cubicBezTo>
                  <a:pt x="5505" y="981"/>
                  <a:pt x="5505" y="981"/>
                  <a:pt x="5505" y="981"/>
                </a:cubicBezTo>
                <a:cubicBezTo>
                  <a:pt x="5246" y="749"/>
                  <a:pt x="5246" y="749"/>
                  <a:pt x="5246" y="749"/>
                </a:cubicBezTo>
                <a:cubicBezTo>
                  <a:pt x="4936" y="1007"/>
                  <a:pt x="4936" y="1007"/>
                  <a:pt x="4936" y="1007"/>
                </a:cubicBezTo>
                <a:cubicBezTo>
                  <a:pt x="4859" y="955"/>
                  <a:pt x="4807" y="903"/>
                  <a:pt x="4729" y="852"/>
                </a:cubicBezTo>
                <a:cubicBezTo>
                  <a:pt x="4884" y="465"/>
                  <a:pt x="4884" y="465"/>
                  <a:pt x="4884" y="465"/>
                </a:cubicBezTo>
                <a:cubicBezTo>
                  <a:pt x="4574" y="310"/>
                  <a:pt x="4574" y="310"/>
                  <a:pt x="4574" y="310"/>
                </a:cubicBezTo>
                <a:cubicBezTo>
                  <a:pt x="4342" y="645"/>
                  <a:pt x="4342" y="645"/>
                  <a:pt x="4342" y="645"/>
                </a:cubicBezTo>
                <a:cubicBezTo>
                  <a:pt x="4264" y="593"/>
                  <a:pt x="4212" y="569"/>
                  <a:pt x="4135" y="543"/>
                </a:cubicBezTo>
                <a:cubicBezTo>
                  <a:pt x="4187" y="155"/>
                  <a:pt x="4187" y="155"/>
                  <a:pt x="4187" y="155"/>
                </a:cubicBezTo>
                <a:cubicBezTo>
                  <a:pt x="3851" y="52"/>
                  <a:pt x="3851" y="52"/>
                  <a:pt x="3851" y="52"/>
                </a:cubicBezTo>
                <a:cubicBezTo>
                  <a:pt x="3695" y="440"/>
                  <a:pt x="3695" y="440"/>
                  <a:pt x="3695" y="440"/>
                </a:cubicBezTo>
                <a:cubicBezTo>
                  <a:pt x="3618" y="413"/>
                  <a:pt x="3515" y="413"/>
                  <a:pt x="3437" y="387"/>
                </a:cubicBezTo>
                <a:cubicBezTo>
                  <a:pt x="3385" y="0"/>
                  <a:pt x="3385" y="0"/>
                  <a:pt x="3385" y="0"/>
                </a:cubicBezTo>
                <a:cubicBezTo>
                  <a:pt x="3049" y="0"/>
                  <a:pt x="3049" y="0"/>
                  <a:pt x="3049" y="0"/>
                </a:cubicBezTo>
                <a:cubicBezTo>
                  <a:pt x="2998" y="387"/>
                  <a:pt x="2998" y="387"/>
                  <a:pt x="2998" y="387"/>
                </a:cubicBezTo>
                <a:cubicBezTo>
                  <a:pt x="2920" y="413"/>
                  <a:pt x="2817" y="413"/>
                  <a:pt x="2739" y="413"/>
                </a:cubicBezTo>
                <a:cubicBezTo>
                  <a:pt x="2610" y="52"/>
                  <a:pt x="2610" y="52"/>
                  <a:pt x="2610" y="52"/>
                </a:cubicBezTo>
                <a:cubicBezTo>
                  <a:pt x="2275" y="129"/>
                  <a:pt x="2275" y="129"/>
                  <a:pt x="2275" y="129"/>
                </a:cubicBezTo>
                <a:cubicBezTo>
                  <a:pt x="2326" y="516"/>
                  <a:pt x="2326" y="516"/>
                  <a:pt x="2326" y="516"/>
                </a:cubicBezTo>
                <a:cubicBezTo>
                  <a:pt x="2248" y="543"/>
                  <a:pt x="2171" y="569"/>
                  <a:pt x="2119" y="593"/>
                </a:cubicBezTo>
                <a:cubicBezTo>
                  <a:pt x="1887" y="258"/>
                  <a:pt x="1887" y="258"/>
                  <a:pt x="1887" y="258"/>
                </a:cubicBezTo>
                <a:cubicBezTo>
                  <a:pt x="1577" y="440"/>
                  <a:pt x="1577" y="440"/>
                  <a:pt x="1577" y="440"/>
                </a:cubicBezTo>
                <a:cubicBezTo>
                  <a:pt x="1706" y="800"/>
                  <a:pt x="1706" y="800"/>
                  <a:pt x="1706" y="800"/>
                </a:cubicBezTo>
                <a:cubicBezTo>
                  <a:pt x="1628" y="852"/>
                  <a:pt x="1551" y="903"/>
                  <a:pt x="1473" y="955"/>
                </a:cubicBezTo>
                <a:cubicBezTo>
                  <a:pt x="1189" y="697"/>
                  <a:pt x="1189" y="697"/>
                  <a:pt x="1189" y="697"/>
                </a:cubicBezTo>
                <a:cubicBezTo>
                  <a:pt x="931" y="929"/>
                  <a:pt x="931" y="929"/>
                  <a:pt x="931" y="929"/>
                </a:cubicBezTo>
                <a:cubicBezTo>
                  <a:pt x="1163" y="1266"/>
                  <a:pt x="1163" y="1266"/>
                  <a:pt x="1163" y="1266"/>
                </a:cubicBezTo>
                <a:cubicBezTo>
                  <a:pt x="1111" y="1317"/>
                  <a:pt x="1034" y="1395"/>
                  <a:pt x="982" y="1446"/>
                </a:cubicBezTo>
                <a:cubicBezTo>
                  <a:pt x="621" y="1266"/>
                  <a:pt x="621" y="1266"/>
                  <a:pt x="621" y="1266"/>
                </a:cubicBezTo>
                <a:cubicBezTo>
                  <a:pt x="440" y="1549"/>
                  <a:pt x="440" y="1549"/>
                  <a:pt x="440" y="1549"/>
                </a:cubicBezTo>
                <a:cubicBezTo>
                  <a:pt x="750" y="1834"/>
                  <a:pt x="750" y="1834"/>
                  <a:pt x="750" y="1834"/>
                </a:cubicBezTo>
                <a:cubicBezTo>
                  <a:pt x="698" y="1911"/>
                  <a:pt x="672" y="1963"/>
                  <a:pt x="646" y="2040"/>
                </a:cubicBezTo>
                <a:cubicBezTo>
                  <a:pt x="233" y="1963"/>
                  <a:pt x="233" y="1963"/>
                  <a:pt x="233" y="1963"/>
                </a:cubicBezTo>
                <a:cubicBezTo>
                  <a:pt x="129" y="2299"/>
                  <a:pt x="129" y="2299"/>
                  <a:pt x="129" y="2299"/>
                </a:cubicBezTo>
                <a:cubicBezTo>
                  <a:pt x="491" y="2480"/>
                  <a:pt x="491" y="2480"/>
                  <a:pt x="491" y="2480"/>
                </a:cubicBezTo>
                <a:cubicBezTo>
                  <a:pt x="465" y="2532"/>
                  <a:pt x="465" y="2609"/>
                  <a:pt x="440" y="2661"/>
                </a:cubicBezTo>
                <a:cubicBezTo>
                  <a:pt x="52" y="2686"/>
                  <a:pt x="52" y="2686"/>
                  <a:pt x="52" y="2686"/>
                </a:cubicBezTo>
                <a:cubicBezTo>
                  <a:pt x="0" y="3023"/>
                  <a:pt x="0" y="3023"/>
                  <a:pt x="0" y="3023"/>
                </a:cubicBezTo>
                <a:cubicBezTo>
                  <a:pt x="414" y="3100"/>
                  <a:pt x="414" y="3100"/>
                  <a:pt x="414" y="3100"/>
                </a:cubicBezTo>
                <a:cubicBezTo>
                  <a:pt x="414" y="3126"/>
                  <a:pt x="414" y="3152"/>
                  <a:pt x="414" y="3177"/>
                </a:cubicBezTo>
                <a:cubicBezTo>
                  <a:pt x="414" y="3230"/>
                  <a:pt x="414" y="3306"/>
                  <a:pt x="414" y="3359"/>
                </a:cubicBezTo>
                <a:cubicBezTo>
                  <a:pt x="26" y="3488"/>
                  <a:pt x="26" y="3488"/>
                  <a:pt x="26" y="3488"/>
                </a:cubicBezTo>
                <a:cubicBezTo>
                  <a:pt x="77" y="3823"/>
                  <a:pt x="77" y="3823"/>
                  <a:pt x="77" y="3823"/>
                </a:cubicBezTo>
                <a:cubicBezTo>
                  <a:pt x="465" y="3798"/>
                  <a:pt x="465" y="3798"/>
                  <a:pt x="465" y="3798"/>
                </a:cubicBezTo>
                <a:cubicBezTo>
                  <a:pt x="491" y="3901"/>
                  <a:pt x="517" y="3979"/>
                  <a:pt x="543" y="4056"/>
                </a:cubicBezTo>
                <a:cubicBezTo>
                  <a:pt x="207" y="4263"/>
                  <a:pt x="207" y="4263"/>
                  <a:pt x="207" y="4263"/>
                </a:cubicBezTo>
                <a:cubicBezTo>
                  <a:pt x="336" y="4573"/>
                  <a:pt x="336" y="4573"/>
                  <a:pt x="336" y="4573"/>
                </a:cubicBezTo>
                <a:cubicBezTo>
                  <a:pt x="724" y="4470"/>
                  <a:pt x="724" y="4470"/>
                  <a:pt x="724" y="4470"/>
                </a:cubicBezTo>
                <a:cubicBezTo>
                  <a:pt x="775" y="4547"/>
                  <a:pt x="801" y="4625"/>
                  <a:pt x="853" y="4702"/>
                </a:cubicBezTo>
                <a:cubicBezTo>
                  <a:pt x="569" y="4987"/>
                  <a:pt x="569" y="4987"/>
                  <a:pt x="569" y="4987"/>
                </a:cubicBezTo>
                <a:cubicBezTo>
                  <a:pt x="775" y="5245"/>
                  <a:pt x="775" y="5245"/>
                  <a:pt x="775" y="5245"/>
                </a:cubicBezTo>
                <a:cubicBezTo>
                  <a:pt x="1138" y="5038"/>
                  <a:pt x="1138" y="5038"/>
                  <a:pt x="1138" y="5038"/>
                </a:cubicBezTo>
                <a:cubicBezTo>
                  <a:pt x="1189" y="5116"/>
                  <a:pt x="1241" y="5167"/>
                  <a:pt x="1318" y="5219"/>
                </a:cubicBezTo>
                <a:cubicBezTo>
                  <a:pt x="1111" y="5581"/>
                  <a:pt x="1111" y="5581"/>
                  <a:pt x="1111" y="5581"/>
                </a:cubicBezTo>
                <a:cubicBezTo>
                  <a:pt x="1370" y="5787"/>
                  <a:pt x="1370" y="5787"/>
                  <a:pt x="1370" y="5787"/>
                </a:cubicBezTo>
                <a:cubicBezTo>
                  <a:pt x="1654" y="5504"/>
                  <a:pt x="1654" y="5504"/>
                  <a:pt x="1654" y="5504"/>
                </a:cubicBezTo>
                <a:cubicBezTo>
                  <a:pt x="1731" y="5555"/>
                  <a:pt x="1809" y="5581"/>
                  <a:pt x="1887" y="5633"/>
                </a:cubicBezTo>
                <a:cubicBezTo>
                  <a:pt x="1783" y="6021"/>
                  <a:pt x="1783" y="6021"/>
                  <a:pt x="1783" y="6021"/>
                </a:cubicBezTo>
                <a:cubicBezTo>
                  <a:pt x="2093" y="6150"/>
                  <a:pt x="2093" y="6150"/>
                  <a:pt x="2093" y="6150"/>
                </a:cubicBezTo>
                <a:cubicBezTo>
                  <a:pt x="2300" y="5814"/>
                  <a:pt x="2300" y="5814"/>
                  <a:pt x="2300" y="5814"/>
                </a:cubicBezTo>
                <a:cubicBezTo>
                  <a:pt x="2378" y="5839"/>
                  <a:pt x="2455" y="5865"/>
                  <a:pt x="2558" y="5865"/>
                </a:cubicBezTo>
                <a:cubicBezTo>
                  <a:pt x="2533" y="6279"/>
                  <a:pt x="2533" y="6279"/>
                  <a:pt x="2533" y="6279"/>
                </a:cubicBezTo>
                <a:cubicBezTo>
                  <a:pt x="2868" y="6330"/>
                  <a:pt x="2868" y="6330"/>
                  <a:pt x="2868" y="6330"/>
                </a:cubicBezTo>
                <a:cubicBezTo>
                  <a:pt x="2998" y="5943"/>
                  <a:pt x="2998" y="5943"/>
                  <a:pt x="2998" y="5943"/>
                </a:cubicBezTo>
                <a:cubicBezTo>
                  <a:pt x="3049" y="5943"/>
                  <a:pt x="3127" y="5943"/>
                  <a:pt x="3178" y="5943"/>
                </a:cubicBezTo>
                <a:cubicBezTo>
                  <a:pt x="3205" y="5943"/>
                  <a:pt x="3231" y="5943"/>
                  <a:pt x="3256" y="5943"/>
                </a:cubicBezTo>
                <a:cubicBezTo>
                  <a:pt x="3334" y="6356"/>
                  <a:pt x="3334" y="6356"/>
                  <a:pt x="3334" y="6356"/>
                </a:cubicBezTo>
                <a:cubicBezTo>
                  <a:pt x="3670" y="6304"/>
                  <a:pt x="3670" y="6304"/>
                  <a:pt x="3670" y="6304"/>
                </a:cubicBezTo>
                <a:cubicBezTo>
                  <a:pt x="3695" y="5917"/>
                  <a:pt x="3695" y="5917"/>
                  <a:pt x="3695" y="5917"/>
                </a:cubicBezTo>
                <a:cubicBezTo>
                  <a:pt x="3773" y="5891"/>
                  <a:pt x="3851" y="5865"/>
                  <a:pt x="3929" y="5839"/>
                </a:cubicBezTo>
                <a:cubicBezTo>
                  <a:pt x="4135" y="6201"/>
                  <a:pt x="4135" y="6201"/>
                  <a:pt x="4135" y="6201"/>
                </a:cubicBezTo>
                <a:cubicBezTo>
                  <a:pt x="4445" y="6097"/>
                  <a:pt x="4445" y="6097"/>
                  <a:pt x="4445" y="6097"/>
                </a:cubicBezTo>
                <a:cubicBezTo>
                  <a:pt x="4368" y="5684"/>
                  <a:pt x="4368" y="5684"/>
                  <a:pt x="4368" y="5684"/>
                </a:cubicBezTo>
                <a:cubicBezTo>
                  <a:pt x="4445" y="5658"/>
                  <a:pt x="4522" y="5607"/>
                  <a:pt x="4574" y="5581"/>
                </a:cubicBezTo>
                <a:cubicBezTo>
                  <a:pt x="4859" y="5865"/>
                  <a:pt x="4859" y="5865"/>
                  <a:pt x="4859" y="5865"/>
                </a:cubicBezTo>
                <a:cubicBezTo>
                  <a:pt x="5143" y="5684"/>
                  <a:pt x="5143" y="5684"/>
                  <a:pt x="5143" y="5684"/>
                </a:cubicBezTo>
                <a:cubicBezTo>
                  <a:pt x="4962" y="5323"/>
                  <a:pt x="4962" y="5323"/>
                  <a:pt x="4962" y="5323"/>
                </a:cubicBezTo>
                <a:cubicBezTo>
                  <a:pt x="5014" y="5270"/>
                  <a:pt x="5091" y="5194"/>
                  <a:pt x="5143" y="5141"/>
                </a:cubicBezTo>
                <a:cubicBezTo>
                  <a:pt x="5479" y="5374"/>
                  <a:pt x="5479" y="5374"/>
                  <a:pt x="5479" y="5374"/>
                </a:cubicBezTo>
                <a:cubicBezTo>
                  <a:pt x="5711" y="5116"/>
                  <a:pt x="5711" y="5116"/>
                  <a:pt x="5711" y="5116"/>
                </a:cubicBezTo>
                <a:cubicBezTo>
                  <a:pt x="5427" y="4806"/>
                  <a:pt x="5427" y="4806"/>
                  <a:pt x="5427" y="4806"/>
                </a:cubicBezTo>
                <a:cubicBezTo>
                  <a:pt x="5479" y="4728"/>
                  <a:pt x="5530" y="4650"/>
                  <a:pt x="5582" y="4599"/>
                </a:cubicBezTo>
                <a:cubicBezTo>
                  <a:pt x="5969" y="4728"/>
                  <a:pt x="5969" y="4728"/>
                  <a:pt x="5969" y="4728"/>
                </a:cubicBezTo>
                <a:cubicBezTo>
                  <a:pt x="6125" y="4418"/>
                  <a:pt x="6125" y="4418"/>
                  <a:pt x="6125" y="4418"/>
                </a:cubicBezTo>
                <a:cubicBezTo>
                  <a:pt x="5763" y="4186"/>
                  <a:pt x="5763" y="4186"/>
                  <a:pt x="5763" y="4186"/>
                </a:cubicBezTo>
                <a:cubicBezTo>
                  <a:pt x="5815" y="4108"/>
                  <a:pt x="5840" y="4030"/>
                  <a:pt x="5866" y="3953"/>
                </a:cubicBezTo>
                <a:cubicBezTo>
                  <a:pt x="6254" y="3979"/>
                  <a:pt x="6254" y="3979"/>
                  <a:pt x="6254" y="3979"/>
                </a:cubicBezTo>
                <a:cubicBezTo>
                  <a:pt x="6332" y="3643"/>
                  <a:pt x="6332" y="3643"/>
                  <a:pt x="6332" y="3643"/>
                </a:cubicBezTo>
                <a:cubicBezTo>
                  <a:pt x="5944" y="3513"/>
                  <a:pt x="5944" y="3513"/>
                  <a:pt x="5944" y="3513"/>
                </a:cubicBezTo>
                <a:cubicBezTo>
                  <a:pt x="5944" y="3436"/>
                  <a:pt x="5969" y="3333"/>
                  <a:pt x="5969" y="3255"/>
                </a:cubicBezTo>
                <a:close/>
                <a:moveTo>
                  <a:pt x="2068" y="3177"/>
                </a:moveTo>
                <a:lnTo>
                  <a:pt x="2068" y="3177"/>
                </a:lnTo>
                <a:cubicBezTo>
                  <a:pt x="2068" y="2557"/>
                  <a:pt x="2558" y="2066"/>
                  <a:pt x="3178" y="2066"/>
                </a:cubicBezTo>
                <a:cubicBezTo>
                  <a:pt x="3799" y="2066"/>
                  <a:pt x="4290" y="2557"/>
                  <a:pt x="4290" y="3177"/>
                </a:cubicBezTo>
                <a:cubicBezTo>
                  <a:pt x="4290" y="3772"/>
                  <a:pt x="3799" y="4289"/>
                  <a:pt x="3178" y="4289"/>
                </a:cubicBezTo>
                <a:cubicBezTo>
                  <a:pt x="2558" y="4289"/>
                  <a:pt x="2068" y="3772"/>
                  <a:pt x="2068" y="3177"/>
                </a:cubicBezTo>
                <a:close/>
                <a:moveTo>
                  <a:pt x="2791" y="3177"/>
                </a:moveTo>
                <a:lnTo>
                  <a:pt x="2791" y="3177"/>
                </a:lnTo>
                <a:cubicBezTo>
                  <a:pt x="2791" y="2945"/>
                  <a:pt x="2972" y="2764"/>
                  <a:pt x="3178" y="2764"/>
                </a:cubicBezTo>
                <a:cubicBezTo>
                  <a:pt x="3412" y="2764"/>
                  <a:pt x="3592" y="2945"/>
                  <a:pt x="3592" y="3177"/>
                </a:cubicBezTo>
                <a:cubicBezTo>
                  <a:pt x="3592" y="3384"/>
                  <a:pt x="3412" y="3565"/>
                  <a:pt x="3178" y="3565"/>
                </a:cubicBezTo>
                <a:cubicBezTo>
                  <a:pt x="2972" y="3565"/>
                  <a:pt x="2791" y="3384"/>
                  <a:pt x="2791" y="3177"/>
                </a:cubicBezTo>
                <a:close/>
              </a:path>
            </a:pathLst>
          </a:custGeom>
          <a:gradFill flip="none" rotWithShape="1">
            <a:gsLst>
              <a:gs pos="0">
                <a:schemeClr val="accent1">
                  <a:lumMod val="0"/>
                  <a:lumOff val="100000"/>
                  <a:alpha val="69000"/>
                </a:schemeClr>
              </a:gs>
              <a:gs pos="35000">
                <a:schemeClr val="accent4">
                  <a:lumMod val="65000"/>
                  <a:lumOff val="35000"/>
                  <a:alpha val="77000"/>
                </a:schemeClr>
              </a:gs>
              <a:gs pos="100000">
                <a:schemeClr val="bg2">
                  <a:lumMod val="40000"/>
                  <a:lumOff val="60000"/>
                  <a:alpha val="37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 name="Freeform 187"/>
          <p:cNvSpPr>
            <a:spLocks noChangeArrowheads="1"/>
          </p:cNvSpPr>
          <p:nvPr/>
        </p:nvSpPr>
        <p:spPr bwMode="auto">
          <a:xfrm rot="17969155">
            <a:off x="6898315" y="2578409"/>
            <a:ext cx="1570279" cy="1570279"/>
          </a:xfrm>
          <a:custGeom>
            <a:avLst/>
            <a:gdLst>
              <a:gd name="T0" fmla="*/ 11034 w 11733"/>
              <a:gd name="T1" fmla="*/ 4754 h 11733"/>
              <a:gd name="T2" fmla="*/ 11034 w 11733"/>
              <a:gd name="T3" fmla="*/ 4754 h 11733"/>
              <a:gd name="T4" fmla="*/ 10310 w 11733"/>
              <a:gd name="T5" fmla="*/ 2997 h 11733"/>
              <a:gd name="T6" fmla="*/ 10569 w 11733"/>
              <a:gd name="T7" fmla="*/ 2274 h 11733"/>
              <a:gd name="T8" fmla="*/ 9484 w 11733"/>
              <a:gd name="T9" fmla="*/ 1164 h 11733"/>
              <a:gd name="T10" fmla="*/ 8735 w 11733"/>
              <a:gd name="T11" fmla="*/ 1422 h 11733"/>
              <a:gd name="T12" fmla="*/ 6978 w 11733"/>
              <a:gd name="T13" fmla="*/ 698 h 11733"/>
              <a:gd name="T14" fmla="*/ 6642 w 11733"/>
              <a:gd name="T15" fmla="*/ 0 h 11733"/>
              <a:gd name="T16" fmla="*/ 5092 w 11733"/>
              <a:gd name="T17" fmla="*/ 0 h 11733"/>
              <a:gd name="T18" fmla="*/ 4755 w 11733"/>
              <a:gd name="T19" fmla="*/ 698 h 11733"/>
              <a:gd name="T20" fmla="*/ 2998 w 11733"/>
              <a:gd name="T21" fmla="*/ 1422 h 11733"/>
              <a:gd name="T22" fmla="*/ 2274 w 11733"/>
              <a:gd name="T23" fmla="*/ 1164 h 11733"/>
              <a:gd name="T24" fmla="*/ 1189 w 11733"/>
              <a:gd name="T25" fmla="*/ 2274 h 11733"/>
              <a:gd name="T26" fmla="*/ 1447 w 11733"/>
              <a:gd name="T27" fmla="*/ 2997 h 11733"/>
              <a:gd name="T28" fmla="*/ 698 w 11733"/>
              <a:gd name="T29" fmla="*/ 4754 h 11733"/>
              <a:gd name="T30" fmla="*/ 0 w 11733"/>
              <a:gd name="T31" fmla="*/ 5091 h 11733"/>
              <a:gd name="T32" fmla="*/ 0 w 11733"/>
              <a:gd name="T33" fmla="*/ 6641 h 11733"/>
              <a:gd name="T34" fmla="*/ 698 w 11733"/>
              <a:gd name="T35" fmla="*/ 6977 h 11733"/>
              <a:gd name="T36" fmla="*/ 1447 w 11733"/>
              <a:gd name="T37" fmla="*/ 8734 h 11733"/>
              <a:gd name="T38" fmla="*/ 1189 w 11733"/>
              <a:gd name="T39" fmla="*/ 9458 h 11733"/>
              <a:gd name="T40" fmla="*/ 2274 w 11733"/>
              <a:gd name="T41" fmla="*/ 10569 h 11733"/>
              <a:gd name="T42" fmla="*/ 2998 w 11733"/>
              <a:gd name="T43" fmla="*/ 10311 h 11733"/>
              <a:gd name="T44" fmla="*/ 4755 w 11733"/>
              <a:gd name="T45" fmla="*/ 11034 h 11733"/>
              <a:gd name="T46" fmla="*/ 5092 w 11733"/>
              <a:gd name="T47" fmla="*/ 11732 h 11733"/>
              <a:gd name="T48" fmla="*/ 6642 w 11733"/>
              <a:gd name="T49" fmla="*/ 11732 h 11733"/>
              <a:gd name="T50" fmla="*/ 6978 w 11733"/>
              <a:gd name="T51" fmla="*/ 11034 h 11733"/>
              <a:gd name="T52" fmla="*/ 8735 w 11733"/>
              <a:gd name="T53" fmla="*/ 10311 h 11733"/>
              <a:gd name="T54" fmla="*/ 9484 w 11733"/>
              <a:gd name="T55" fmla="*/ 10569 h 11733"/>
              <a:gd name="T56" fmla="*/ 10569 w 11733"/>
              <a:gd name="T57" fmla="*/ 9458 h 11733"/>
              <a:gd name="T58" fmla="*/ 10310 w 11733"/>
              <a:gd name="T59" fmla="*/ 8734 h 11733"/>
              <a:gd name="T60" fmla="*/ 11034 w 11733"/>
              <a:gd name="T61" fmla="*/ 6977 h 11733"/>
              <a:gd name="T62" fmla="*/ 11732 w 11733"/>
              <a:gd name="T63" fmla="*/ 6641 h 11733"/>
              <a:gd name="T64" fmla="*/ 11732 w 11733"/>
              <a:gd name="T65" fmla="*/ 5091 h 11733"/>
              <a:gd name="T66" fmla="*/ 11034 w 11733"/>
              <a:gd name="T67" fmla="*/ 4754 h 11733"/>
              <a:gd name="T68" fmla="*/ 5866 w 11733"/>
              <a:gd name="T69" fmla="*/ 9045 h 11733"/>
              <a:gd name="T70" fmla="*/ 5866 w 11733"/>
              <a:gd name="T71" fmla="*/ 9045 h 11733"/>
              <a:gd name="T72" fmla="*/ 2714 w 11733"/>
              <a:gd name="T73" fmla="*/ 5866 h 11733"/>
              <a:gd name="T74" fmla="*/ 5866 w 11733"/>
              <a:gd name="T75" fmla="*/ 2687 h 11733"/>
              <a:gd name="T76" fmla="*/ 9045 w 11733"/>
              <a:gd name="T77" fmla="*/ 5866 h 11733"/>
              <a:gd name="T78" fmla="*/ 5866 w 11733"/>
              <a:gd name="T79" fmla="*/ 9045 h 11733"/>
              <a:gd name="T80" fmla="*/ 5866 w 11733"/>
              <a:gd name="T81" fmla="*/ 7416 h 11733"/>
              <a:gd name="T82" fmla="*/ 5866 w 11733"/>
              <a:gd name="T83" fmla="*/ 7416 h 11733"/>
              <a:gd name="T84" fmla="*/ 4316 w 11733"/>
              <a:gd name="T85" fmla="*/ 5866 h 11733"/>
              <a:gd name="T86" fmla="*/ 5866 w 11733"/>
              <a:gd name="T87" fmla="*/ 4315 h 11733"/>
              <a:gd name="T88" fmla="*/ 7417 w 11733"/>
              <a:gd name="T89" fmla="*/ 5866 h 11733"/>
              <a:gd name="T90" fmla="*/ 5866 w 11733"/>
              <a:gd name="T91" fmla="*/ 7416 h 1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33" h="11733">
                <a:moveTo>
                  <a:pt x="11034" y="4754"/>
                </a:moveTo>
                <a:lnTo>
                  <a:pt x="11034" y="4754"/>
                </a:lnTo>
                <a:cubicBezTo>
                  <a:pt x="10905" y="4108"/>
                  <a:pt x="10646" y="3514"/>
                  <a:pt x="10310" y="2997"/>
                </a:cubicBezTo>
                <a:cubicBezTo>
                  <a:pt x="10569" y="2274"/>
                  <a:pt x="10569" y="2274"/>
                  <a:pt x="10569" y="2274"/>
                </a:cubicBezTo>
                <a:cubicBezTo>
                  <a:pt x="9484" y="1164"/>
                  <a:pt x="9484" y="1164"/>
                  <a:pt x="9484" y="1164"/>
                </a:cubicBezTo>
                <a:cubicBezTo>
                  <a:pt x="8735" y="1422"/>
                  <a:pt x="8735" y="1422"/>
                  <a:pt x="8735" y="1422"/>
                </a:cubicBezTo>
                <a:cubicBezTo>
                  <a:pt x="8218" y="1086"/>
                  <a:pt x="7624" y="827"/>
                  <a:pt x="6978" y="698"/>
                </a:cubicBezTo>
                <a:cubicBezTo>
                  <a:pt x="6642" y="0"/>
                  <a:pt x="6642" y="0"/>
                  <a:pt x="6642" y="0"/>
                </a:cubicBezTo>
                <a:cubicBezTo>
                  <a:pt x="5092" y="0"/>
                  <a:pt x="5092" y="0"/>
                  <a:pt x="5092" y="0"/>
                </a:cubicBezTo>
                <a:cubicBezTo>
                  <a:pt x="4755" y="698"/>
                  <a:pt x="4755" y="698"/>
                  <a:pt x="4755" y="698"/>
                </a:cubicBezTo>
                <a:cubicBezTo>
                  <a:pt x="4135" y="827"/>
                  <a:pt x="3541" y="1086"/>
                  <a:pt x="2998" y="1422"/>
                </a:cubicBezTo>
                <a:cubicBezTo>
                  <a:pt x="2274" y="1164"/>
                  <a:pt x="2274" y="1164"/>
                  <a:pt x="2274" y="1164"/>
                </a:cubicBezTo>
                <a:cubicBezTo>
                  <a:pt x="1189" y="2274"/>
                  <a:pt x="1189" y="2274"/>
                  <a:pt x="1189" y="2274"/>
                </a:cubicBezTo>
                <a:cubicBezTo>
                  <a:pt x="1447" y="2997"/>
                  <a:pt x="1447" y="2997"/>
                  <a:pt x="1447" y="2997"/>
                </a:cubicBezTo>
                <a:cubicBezTo>
                  <a:pt x="1086" y="3514"/>
                  <a:pt x="853" y="4108"/>
                  <a:pt x="698" y="4754"/>
                </a:cubicBezTo>
                <a:cubicBezTo>
                  <a:pt x="0" y="5091"/>
                  <a:pt x="0" y="5091"/>
                  <a:pt x="0" y="5091"/>
                </a:cubicBezTo>
                <a:cubicBezTo>
                  <a:pt x="0" y="6641"/>
                  <a:pt x="0" y="6641"/>
                  <a:pt x="0" y="6641"/>
                </a:cubicBezTo>
                <a:cubicBezTo>
                  <a:pt x="698" y="6977"/>
                  <a:pt x="698" y="6977"/>
                  <a:pt x="698" y="6977"/>
                </a:cubicBezTo>
                <a:cubicBezTo>
                  <a:pt x="853" y="7623"/>
                  <a:pt x="1086" y="8218"/>
                  <a:pt x="1447" y="8734"/>
                </a:cubicBezTo>
                <a:cubicBezTo>
                  <a:pt x="1189" y="9458"/>
                  <a:pt x="1189" y="9458"/>
                  <a:pt x="1189" y="9458"/>
                </a:cubicBezTo>
                <a:cubicBezTo>
                  <a:pt x="2274" y="10569"/>
                  <a:pt x="2274" y="10569"/>
                  <a:pt x="2274" y="10569"/>
                </a:cubicBezTo>
                <a:cubicBezTo>
                  <a:pt x="2998" y="10311"/>
                  <a:pt x="2998" y="10311"/>
                  <a:pt x="2998" y="10311"/>
                </a:cubicBezTo>
                <a:cubicBezTo>
                  <a:pt x="3541" y="10646"/>
                  <a:pt x="4135" y="10905"/>
                  <a:pt x="4755" y="11034"/>
                </a:cubicBezTo>
                <a:cubicBezTo>
                  <a:pt x="5092" y="11732"/>
                  <a:pt x="5092" y="11732"/>
                  <a:pt x="5092" y="11732"/>
                </a:cubicBezTo>
                <a:cubicBezTo>
                  <a:pt x="6642" y="11732"/>
                  <a:pt x="6642" y="11732"/>
                  <a:pt x="6642" y="11732"/>
                </a:cubicBezTo>
                <a:cubicBezTo>
                  <a:pt x="6978" y="11034"/>
                  <a:pt x="6978" y="11034"/>
                  <a:pt x="6978" y="11034"/>
                </a:cubicBezTo>
                <a:cubicBezTo>
                  <a:pt x="7624" y="10905"/>
                  <a:pt x="8218" y="10646"/>
                  <a:pt x="8735" y="10311"/>
                </a:cubicBezTo>
                <a:cubicBezTo>
                  <a:pt x="9484" y="10569"/>
                  <a:pt x="9484" y="10569"/>
                  <a:pt x="9484" y="10569"/>
                </a:cubicBezTo>
                <a:cubicBezTo>
                  <a:pt x="10569" y="9458"/>
                  <a:pt x="10569" y="9458"/>
                  <a:pt x="10569" y="9458"/>
                </a:cubicBezTo>
                <a:cubicBezTo>
                  <a:pt x="10310" y="8734"/>
                  <a:pt x="10310" y="8734"/>
                  <a:pt x="10310" y="8734"/>
                </a:cubicBezTo>
                <a:cubicBezTo>
                  <a:pt x="10646" y="8218"/>
                  <a:pt x="10905" y="7623"/>
                  <a:pt x="11034" y="6977"/>
                </a:cubicBezTo>
                <a:cubicBezTo>
                  <a:pt x="11732" y="6641"/>
                  <a:pt x="11732" y="6641"/>
                  <a:pt x="11732" y="6641"/>
                </a:cubicBezTo>
                <a:cubicBezTo>
                  <a:pt x="11732" y="5091"/>
                  <a:pt x="11732" y="5091"/>
                  <a:pt x="11732" y="5091"/>
                </a:cubicBezTo>
                <a:lnTo>
                  <a:pt x="11034" y="4754"/>
                </a:lnTo>
                <a:close/>
                <a:moveTo>
                  <a:pt x="5866" y="9045"/>
                </a:moveTo>
                <a:lnTo>
                  <a:pt x="5866" y="9045"/>
                </a:lnTo>
                <a:cubicBezTo>
                  <a:pt x="4135" y="9045"/>
                  <a:pt x="2714" y="7623"/>
                  <a:pt x="2714" y="5866"/>
                </a:cubicBezTo>
                <a:cubicBezTo>
                  <a:pt x="2714" y="4108"/>
                  <a:pt x="4135" y="2687"/>
                  <a:pt x="5866" y="2687"/>
                </a:cubicBezTo>
                <a:cubicBezTo>
                  <a:pt x="7624" y="2687"/>
                  <a:pt x="9045" y="4108"/>
                  <a:pt x="9045" y="5866"/>
                </a:cubicBezTo>
                <a:cubicBezTo>
                  <a:pt x="9045" y="7623"/>
                  <a:pt x="7624" y="9045"/>
                  <a:pt x="5866" y="9045"/>
                </a:cubicBezTo>
                <a:close/>
                <a:moveTo>
                  <a:pt x="5866" y="7416"/>
                </a:moveTo>
                <a:lnTo>
                  <a:pt x="5866" y="7416"/>
                </a:lnTo>
                <a:cubicBezTo>
                  <a:pt x="5014" y="7416"/>
                  <a:pt x="4316" y="6718"/>
                  <a:pt x="4316" y="5866"/>
                </a:cubicBezTo>
                <a:cubicBezTo>
                  <a:pt x="4316" y="5013"/>
                  <a:pt x="5014" y="4315"/>
                  <a:pt x="5866" y="4315"/>
                </a:cubicBezTo>
                <a:cubicBezTo>
                  <a:pt x="6746" y="4315"/>
                  <a:pt x="7417" y="5013"/>
                  <a:pt x="7417" y="5866"/>
                </a:cubicBezTo>
                <a:cubicBezTo>
                  <a:pt x="7417" y="6718"/>
                  <a:pt x="6746" y="7416"/>
                  <a:pt x="5866" y="7416"/>
                </a:cubicBezTo>
                <a:close/>
              </a:path>
            </a:pathLst>
          </a:custGeom>
          <a:gradFill flip="none" rotWithShape="1">
            <a:gsLst>
              <a:gs pos="0">
                <a:schemeClr val="accent1">
                  <a:lumMod val="0"/>
                  <a:lumOff val="100000"/>
                  <a:alpha val="69000"/>
                </a:schemeClr>
              </a:gs>
              <a:gs pos="35000">
                <a:schemeClr val="accent6">
                  <a:lumMod val="60000"/>
                  <a:lumOff val="40000"/>
                  <a:alpha val="16000"/>
                </a:schemeClr>
              </a:gs>
              <a:gs pos="100000">
                <a:schemeClr val="bg2">
                  <a:lumMod val="40000"/>
                  <a:lumOff val="60000"/>
                  <a:alpha val="37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49152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iterate type="lt">
                                        <p:tmAbs val="0"/>
                                      </p:iterate>
                                      <p:childTnLst>
                                        <p:set>
                                          <p:cBhvr>
                                            <p:cTn id="6" dur="1" fill="hold">
                                              <p:stCondLst>
                                                <p:cond delay="0"/>
                                              </p:stCondLst>
                                            </p:cTn>
                                            <p:tgtEl>
                                              <p:spTgt spid="121"/>
                                            </p:tgtEl>
                                            <p:attrNameLst>
                                              <p:attrName>style.visibility</p:attrName>
                                            </p:attrNameLst>
                                          </p:cBhvr>
                                          <p:to>
                                            <p:strVal val="hidden"/>
                                          </p:to>
                                        </p:set>
                                      </p:childTnLst>
                                    </p:cTn>
                                  </p:par>
                                  <p:par>
                                    <p:cTn id="7" presetID="31"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anim calcmode="lin" valueType="num">
                                          <p:cBhvr>
                                            <p:cTn id="9" dur="300" fill="hold"/>
                                            <p:tgtEl>
                                              <p:spTgt spid="195"/>
                                            </p:tgtEl>
                                            <p:attrNameLst>
                                              <p:attrName>ppt_w</p:attrName>
                                            </p:attrNameLst>
                                          </p:cBhvr>
                                          <p:tavLst>
                                            <p:tav tm="0">
                                              <p:val>
                                                <p:fltVal val="0"/>
                                              </p:val>
                                            </p:tav>
                                            <p:tav tm="100000">
                                              <p:val>
                                                <p:strVal val="#ppt_w"/>
                                              </p:val>
                                            </p:tav>
                                          </p:tavLst>
                                        </p:anim>
                                        <p:anim calcmode="lin" valueType="num">
                                          <p:cBhvr>
                                            <p:cTn id="10" dur="300" fill="hold"/>
                                            <p:tgtEl>
                                              <p:spTgt spid="195"/>
                                            </p:tgtEl>
                                            <p:attrNameLst>
                                              <p:attrName>ppt_h</p:attrName>
                                            </p:attrNameLst>
                                          </p:cBhvr>
                                          <p:tavLst>
                                            <p:tav tm="0">
                                              <p:val>
                                                <p:fltVal val="0"/>
                                              </p:val>
                                            </p:tav>
                                            <p:tav tm="100000">
                                              <p:val>
                                                <p:strVal val="#ppt_h"/>
                                              </p:val>
                                            </p:tav>
                                          </p:tavLst>
                                        </p:anim>
                                        <p:anim calcmode="lin" valueType="num">
                                          <p:cBhvr>
                                            <p:cTn id="11" dur="300" fill="hold"/>
                                            <p:tgtEl>
                                              <p:spTgt spid="195"/>
                                            </p:tgtEl>
                                            <p:attrNameLst>
                                              <p:attrName>style.rotation</p:attrName>
                                            </p:attrNameLst>
                                          </p:cBhvr>
                                          <p:tavLst>
                                            <p:tav tm="0">
                                              <p:val>
                                                <p:fltVal val="90"/>
                                              </p:val>
                                            </p:tav>
                                            <p:tav tm="100000">
                                              <p:val>
                                                <p:fltVal val="0"/>
                                              </p:val>
                                            </p:tav>
                                          </p:tavLst>
                                        </p:anim>
                                        <p:animEffect transition="in" filter="fade">
                                          <p:cBhvr>
                                            <p:cTn id="12" dur="300"/>
                                            <p:tgtEl>
                                              <p:spTgt spid="195"/>
                                            </p:tgtEl>
                                          </p:cBhvr>
                                        </p:animEffect>
                                      </p:childTnLst>
                                    </p:cTn>
                                  </p:par>
                                  <p:par>
                                    <p:cTn id="13" presetID="8" presetClass="emph" presetSubtype="0" repeatCount="indefinite" fill="hold" grpId="1" nodeType="withEffect">
                                      <p:stCondLst>
                                        <p:cond delay="0"/>
                                      </p:stCondLst>
                                      <p:childTnLst>
                                        <p:animRot by="21600000">
                                          <p:cBhvr>
                                            <p:cTn id="14" dur="20000" fill="hold"/>
                                            <p:tgtEl>
                                              <p:spTgt spid="195"/>
                                            </p:tgtEl>
                                            <p:attrNameLst>
                                              <p:attrName>r</p:attrName>
                                            </p:attrNameLst>
                                          </p:cBhvr>
                                        </p:animRot>
                                      </p:childTnLst>
                                    </p:cTn>
                                  </p:par>
                                  <p:par>
                                    <p:cTn id="15" presetID="31" presetClass="entr" presetSubtype="0" fill="hold" nodeType="withEffect">
                                      <p:stCondLst>
                                        <p:cond delay="300"/>
                                      </p:stCondLst>
                                      <p:childTnLst>
                                        <p:set>
                                          <p:cBhvr>
                                            <p:cTn id="16" dur="1" fill="hold">
                                              <p:stCondLst>
                                                <p:cond delay="0"/>
                                              </p:stCondLst>
                                            </p:cTn>
                                            <p:tgtEl>
                                              <p:spTgt spid="174"/>
                                            </p:tgtEl>
                                            <p:attrNameLst>
                                              <p:attrName>style.visibility</p:attrName>
                                            </p:attrNameLst>
                                          </p:cBhvr>
                                          <p:to>
                                            <p:strVal val="visible"/>
                                          </p:to>
                                        </p:set>
                                        <p:anim calcmode="lin" valueType="num">
                                          <p:cBhvr>
                                            <p:cTn id="17" dur="300" fill="hold"/>
                                            <p:tgtEl>
                                              <p:spTgt spid="174"/>
                                            </p:tgtEl>
                                            <p:attrNameLst>
                                              <p:attrName>ppt_w</p:attrName>
                                            </p:attrNameLst>
                                          </p:cBhvr>
                                          <p:tavLst>
                                            <p:tav tm="0">
                                              <p:val>
                                                <p:fltVal val="0"/>
                                              </p:val>
                                            </p:tav>
                                            <p:tav tm="100000">
                                              <p:val>
                                                <p:strVal val="#ppt_w"/>
                                              </p:val>
                                            </p:tav>
                                          </p:tavLst>
                                        </p:anim>
                                        <p:anim calcmode="lin" valueType="num">
                                          <p:cBhvr>
                                            <p:cTn id="18" dur="300" fill="hold"/>
                                            <p:tgtEl>
                                              <p:spTgt spid="174"/>
                                            </p:tgtEl>
                                            <p:attrNameLst>
                                              <p:attrName>ppt_h</p:attrName>
                                            </p:attrNameLst>
                                          </p:cBhvr>
                                          <p:tavLst>
                                            <p:tav tm="0">
                                              <p:val>
                                                <p:fltVal val="0"/>
                                              </p:val>
                                            </p:tav>
                                            <p:tav tm="100000">
                                              <p:val>
                                                <p:strVal val="#ppt_h"/>
                                              </p:val>
                                            </p:tav>
                                          </p:tavLst>
                                        </p:anim>
                                        <p:anim calcmode="lin" valueType="num">
                                          <p:cBhvr>
                                            <p:cTn id="19" dur="300" fill="hold"/>
                                            <p:tgtEl>
                                              <p:spTgt spid="174"/>
                                            </p:tgtEl>
                                            <p:attrNameLst>
                                              <p:attrName>style.rotation</p:attrName>
                                            </p:attrNameLst>
                                          </p:cBhvr>
                                          <p:tavLst>
                                            <p:tav tm="0">
                                              <p:val>
                                                <p:fltVal val="90"/>
                                              </p:val>
                                            </p:tav>
                                            <p:tav tm="100000">
                                              <p:val>
                                                <p:fltVal val="0"/>
                                              </p:val>
                                            </p:tav>
                                          </p:tavLst>
                                        </p:anim>
                                        <p:animEffect transition="in" filter="fade">
                                          <p:cBhvr>
                                            <p:cTn id="20" dur="300"/>
                                            <p:tgtEl>
                                              <p:spTgt spid="174"/>
                                            </p:tgtEl>
                                          </p:cBhvr>
                                        </p:animEffect>
                                      </p:childTnLst>
                                    </p:cTn>
                                  </p:par>
                                  <p:par>
                                    <p:cTn id="21" presetID="31" presetClass="entr" presetSubtype="0" fill="hold" grpId="0" nodeType="withEffect">
                                      <p:stCondLst>
                                        <p:cond delay="450"/>
                                      </p:stCondLst>
                                      <p:childTnLst>
                                        <p:set>
                                          <p:cBhvr>
                                            <p:cTn id="22" dur="1" fill="hold">
                                              <p:stCondLst>
                                                <p:cond delay="0"/>
                                              </p:stCondLst>
                                            </p:cTn>
                                            <p:tgtEl>
                                              <p:spTgt spid="194"/>
                                            </p:tgtEl>
                                            <p:attrNameLst>
                                              <p:attrName>style.visibility</p:attrName>
                                            </p:attrNameLst>
                                          </p:cBhvr>
                                          <p:to>
                                            <p:strVal val="visible"/>
                                          </p:to>
                                        </p:set>
                                        <p:anim calcmode="lin" valueType="num">
                                          <p:cBhvr>
                                            <p:cTn id="23" dur="300" fill="hold"/>
                                            <p:tgtEl>
                                              <p:spTgt spid="194"/>
                                            </p:tgtEl>
                                            <p:attrNameLst>
                                              <p:attrName>ppt_w</p:attrName>
                                            </p:attrNameLst>
                                          </p:cBhvr>
                                          <p:tavLst>
                                            <p:tav tm="0">
                                              <p:val>
                                                <p:fltVal val="0"/>
                                              </p:val>
                                            </p:tav>
                                            <p:tav tm="100000">
                                              <p:val>
                                                <p:strVal val="#ppt_w"/>
                                              </p:val>
                                            </p:tav>
                                          </p:tavLst>
                                        </p:anim>
                                        <p:anim calcmode="lin" valueType="num">
                                          <p:cBhvr>
                                            <p:cTn id="24" dur="300" fill="hold"/>
                                            <p:tgtEl>
                                              <p:spTgt spid="194"/>
                                            </p:tgtEl>
                                            <p:attrNameLst>
                                              <p:attrName>ppt_h</p:attrName>
                                            </p:attrNameLst>
                                          </p:cBhvr>
                                          <p:tavLst>
                                            <p:tav tm="0">
                                              <p:val>
                                                <p:fltVal val="0"/>
                                              </p:val>
                                            </p:tav>
                                            <p:tav tm="100000">
                                              <p:val>
                                                <p:strVal val="#ppt_h"/>
                                              </p:val>
                                            </p:tav>
                                          </p:tavLst>
                                        </p:anim>
                                        <p:anim calcmode="lin" valueType="num">
                                          <p:cBhvr>
                                            <p:cTn id="25" dur="300" fill="hold"/>
                                            <p:tgtEl>
                                              <p:spTgt spid="194"/>
                                            </p:tgtEl>
                                            <p:attrNameLst>
                                              <p:attrName>style.rotation</p:attrName>
                                            </p:attrNameLst>
                                          </p:cBhvr>
                                          <p:tavLst>
                                            <p:tav tm="0">
                                              <p:val>
                                                <p:fltVal val="90"/>
                                              </p:val>
                                            </p:tav>
                                            <p:tav tm="100000">
                                              <p:val>
                                                <p:fltVal val="0"/>
                                              </p:val>
                                            </p:tav>
                                          </p:tavLst>
                                        </p:anim>
                                        <p:animEffect transition="in" filter="fade">
                                          <p:cBhvr>
                                            <p:cTn id="26" dur="300"/>
                                            <p:tgtEl>
                                              <p:spTgt spid="194"/>
                                            </p:tgtEl>
                                          </p:cBhvr>
                                        </p:animEffect>
                                      </p:childTnLst>
                                    </p:cTn>
                                  </p:par>
                                  <p:par>
                                    <p:cTn id="27" presetID="8" presetClass="emph" presetSubtype="0" repeatCount="indefinite" fill="hold" grpId="1" nodeType="withEffect">
                                      <p:stCondLst>
                                        <p:cond delay="450"/>
                                      </p:stCondLst>
                                      <p:childTnLst>
                                        <p:animRot by="21600000">
                                          <p:cBhvr>
                                            <p:cTn id="28" dur="20000" fill="hold"/>
                                            <p:tgtEl>
                                              <p:spTgt spid="194"/>
                                            </p:tgtEl>
                                            <p:attrNameLst>
                                              <p:attrName>r</p:attrName>
                                            </p:attrNameLst>
                                          </p:cBhvr>
                                        </p:animRot>
                                      </p:childTnLst>
                                    </p:cTn>
                                  </p:par>
                                  <p:par>
                                    <p:cTn id="29" presetID="31" presetClass="entr" presetSubtype="0" fill="hold" nodeType="withEffect">
                                      <p:stCondLst>
                                        <p:cond delay="900"/>
                                      </p:stCondLst>
                                      <p:childTnLst>
                                        <p:set>
                                          <p:cBhvr>
                                            <p:cTn id="30" dur="1" fill="hold">
                                              <p:stCondLst>
                                                <p:cond delay="0"/>
                                              </p:stCondLst>
                                            </p:cTn>
                                            <p:tgtEl>
                                              <p:spTgt spid="184"/>
                                            </p:tgtEl>
                                            <p:attrNameLst>
                                              <p:attrName>style.visibility</p:attrName>
                                            </p:attrNameLst>
                                          </p:cBhvr>
                                          <p:to>
                                            <p:strVal val="visible"/>
                                          </p:to>
                                        </p:set>
                                        <p:anim calcmode="lin" valueType="num">
                                          <p:cBhvr>
                                            <p:cTn id="31" dur="300" fill="hold"/>
                                            <p:tgtEl>
                                              <p:spTgt spid="184"/>
                                            </p:tgtEl>
                                            <p:attrNameLst>
                                              <p:attrName>ppt_w</p:attrName>
                                            </p:attrNameLst>
                                          </p:cBhvr>
                                          <p:tavLst>
                                            <p:tav tm="0">
                                              <p:val>
                                                <p:fltVal val="0"/>
                                              </p:val>
                                            </p:tav>
                                            <p:tav tm="100000">
                                              <p:val>
                                                <p:strVal val="#ppt_w"/>
                                              </p:val>
                                            </p:tav>
                                          </p:tavLst>
                                        </p:anim>
                                        <p:anim calcmode="lin" valueType="num">
                                          <p:cBhvr>
                                            <p:cTn id="32" dur="300" fill="hold"/>
                                            <p:tgtEl>
                                              <p:spTgt spid="184"/>
                                            </p:tgtEl>
                                            <p:attrNameLst>
                                              <p:attrName>ppt_h</p:attrName>
                                            </p:attrNameLst>
                                          </p:cBhvr>
                                          <p:tavLst>
                                            <p:tav tm="0">
                                              <p:val>
                                                <p:fltVal val="0"/>
                                              </p:val>
                                            </p:tav>
                                            <p:tav tm="100000">
                                              <p:val>
                                                <p:strVal val="#ppt_h"/>
                                              </p:val>
                                            </p:tav>
                                          </p:tavLst>
                                        </p:anim>
                                        <p:anim calcmode="lin" valueType="num">
                                          <p:cBhvr>
                                            <p:cTn id="33" dur="300" fill="hold"/>
                                            <p:tgtEl>
                                              <p:spTgt spid="184"/>
                                            </p:tgtEl>
                                            <p:attrNameLst>
                                              <p:attrName>style.rotation</p:attrName>
                                            </p:attrNameLst>
                                          </p:cBhvr>
                                          <p:tavLst>
                                            <p:tav tm="0">
                                              <p:val>
                                                <p:fltVal val="90"/>
                                              </p:val>
                                            </p:tav>
                                            <p:tav tm="100000">
                                              <p:val>
                                                <p:fltVal val="0"/>
                                              </p:val>
                                            </p:tav>
                                          </p:tavLst>
                                        </p:anim>
                                        <p:animEffect transition="in" filter="fade">
                                          <p:cBhvr>
                                            <p:cTn id="34" dur="300"/>
                                            <p:tgtEl>
                                              <p:spTgt spid="184"/>
                                            </p:tgtEl>
                                          </p:cBhvr>
                                        </p:animEffect>
                                      </p:childTnLst>
                                    </p:cTn>
                                  </p:par>
                                  <p:par>
                                    <p:cTn id="35" presetID="31" presetClass="entr" presetSubtype="0" fill="hold" grpId="0" nodeType="withEffect">
                                      <p:stCondLst>
                                        <p:cond delay="1100"/>
                                      </p:stCondLst>
                                      <p:childTnLst>
                                        <p:set>
                                          <p:cBhvr>
                                            <p:cTn id="36" dur="1" fill="hold">
                                              <p:stCondLst>
                                                <p:cond delay="0"/>
                                              </p:stCondLst>
                                            </p:cTn>
                                            <p:tgtEl>
                                              <p:spTgt spid="188"/>
                                            </p:tgtEl>
                                            <p:attrNameLst>
                                              <p:attrName>style.visibility</p:attrName>
                                            </p:attrNameLst>
                                          </p:cBhvr>
                                          <p:to>
                                            <p:strVal val="visible"/>
                                          </p:to>
                                        </p:set>
                                        <p:anim calcmode="lin" valueType="num">
                                          <p:cBhvr>
                                            <p:cTn id="37" dur="300" fill="hold"/>
                                            <p:tgtEl>
                                              <p:spTgt spid="188"/>
                                            </p:tgtEl>
                                            <p:attrNameLst>
                                              <p:attrName>ppt_w</p:attrName>
                                            </p:attrNameLst>
                                          </p:cBhvr>
                                          <p:tavLst>
                                            <p:tav tm="0">
                                              <p:val>
                                                <p:fltVal val="0"/>
                                              </p:val>
                                            </p:tav>
                                            <p:tav tm="100000">
                                              <p:val>
                                                <p:strVal val="#ppt_w"/>
                                              </p:val>
                                            </p:tav>
                                          </p:tavLst>
                                        </p:anim>
                                        <p:anim calcmode="lin" valueType="num">
                                          <p:cBhvr>
                                            <p:cTn id="38" dur="300" fill="hold"/>
                                            <p:tgtEl>
                                              <p:spTgt spid="188"/>
                                            </p:tgtEl>
                                            <p:attrNameLst>
                                              <p:attrName>ppt_h</p:attrName>
                                            </p:attrNameLst>
                                          </p:cBhvr>
                                          <p:tavLst>
                                            <p:tav tm="0">
                                              <p:val>
                                                <p:fltVal val="0"/>
                                              </p:val>
                                            </p:tav>
                                            <p:tav tm="100000">
                                              <p:val>
                                                <p:strVal val="#ppt_h"/>
                                              </p:val>
                                            </p:tav>
                                          </p:tavLst>
                                        </p:anim>
                                        <p:anim calcmode="lin" valueType="num">
                                          <p:cBhvr>
                                            <p:cTn id="39" dur="300" fill="hold"/>
                                            <p:tgtEl>
                                              <p:spTgt spid="188"/>
                                            </p:tgtEl>
                                            <p:attrNameLst>
                                              <p:attrName>style.rotation</p:attrName>
                                            </p:attrNameLst>
                                          </p:cBhvr>
                                          <p:tavLst>
                                            <p:tav tm="0">
                                              <p:val>
                                                <p:fltVal val="90"/>
                                              </p:val>
                                            </p:tav>
                                            <p:tav tm="100000">
                                              <p:val>
                                                <p:fltVal val="0"/>
                                              </p:val>
                                            </p:tav>
                                          </p:tavLst>
                                        </p:anim>
                                        <p:animEffect transition="in" filter="fade">
                                          <p:cBhvr>
                                            <p:cTn id="40" dur="300"/>
                                            <p:tgtEl>
                                              <p:spTgt spid="188"/>
                                            </p:tgtEl>
                                          </p:cBhvr>
                                        </p:animEffect>
                                      </p:childTnLst>
                                    </p:cTn>
                                  </p:par>
                                  <p:par>
                                    <p:cTn id="41" presetID="8" presetClass="emph" presetSubtype="0" repeatCount="indefinite" fill="hold" grpId="1" nodeType="withEffect">
                                      <p:stCondLst>
                                        <p:cond delay="1100"/>
                                      </p:stCondLst>
                                      <p:childTnLst>
                                        <p:animRot by="21600000">
                                          <p:cBhvr>
                                            <p:cTn id="42" dur="20000" fill="hold"/>
                                            <p:tgtEl>
                                              <p:spTgt spid="188"/>
                                            </p:tgtEl>
                                            <p:attrNameLst>
                                              <p:attrName>r</p:attrName>
                                            </p:attrNameLst>
                                          </p:cBhvr>
                                        </p:animRot>
                                      </p:childTnLst>
                                    </p:cTn>
                                  </p:par>
                                  <p:par>
                                    <p:cTn id="43" presetID="31" presetClass="entr" presetSubtype="0" fill="hold" nodeType="withEffect">
                                      <p:stCondLst>
                                        <p:cond delay="1500"/>
                                      </p:stCondLst>
                                      <p:childTnLst>
                                        <p:set>
                                          <p:cBhvr>
                                            <p:cTn id="44" dur="1" fill="hold">
                                              <p:stCondLst>
                                                <p:cond delay="0"/>
                                              </p:stCondLst>
                                            </p:cTn>
                                            <p:tgtEl>
                                              <p:spTgt spid="190"/>
                                            </p:tgtEl>
                                            <p:attrNameLst>
                                              <p:attrName>style.visibility</p:attrName>
                                            </p:attrNameLst>
                                          </p:cBhvr>
                                          <p:to>
                                            <p:strVal val="visible"/>
                                          </p:to>
                                        </p:set>
                                        <p:anim calcmode="lin" valueType="num">
                                          <p:cBhvr>
                                            <p:cTn id="45" dur="300" fill="hold"/>
                                            <p:tgtEl>
                                              <p:spTgt spid="190"/>
                                            </p:tgtEl>
                                            <p:attrNameLst>
                                              <p:attrName>ppt_w</p:attrName>
                                            </p:attrNameLst>
                                          </p:cBhvr>
                                          <p:tavLst>
                                            <p:tav tm="0">
                                              <p:val>
                                                <p:fltVal val="0"/>
                                              </p:val>
                                            </p:tav>
                                            <p:tav tm="100000">
                                              <p:val>
                                                <p:strVal val="#ppt_w"/>
                                              </p:val>
                                            </p:tav>
                                          </p:tavLst>
                                        </p:anim>
                                        <p:anim calcmode="lin" valueType="num">
                                          <p:cBhvr>
                                            <p:cTn id="46" dur="300" fill="hold"/>
                                            <p:tgtEl>
                                              <p:spTgt spid="190"/>
                                            </p:tgtEl>
                                            <p:attrNameLst>
                                              <p:attrName>ppt_h</p:attrName>
                                            </p:attrNameLst>
                                          </p:cBhvr>
                                          <p:tavLst>
                                            <p:tav tm="0">
                                              <p:val>
                                                <p:fltVal val="0"/>
                                              </p:val>
                                            </p:tav>
                                            <p:tav tm="100000">
                                              <p:val>
                                                <p:strVal val="#ppt_h"/>
                                              </p:val>
                                            </p:tav>
                                          </p:tavLst>
                                        </p:anim>
                                        <p:anim calcmode="lin" valueType="num">
                                          <p:cBhvr>
                                            <p:cTn id="47" dur="300" fill="hold"/>
                                            <p:tgtEl>
                                              <p:spTgt spid="190"/>
                                            </p:tgtEl>
                                            <p:attrNameLst>
                                              <p:attrName>style.rotation</p:attrName>
                                            </p:attrNameLst>
                                          </p:cBhvr>
                                          <p:tavLst>
                                            <p:tav tm="0">
                                              <p:val>
                                                <p:fltVal val="90"/>
                                              </p:val>
                                            </p:tav>
                                            <p:tav tm="100000">
                                              <p:val>
                                                <p:fltVal val="0"/>
                                              </p:val>
                                            </p:tav>
                                          </p:tavLst>
                                        </p:anim>
                                        <p:animEffect transition="in" filter="fade">
                                          <p:cBhvr>
                                            <p:cTn id="48" dur="300"/>
                                            <p:tgtEl>
                                              <p:spTgt spid="190"/>
                                            </p:tgtEl>
                                          </p:cBhvr>
                                        </p:animEffect>
                                      </p:childTnLst>
                                    </p:cTn>
                                  </p:par>
                                  <p:par>
                                    <p:cTn id="49" presetID="31" presetClass="entr" presetSubtype="0" fill="hold" grpId="0" nodeType="withEffect">
                                      <p:stCondLst>
                                        <p:cond delay="1650"/>
                                      </p:stCondLst>
                                      <p:childTnLst>
                                        <p:set>
                                          <p:cBhvr>
                                            <p:cTn id="50" dur="1" fill="hold">
                                              <p:stCondLst>
                                                <p:cond delay="0"/>
                                              </p:stCondLst>
                                            </p:cTn>
                                            <p:tgtEl>
                                              <p:spTgt spid="183"/>
                                            </p:tgtEl>
                                            <p:attrNameLst>
                                              <p:attrName>style.visibility</p:attrName>
                                            </p:attrNameLst>
                                          </p:cBhvr>
                                          <p:to>
                                            <p:strVal val="visible"/>
                                          </p:to>
                                        </p:set>
                                        <p:anim calcmode="lin" valueType="num">
                                          <p:cBhvr>
                                            <p:cTn id="51" dur="300" fill="hold"/>
                                            <p:tgtEl>
                                              <p:spTgt spid="183"/>
                                            </p:tgtEl>
                                            <p:attrNameLst>
                                              <p:attrName>ppt_w</p:attrName>
                                            </p:attrNameLst>
                                          </p:cBhvr>
                                          <p:tavLst>
                                            <p:tav tm="0">
                                              <p:val>
                                                <p:fltVal val="0"/>
                                              </p:val>
                                            </p:tav>
                                            <p:tav tm="100000">
                                              <p:val>
                                                <p:strVal val="#ppt_w"/>
                                              </p:val>
                                            </p:tav>
                                          </p:tavLst>
                                        </p:anim>
                                        <p:anim calcmode="lin" valueType="num">
                                          <p:cBhvr>
                                            <p:cTn id="52" dur="300" fill="hold"/>
                                            <p:tgtEl>
                                              <p:spTgt spid="183"/>
                                            </p:tgtEl>
                                            <p:attrNameLst>
                                              <p:attrName>ppt_h</p:attrName>
                                            </p:attrNameLst>
                                          </p:cBhvr>
                                          <p:tavLst>
                                            <p:tav tm="0">
                                              <p:val>
                                                <p:fltVal val="0"/>
                                              </p:val>
                                            </p:tav>
                                            <p:tav tm="100000">
                                              <p:val>
                                                <p:strVal val="#ppt_h"/>
                                              </p:val>
                                            </p:tav>
                                          </p:tavLst>
                                        </p:anim>
                                        <p:anim calcmode="lin" valueType="num">
                                          <p:cBhvr>
                                            <p:cTn id="53" dur="300" fill="hold"/>
                                            <p:tgtEl>
                                              <p:spTgt spid="183"/>
                                            </p:tgtEl>
                                            <p:attrNameLst>
                                              <p:attrName>style.rotation</p:attrName>
                                            </p:attrNameLst>
                                          </p:cBhvr>
                                          <p:tavLst>
                                            <p:tav tm="0">
                                              <p:val>
                                                <p:fltVal val="90"/>
                                              </p:val>
                                            </p:tav>
                                            <p:tav tm="100000">
                                              <p:val>
                                                <p:fltVal val="0"/>
                                              </p:val>
                                            </p:tav>
                                          </p:tavLst>
                                        </p:anim>
                                        <p:animEffect transition="in" filter="fade">
                                          <p:cBhvr>
                                            <p:cTn id="54" dur="300"/>
                                            <p:tgtEl>
                                              <p:spTgt spid="183"/>
                                            </p:tgtEl>
                                          </p:cBhvr>
                                        </p:animEffect>
                                      </p:childTnLst>
                                    </p:cTn>
                                  </p:par>
                                  <p:par>
                                    <p:cTn id="55" presetID="8" presetClass="emph" presetSubtype="0" repeatCount="indefinite" fill="hold" grpId="1" nodeType="withEffect">
                                      <p:stCondLst>
                                        <p:cond delay="1650"/>
                                      </p:stCondLst>
                                      <p:childTnLst>
                                        <p:animRot by="21600000">
                                          <p:cBhvr>
                                            <p:cTn id="56" dur="20000" fill="hold"/>
                                            <p:tgtEl>
                                              <p:spTgt spid="183"/>
                                            </p:tgtEl>
                                            <p:attrNameLst>
                                              <p:attrName>r</p:attrName>
                                            </p:attrNameLst>
                                          </p:cBhvr>
                                        </p:animRot>
                                      </p:childTnLst>
                                    </p:cTn>
                                  </p:par>
                                  <p:par>
                                    <p:cTn id="57" presetID="31" presetClass="entr" presetSubtype="0" fill="hold" grpId="0" nodeType="withEffect">
                                      <p:stCondLst>
                                        <p:cond delay="2100"/>
                                      </p:stCondLst>
                                      <p:childTnLst>
                                        <p:set>
                                          <p:cBhvr>
                                            <p:cTn id="58" dur="1" fill="hold">
                                              <p:stCondLst>
                                                <p:cond delay="0"/>
                                              </p:stCondLst>
                                            </p:cTn>
                                            <p:tgtEl>
                                              <p:spTgt spid="182"/>
                                            </p:tgtEl>
                                            <p:attrNameLst>
                                              <p:attrName>style.visibility</p:attrName>
                                            </p:attrNameLst>
                                          </p:cBhvr>
                                          <p:to>
                                            <p:strVal val="visible"/>
                                          </p:to>
                                        </p:set>
                                        <p:anim calcmode="lin" valueType="num">
                                          <p:cBhvr>
                                            <p:cTn id="59" dur="300" fill="hold"/>
                                            <p:tgtEl>
                                              <p:spTgt spid="182"/>
                                            </p:tgtEl>
                                            <p:attrNameLst>
                                              <p:attrName>ppt_w</p:attrName>
                                            </p:attrNameLst>
                                          </p:cBhvr>
                                          <p:tavLst>
                                            <p:tav tm="0">
                                              <p:val>
                                                <p:fltVal val="0"/>
                                              </p:val>
                                            </p:tav>
                                            <p:tav tm="100000">
                                              <p:val>
                                                <p:strVal val="#ppt_w"/>
                                              </p:val>
                                            </p:tav>
                                          </p:tavLst>
                                        </p:anim>
                                        <p:anim calcmode="lin" valueType="num">
                                          <p:cBhvr>
                                            <p:cTn id="60" dur="300" fill="hold"/>
                                            <p:tgtEl>
                                              <p:spTgt spid="182"/>
                                            </p:tgtEl>
                                            <p:attrNameLst>
                                              <p:attrName>ppt_h</p:attrName>
                                            </p:attrNameLst>
                                          </p:cBhvr>
                                          <p:tavLst>
                                            <p:tav tm="0">
                                              <p:val>
                                                <p:fltVal val="0"/>
                                              </p:val>
                                            </p:tav>
                                            <p:tav tm="100000">
                                              <p:val>
                                                <p:strVal val="#ppt_h"/>
                                              </p:val>
                                            </p:tav>
                                          </p:tavLst>
                                        </p:anim>
                                        <p:anim calcmode="lin" valueType="num">
                                          <p:cBhvr>
                                            <p:cTn id="61" dur="300" fill="hold"/>
                                            <p:tgtEl>
                                              <p:spTgt spid="182"/>
                                            </p:tgtEl>
                                            <p:attrNameLst>
                                              <p:attrName>style.rotation</p:attrName>
                                            </p:attrNameLst>
                                          </p:cBhvr>
                                          <p:tavLst>
                                            <p:tav tm="0">
                                              <p:val>
                                                <p:fltVal val="90"/>
                                              </p:val>
                                            </p:tav>
                                            <p:tav tm="100000">
                                              <p:val>
                                                <p:fltVal val="0"/>
                                              </p:val>
                                            </p:tav>
                                          </p:tavLst>
                                        </p:anim>
                                        <p:animEffect transition="in" filter="fade">
                                          <p:cBhvr>
                                            <p:cTn id="62" dur="300"/>
                                            <p:tgtEl>
                                              <p:spTgt spid="182"/>
                                            </p:tgtEl>
                                          </p:cBhvr>
                                        </p:animEffect>
                                      </p:childTnLst>
                                    </p:cTn>
                                  </p:par>
                                  <p:par>
                                    <p:cTn id="63" presetID="31" presetClass="entr" presetSubtype="0" fill="hold" grpId="0" nodeType="withEffect">
                                      <p:stCondLst>
                                        <p:cond delay="2250"/>
                                      </p:stCondLst>
                                      <p:childTnLst>
                                        <p:set>
                                          <p:cBhvr>
                                            <p:cTn id="64" dur="1" fill="hold">
                                              <p:stCondLst>
                                                <p:cond delay="0"/>
                                              </p:stCondLst>
                                            </p:cTn>
                                            <p:tgtEl>
                                              <p:spTgt spid="172"/>
                                            </p:tgtEl>
                                            <p:attrNameLst>
                                              <p:attrName>style.visibility</p:attrName>
                                            </p:attrNameLst>
                                          </p:cBhvr>
                                          <p:to>
                                            <p:strVal val="visible"/>
                                          </p:to>
                                        </p:set>
                                        <p:anim calcmode="lin" valueType="num">
                                          <p:cBhvr>
                                            <p:cTn id="65" dur="300" fill="hold"/>
                                            <p:tgtEl>
                                              <p:spTgt spid="172"/>
                                            </p:tgtEl>
                                            <p:attrNameLst>
                                              <p:attrName>ppt_w</p:attrName>
                                            </p:attrNameLst>
                                          </p:cBhvr>
                                          <p:tavLst>
                                            <p:tav tm="0">
                                              <p:val>
                                                <p:fltVal val="0"/>
                                              </p:val>
                                            </p:tav>
                                            <p:tav tm="100000">
                                              <p:val>
                                                <p:strVal val="#ppt_w"/>
                                              </p:val>
                                            </p:tav>
                                          </p:tavLst>
                                        </p:anim>
                                        <p:anim calcmode="lin" valueType="num">
                                          <p:cBhvr>
                                            <p:cTn id="66" dur="300" fill="hold"/>
                                            <p:tgtEl>
                                              <p:spTgt spid="172"/>
                                            </p:tgtEl>
                                            <p:attrNameLst>
                                              <p:attrName>ppt_h</p:attrName>
                                            </p:attrNameLst>
                                          </p:cBhvr>
                                          <p:tavLst>
                                            <p:tav tm="0">
                                              <p:val>
                                                <p:fltVal val="0"/>
                                              </p:val>
                                            </p:tav>
                                            <p:tav tm="100000">
                                              <p:val>
                                                <p:strVal val="#ppt_h"/>
                                              </p:val>
                                            </p:tav>
                                          </p:tavLst>
                                        </p:anim>
                                        <p:anim calcmode="lin" valueType="num">
                                          <p:cBhvr>
                                            <p:cTn id="67" dur="300" fill="hold"/>
                                            <p:tgtEl>
                                              <p:spTgt spid="172"/>
                                            </p:tgtEl>
                                            <p:attrNameLst>
                                              <p:attrName>style.rotation</p:attrName>
                                            </p:attrNameLst>
                                          </p:cBhvr>
                                          <p:tavLst>
                                            <p:tav tm="0">
                                              <p:val>
                                                <p:fltVal val="90"/>
                                              </p:val>
                                            </p:tav>
                                            <p:tav tm="100000">
                                              <p:val>
                                                <p:fltVal val="0"/>
                                              </p:val>
                                            </p:tav>
                                          </p:tavLst>
                                        </p:anim>
                                        <p:animEffect transition="in" filter="fade">
                                          <p:cBhvr>
                                            <p:cTn id="68" dur="300"/>
                                            <p:tgtEl>
                                              <p:spTgt spid="172"/>
                                            </p:tgtEl>
                                          </p:cBhvr>
                                        </p:animEffect>
                                      </p:childTnLst>
                                    </p:cTn>
                                  </p:par>
                                  <p:par>
                                    <p:cTn id="69" presetID="8" presetClass="emph" presetSubtype="0" repeatCount="indefinite" fill="hold" grpId="1" nodeType="withEffect">
                                      <p:stCondLst>
                                        <p:cond delay="2250"/>
                                      </p:stCondLst>
                                      <p:childTnLst>
                                        <p:animRot by="21600000">
                                          <p:cBhvr>
                                            <p:cTn id="70" dur="20000" fill="hold"/>
                                            <p:tgtEl>
                                              <p:spTgt spid="172"/>
                                            </p:tgtEl>
                                            <p:attrNameLst>
                                              <p:attrName>r</p:attrName>
                                            </p:attrNameLst>
                                          </p:cBhvr>
                                        </p:animRot>
                                      </p:childTnLst>
                                    </p:cTn>
                                  </p:par>
                                  <p:par>
                                    <p:cTn id="71" presetID="31" presetClass="entr" presetSubtype="0" fill="hold" grpId="0" nodeType="withEffect">
                                      <p:stCondLst>
                                        <p:cond delay="2700"/>
                                      </p:stCondLst>
                                      <p:childTnLst>
                                        <p:set>
                                          <p:cBhvr>
                                            <p:cTn id="72" dur="1" fill="hold">
                                              <p:stCondLst>
                                                <p:cond delay="0"/>
                                              </p:stCondLst>
                                            </p:cTn>
                                            <p:tgtEl>
                                              <p:spTgt spid="173"/>
                                            </p:tgtEl>
                                            <p:attrNameLst>
                                              <p:attrName>style.visibility</p:attrName>
                                            </p:attrNameLst>
                                          </p:cBhvr>
                                          <p:to>
                                            <p:strVal val="visible"/>
                                          </p:to>
                                        </p:set>
                                        <p:anim calcmode="lin" valueType="num">
                                          <p:cBhvr>
                                            <p:cTn id="73" dur="300" fill="hold"/>
                                            <p:tgtEl>
                                              <p:spTgt spid="173"/>
                                            </p:tgtEl>
                                            <p:attrNameLst>
                                              <p:attrName>ppt_w</p:attrName>
                                            </p:attrNameLst>
                                          </p:cBhvr>
                                          <p:tavLst>
                                            <p:tav tm="0">
                                              <p:val>
                                                <p:fltVal val="0"/>
                                              </p:val>
                                            </p:tav>
                                            <p:tav tm="100000">
                                              <p:val>
                                                <p:strVal val="#ppt_w"/>
                                              </p:val>
                                            </p:tav>
                                          </p:tavLst>
                                        </p:anim>
                                        <p:anim calcmode="lin" valueType="num">
                                          <p:cBhvr>
                                            <p:cTn id="74" dur="300" fill="hold"/>
                                            <p:tgtEl>
                                              <p:spTgt spid="173"/>
                                            </p:tgtEl>
                                            <p:attrNameLst>
                                              <p:attrName>ppt_h</p:attrName>
                                            </p:attrNameLst>
                                          </p:cBhvr>
                                          <p:tavLst>
                                            <p:tav tm="0">
                                              <p:val>
                                                <p:fltVal val="0"/>
                                              </p:val>
                                            </p:tav>
                                            <p:tav tm="100000">
                                              <p:val>
                                                <p:strVal val="#ppt_h"/>
                                              </p:val>
                                            </p:tav>
                                          </p:tavLst>
                                        </p:anim>
                                        <p:anim calcmode="lin" valueType="num">
                                          <p:cBhvr>
                                            <p:cTn id="75" dur="300" fill="hold"/>
                                            <p:tgtEl>
                                              <p:spTgt spid="173"/>
                                            </p:tgtEl>
                                            <p:attrNameLst>
                                              <p:attrName>style.rotation</p:attrName>
                                            </p:attrNameLst>
                                          </p:cBhvr>
                                          <p:tavLst>
                                            <p:tav tm="0">
                                              <p:val>
                                                <p:fltVal val="90"/>
                                              </p:val>
                                            </p:tav>
                                            <p:tav tm="100000">
                                              <p:val>
                                                <p:fltVal val="0"/>
                                              </p:val>
                                            </p:tav>
                                          </p:tavLst>
                                        </p:anim>
                                        <p:animEffect transition="in" filter="fade">
                                          <p:cBhvr>
                                            <p:cTn id="76" dur="300"/>
                                            <p:tgtEl>
                                              <p:spTgt spid="173"/>
                                            </p:tgtEl>
                                          </p:cBhvr>
                                        </p:animEffect>
                                      </p:childTnLst>
                                    </p:cTn>
                                  </p:par>
                                  <p:par>
                                    <p:cTn id="77" presetID="31" presetClass="entr" presetSubtype="0" fill="hold" nodeType="withEffect">
                                      <p:stCondLst>
                                        <p:cond delay="2850"/>
                                      </p:stCondLst>
                                      <p:childTnLst>
                                        <p:set>
                                          <p:cBhvr>
                                            <p:cTn id="78" dur="1" fill="hold">
                                              <p:stCondLst>
                                                <p:cond delay="0"/>
                                              </p:stCondLst>
                                            </p:cTn>
                                            <p:tgtEl>
                                              <p:spTgt spid="196"/>
                                            </p:tgtEl>
                                            <p:attrNameLst>
                                              <p:attrName>style.visibility</p:attrName>
                                            </p:attrNameLst>
                                          </p:cBhvr>
                                          <p:to>
                                            <p:strVal val="visible"/>
                                          </p:to>
                                        </p:set>
                                        <p:anim calcmode="lin" valueType="num">
                                          <p:cBhvr>
                                            <p:cTn id="79" dur="300" fill="hold"/>
                                            <p:tgtEl>
                                              <p:spTgt spid="196"/>
                                            </p:tgtEl>
                                            <p:attrNameLst>
                                              <p:attrName>ppt_w</p:attrName>
                                            </p:attrNameLst>
                                          </p:cBhvr>
                                          <p:tavLst>
                                            <p:tav tm="0">
                                              <p:val>
                                                <p:fltVal val="0"/>
                                              </p:val>
                                            </p:tav>
                                            <p:tav tm="100000">
                                              <p:val>
                                                <p:strVal val="#ppt_w"/>
                                              </p:val>
                                            </p:tav>
                                          </p:tavLst>
                                        </p:anim>
                                        <p:anim calcmode="lin" valueType="num">
                                          <p:cBhvr>
                                            <p:cTn id="80" dur="300" fill="hold"/>
                                            <p:tgtEl>
                                              <p:spTgt spid="196"/>
                                            </p:tgtEl>
                                            <p:attrNameLst>
                                              <p:attrName>ppt_h</p:attrName>
                                            </p:attrNameLst>
                                          </p:cBhvr>
                                          <p:tavLst>
                                            <p:tav tm="0">
                                              <p:val>
                                                <p:fltVal val="0"/>
                                              </p:val>
                                            </p:tav>
                                            <p:tav tm="100000">
                                              <p:val>
                                                <p:strVal val="#ppt_h"/>
                                              </p:val>
                                            </p:tav>
                                          </p:tavLst>
                                        </p:anim>
                                        <p:anim calcmode="lin" valueType="num">
                                          <p:cBhvr>
                                            <p:cTn id="81" dur="300" fill="hold"/>
                                            <p:tgtEl>
                                              <p:spTgt spid="196"/>
                                            </p:tgtEl>
                                            <p:attrNameLst>
                                              <p:attrName>style.rotation</p:attrName>
                                            </p:attrNameLst>
                                          </p:cBhvr>
                                          <p:tavLst>
                                            <p:tav tm="0">
                                              <p:val>
                                                <p:fltVal val="90"/>
                                              </p:val>
                                            </p:tav>
                                            <p:tav tm="100000">
                                              <p:val>
                                                <p:fltVal val="0"/>
                                              </p:val>
                                            </p:tav>
                                          </p:tavLst>
                                        </p:anim>
                                        <p:animEffect transition="in" filter="fade">
                                          <p:cBhvr>
                                            <p:cTn id="82" dur="300"/>
                                            <p:tgtEl>
                                              <p:spTgt spid="196"/>
                                            </p:tgtEl>
                                          </p:cBhvr>
                                        </p:animEffect>
                                      </p:childTnLst>
                                    </p:cTn>
                                  </p:par>
                                  <p:par>
                                    <p:cTn id="83" presetID="31" presetClass="entr" presetSubtype="0" fill="hold" grpId="0" nodeType="withEffect">
                                      <p:stCondLst>
                                        <p:cond delay="3100"/>
                                      </p:stCondLst>
                                      <p:childTnLst>
                                        <p:set>
                                          <p:cBhvr>
                                            <p:cTn id="84" dur="1" fill="hold">
                                              <p:stCondLst>
                                                <p:cond delay="0"/>
                                              </p:stCondLst>
                                            </p:cTn>
                                            <p:tgtEl>
                                              <p:spTgt spid="189"/>
                                            </p:tgtEl>
                                            <p:attrNameLst>
                                              <p:attrName>style.visibility</p:attrName>
                                            </p:attrNameLst>
                                          </p:cBhvr>
                                          <p:to>
                                            <p:strVal val="visible"/>
                                          </p:to>
                                        </p:set>
                                        <p:anim calcmode="lin" valueType="num">
                                          <p:cBhvr>
                                            <p:cTn id="85" dur="300" fill="hold"/>
                                            <p:tgtEl>
                                              <p:spTgt spid="189"/>
                                            </p:tgtEl>
                                            <p:attrNameLst>
                                              <p:attrName>ppt_w</p:attrName>
                                            </p:attrNameLst>
                                          </p:cBhvr>
                                          <p:tavLst>
                                            <p:tav tm="0">
                                              <p:val>
                                                <p:fltVal val="0"/>
                                              </p:val>
                                            </p:tav>
                                            <p:tav tm="100000">
                                              <p:val>
                                                <p:strVal val="#ppt_w"/>
                                              </p:val>
                                            </p:tav>
                                          </p:tavLst>
                                        </p:anim>
                                        <p:anim calcmode="lin" valueType="num">
                                          <p:cBhvr>
                                            <p:cTn id="86" dur="300" fill="hold"/>
                                            <p:tgtEl>
                                              <p:spTgt spid="189"/>
                                            </p:tgtEl>
                                            <p:attrNameLst>
                                              <p:attrName>ppt_h</p:attrName>
                                            </p:attrNameLst>
                                          </p:cBhvr>
                                          <p:tavLst>
                                            <p:tav tm="0">
                                              <p:val>
                                                <p:fltVal val="0"/>
                                              </p:val>
                                            </p:tav>
                                            <p:tav tm="100000">
                                              <p:val>
                                                <p:strVal val="#ppt_h"/>
                                              </p:val>
                                            </p:tav>
                                          </p:tavLst>
                                        </p:anim>
                                        <p:anim calcmode="lin" valueType="num">
                                          <p:cBhvr>
                                            <p:cTn id="87" dur="300" fill="hold"/>
                                            <p:tgtEl>
                                              <p:spTgt spid="189"/>
                                            </p:tgtEl>
                                            <p:attrNameLst>
                                              <p:attrName>style.rotation</p:attrName>
                                            </p:attrNameLst>
                                          </p:cBhvr>
                                          <p:tavLst>
                                            <p:tav tm="0">
                                              <p:val>
                                                <p:fltVal val="90"/>
                                              </p:val>
                                            </p:tav>
                                            <p:tav tm="100000">
                                              <p:val>
                                                <p:fltVal val="0"/>
                                              </p:val>
                                            </p:tav>
                                          </p:tavLst>
                                        </p:anim>
                                        <p:animEffect transition="in" filter="fade">
                                          <p:cBhvr>
                                            <p:cTn id="88" dur="300"/>
                                            <p:tgtEl>
                                              <p:spTgt spid="189"/>
                                            </p:tgtEl>
                                          </p:cBhvr>
                                        </p:animEffect>
                                      </p:childTnLst>
                                    </p:cTn>
                                  </p:par>
                                  <p:par>
                                    <p:cTn id="89" presetID="8" presetClass="emph" presetSubtype="0" repeatCount="indefinite" fill="hold" grpId="1" nodeType="withEffect">
                                      <p:stCondLst>
                                        <p:cond delay="3100"/>
                                      </p:stCondLst>
                                      <p:childTnLst>
                                        <p:animRot by="21600000">
                                          <p:cBhvr>
                                            <p:cTn id="90" dur="20000" fill="hold"/>
                                            <p:tgtEl>
                                              <p:spTgt spid="189"/>
                                            </p:tgtEl>
                                            <p:attrNameLst>
                                              <p:attrName>r</p:attrName>
                                            </p:attrNameLst>
                                          </p:cBhvr>
                                        </p:animRot>
                                      </p:childTnLst>
                                    </p:cTn>
                                  </p:par>
                                  <p:par>
                                    <p:cTn id="91" presetID="42" presetClass="path" presetSubtype="0" accel="50000" decel="50000" fill="hold" grpId="0" nodeType="withEffect">
                                      <p:stCondLst>
                                        <p:cond delay="3600"/>
                                      </p:stCondLst>
                                      <p:childTnLst>
                                        <p:animMotion origin="layout" path="M -3.33333E-6 2.71605E-6 L -3.33333E-6 0.01852 " pathEditMode="relative" rAng="0" ptsTypes="AA">
                                          <p:cBhvr>
                                            <p:cTn id="92" dur="700" fill="hold"/>
                                            <p:tgtEl>
                                              <p:spTgt spid="38"/>
                                            </p:tgtEl>
                                            <p:attrNameLst>
                                              <p:attrName>ppt_x</p:attrName>
                                              <p:attrName>ppt_y</p:attrName>
                                            </p:attrNameLst>
                                          </p:cBhvr>
                                          <p:rCtr x="0" y="926"/>
                                        </p:animMotion>
                                      </p:childTnLst>
                                    </p:cTn>
                                  </p:par>
                                  <p:par>
                                    <p:cTn id="93" presetID="42" presetClass="path" presetSubtype="0" accel="50000" decel="50000" fill="hold" grpId="0" nodeType="withEffect">
                                      <p:stCondLst>
                                        <p:cond delay="3600"/>
                                      </p:stCondLst>
                                      <p:childTnLst>
                                        <p:animMotion origin="layout" path="M 1.94444E-6 -3.45679E-6 L 1.94444E-6 0.02346 " pathEditMode="relative" rAng="0" ptsTypes="AA">
                                          <p:cBhvr>
                                            <p:cTn id="94" dur="700" fill="hold"/>
                                            <p:tgtEl>
                                              <p:spTgt spid="35"/>
                                            </p:tgtEl>
                                            <p:attrNameLst>
                                              <p:attrName>ppt_x</p:attrName>
                                              <p:attrName>ppt_y</p:attrName>
                                            </p:attrNameLst>
                                          </p:cBhvr>
                                          <p:rCtr x="0" y="1173"/>
                                        </p:animMotion>
                                      </p:childTnLst>
                                    </p:cTn>
                                  </p:par>
                                  <p:par>
                                    <p:cTn id="95" presetID="0" presetClass="path" presetSubtype="0" accel="52000" fill="hold" grpId="1" nodeType="withEffect" p14:presetBounceEnd="28000">
                                      <p:stCondLst>
                                        <p:cond delay="3600"/>
                                      </p:stCondLst>
                                      <p:iterate type="lt">
                                        <p:tmPct val="0"/>
                                      </p:iterate>
                                      <p:childTnLst>
                                        <p:animMotion origin="layout" path="M 0.59305 0.30463 L 0.00138 0.31019 L -0.00053 0.00124 " pathEditMode="relative" rAng="0" ptsTypes="AAA" p14:bounceEnd="28000">
                                          <p:cBhvr>
                                            <p:cTn id="96" dur="5000" fill="hold"/>
                                            <p:tgtEl>
                                              <p:spTgt spid="121"/>
                                            </p:tgtEl>
                                            <p:attrNameLst>
                                              <p:attrName>ppt_x</p:attrName>
                                              <p:attrName>ppt_y</p:attrName>
                                            </p:attrNameLst>
                                          </p:cBhvr>
                                          <p:rCtr x="-29688" y="-14907"/>
                                        </p:animMotion>
                                      </p:childTnLst>
                                    </p:cTn>
                                  </p:par>
                                  <p:par>
                                    <p:cTn id="97" presetID="1" presetClass="entr" presetSubtype="0" fill="hold" grpId="2" nodeType="withEffect">
                                      <p:stCondLst>
                                        <p:cond delay="3600"/>
                                      </p:stCondLst>
                                      <p:iterate type="lt">
                                        <p:tmAbs val="0"/>
                                      </p:iterate>
                                      <p:childTnLst>
                                        <p:set>
                                          <p:cBhvr>
                                            <p:cTn id="98" dur="1" fill="hold">
                                              <p:stCondLst>
                                                <p:cond delay="0"/>
                                              </p:stCondLst>
                                            </p:cTn>
                                            <p:tgtEl>
                                              <p:spTgt spid="121"/>
                                            </p:tgtEl>
                                            <p:attrNameLst>
                                              <p:attrName>style.visibility</p:attrName>
                                            </p:attrNameLst>
                                          </p:cBhvr>
                                          <p:to>
                                            <p:strVal val="visible"/>
                                          </p:to>
                                        </p:set>
                                      </p:childTnLst>
                                    </p:cTn>
                                  </p:par>
                                  <p:par>
                                    <p:cTn id="99" presetID="10" presetClass="entr" presetSubtype="0" fill="hold" grpId="0" nodeType="withEffect">
                                      <p:stCondLst>
                                        <p:cond delay="840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1" grpId="1"/>
          <p:bldP spid="121" grpId="2"/>
          <p:bldP spid="43" grpId="0"/>
          <p:bldP spid="35" grpId="0" animBg="1"/>
          <p:bldP spid="38" grpId="0" animBg="1"/>
          <p:bldP spid="172" grpId="0" animBg="1"/>
          <p:bldP spid="172" grpId="1" animBg="1"/>
          <p:bldP spid="173" grpId="0" animBg="1"/>
          <p:bldP spid="182" grpId="0" animBg="1"/>
          <p:bldP spid="189" grpId="0" animBg="1"/>
          <p:bldP spid="189" grpId="1" animBg="1"/>
          <p:bldP spid="194" grpId="0" animBg="1"/>
          <p:bldP spid="194" grpId="1" animBg="1"/>
          <p:bldP spid="195" grpId="0" animBg="1"/>
          <p:bldP spid="195" grpId="1" animBg="1"/>
          <p:bldP spid="183" grpId="0" animBg="1"/>
          <p:bldP spid="183" grpId="1" animBg="1"/>
          <p:bldP spid="188" grpId="0" animBg="1"/>
          <p:bldP spid="188"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iterate type="lt">
                                        <p:tmAbs val="0"/>
                                      </p:iterate>
                                      <p:childTnLst>
                                        <p:set>
                                          <p:cBhvr>
                                            <p:cTn id="6" dur="1" fill="hold">
                                              <p:stCondLst>
                                                <p:cond delay="0"/>
                                              </p:stCondLst>
                                            </p:cTn>
                                            <p:tgtEl>
                                              <p:spTgt spid="121"/>
                                            </p:tgtEl>
                                            <p:attrNameLst>
                                              <p:attrName>style.visibility</p:attrName>
                                            </p:attrNameLst>
                                          </p:cBhvr>
                                          <p:to>
                                            <p:strVal val="hidden"/>
                                          </p:to>
                                        </p:set>
                                      </p:childTnLst>
                                    </p:cTn>
                                  </p:par>
                                  <p:par>
                                    <p:cTn id="7" presetID="31"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anim calcmode="lin" valueType="num">
                                          <p:cBhvr>
                                            <p:cTn id="9" dur="300" fill="hold"/>
                                            <p:tgtEl>
                                              <p:spTgt spid="195"/>
                                            </p:tgtEl>
                                            <p:attrNameLst>
                                              <p:attrName>ppt_w</p:attrName>
                                            </p:attrNameLst>
                                          </p:cBhvr>
                                          <p:tavLst>
                                            <p:tav tm="0">
                                              <p:val>
                                                <p:fltVal val="0"/>
                                              </p:val>
                                            </p:tav>
                                            <p:tav tm="100000">
                                              <p:val>
                                                <p:strVal val="#ppt_w"/>
                                              </p:val>
                                            </p:tav>
                                          </p:tavLst>
                                        </p:anim>
                                        <p:anim calcmode="lin" valueType="num">
                                          <p:cBhvr>
                                            <p:cTn id="10" dur="300" fill="hold"/>
                                            <p:tgtEl>
                                              <p:spTgt spid="195"/>
                                            </p:tgtEl>
                                            <p:attrNameLst>
                                              <p:attrName>ppt_h</p:attrName>
                                            </p:attrNameLst>
                                          </p:cBhvr>
                                          <p:tavLst>
                                            <p:tav tm="0">
                                              <p:val>
                                                <p:fltVal val="0"/>
                                              </p:val>
                                            </p:tav>
                                            <p:tav tm="100000">
                                              <p:val>
                                                <p:strVal val="#ppt_h"/>
                                              </p:val>
                                            </p:tav>
                                          </p:tavLst>
                                        </p:anim>
                                        <p:anim calcmode="lin" valueType="num">
                                          <p:cBhvr>
                                            <p:cTn id="11" dur="300" fill="hold"/>
                                            <p:tgtEl>
                                              <p:spTgt spid="195"/>
                                            </p:tgtEl>
                                            <p:attrNameLst>
                                              <p:attrName>style.rotation</p:attrName>
                                            </p:attrNameLst>
                                          </p:cBhvr>
                                          <p:tavLst>
                                            <p:tav tm="0">
                                              <p:val>
                                                <p:fltVal val="90"/>
                                              </p:val>
                                            </p:tav>
                                            <p:tav tm="100000">
                                              <p:val>
                                                <p:fltVal val="0"/>
                                              </p:val>
                                            </p:tav>
                                          </p:tavLst>
                                        </p:anim>
                                        <p:animEffect transition="in" filter="fade">
                                          <p:cBhvr>
                                            <p:cTn id="12" dur="300"/>
                                            <p:tgtEl>
                                              <p:spTgt spid="195"/>
                                            </p:tgtEl>
                                          </p:cBhvr>
                                        </p:animEffect>
                                      </p:childTnLst>
                                    </p:cTn>
                                  </p:par>
                                  <p:par>
                                    <p:cTn id="13" presetID="8" presetClass="emph" presetSubtype="0" repeatCount="indefinite" fill="hold" grpId="1" nodeType="withEffect">
                                      <p:stCondLst>
                                        <p:cond delay="0"/>
                                      </p:stCondLst>
                                      <p:childTnLst>
                                        <p:animRot by="21600000">
                                          <p:cBhvr>
                                            <p:cTn id="14" dur="20000" fill="hold"/>
                                            <p:tgtEl>
                                              <p:spTgt spid="195"/>
                                            </p:tgtEl>
                                            <p:attrNameLst>
                                              <p:attrName>r</p:attrName>
                                            </p:attrNameLst>
                                          </p:cBhvr>
                                        </p:animRot>
                                      </p:childTnLst>
                                    </p:cTn>
                                  </p:par>
                                  <p:par>
                                    <p:cTn id="15" presetID="31" presetClass="entr" presetSubtype="0" fill="hold" nodeType="withEffect">
                                      <p:stCondLst>
                                        <p:cond delay="300"/>
                                      </p:stCondLst>
                                      <p:childTnLst>
                                        <p:set>
                                          <p:cBhvr>
                                            <p:cTn id="16" dur="1" fill="hold">
                                              <p:stCondLst>
                                                <p:cond delay="0"/>
                                              </p:stCondLst>
                                            </p:cTn>
                                            <p:tgtEl>
                                              <p:spTgt spid="174"/>
                                            </p:tgtEl>
                                            <p:attrNameLst>
                                              <p:attrName>style.visibility</p:attrName>
                                            </p:attrNameLst>
                                          </p:cBhvr>
                                          <p:to>
                                            <p:strVal val="visible"/>
                                          </p:to>
                                        </p:set>
                                        <p:anim calcmode="lin" valueType="num">
                                          <p:cBhvr>
                                            <p:cTn id="17" dur="300" fill="hold"/>
                                            <p:tgtEl>
                                              <p:spTgt spid="174"/>
                                            </p:tgtEl>
                                            <p:attrNameLst>
                                              <p:attrName>ppt_w</p:attrName>
                                            </p:attrNameLst>
                                          </p:cBhvr>
                                          <p:tavLst>
                                            <p:tav tm="0">
                                              <p:val>
                                                <p:fltVal val="0"/>
                                              </p:val>
                                            </p:tav>
                                            <p:tav tm="100000">
                                              <p:val>
                                                <p:strVal val="#ppt_w"/>
                                              </p:val>
                                            </p:tav>
                                          </p:tavLst>
                                        </p:anim>
                                        <p:anim calcmode="lin" valueType="num">
                                          <p:cBhvr>
                                            <p:cTn id="18" dur="300" fill="hold"/>
                                            <p:tgtEl>
                                              <p:spTgt spid="174"/>
                                            </p:tgtEl>
                                            <p:attrNameLst>
                                              <p:attrName>ppt_h</p:attrName>
                                            </p:attrNameLst>
                                          </p:cBhvr>
                                          <p:tavLst>
                                            <p:tav tm="0">
                                              <p:val>
                                                <p:fltVal val="0"/>
                                              </p:val>
                                            </p:tav>
                                            <p:tav tm="100000">
                                              <p:val>
                                                <p:strVal val="#ppt_h"/>
                                              </p:val>
                                            </p:tav>
                                          </p:tavLst>
                                        </p:anim>
                                        <p:anim calcmode="lin" valueType="num">
                                          <p:cBhvr>
                                            <p:cTn id="19" dur="300" fill="hold"/>
                                            <p:tgtEl>
                                              <p:spTgt spid="174"/>
                                            </p:tgtEl>
                                            <p:attrNameLst>
                                              <p:attrName>style.rotation</p:attrName>
                                            </p:attrNameLst>
                                          </p:cBhvr>
                                          <p:tavLst>
                                            <p:tav tm="0">
                                              <p:val>
                                                <p:fltVal val="90"/>
                                              </p:val>
                                            </p:tav>
                                            <p:tav tm="100000">
                                              <p:val>
                                                <p:fltVal val="0"/>
                                              </p:val>
                                            </p:tav>
                                          </p:tavLst>
                                        </p:anim>
                                        <p:animEffect transition="in" filter="fade">
                                          <p:cBhvr>
                                            <p:cTn id="20" dur="300"/>
                                            <p:tgtEl>
                                              <p:spTgt spid="174"/>
                                            </p:tgtEl>
                                          </p:cBhvr>
                                        </p:animEffect>
                                      </p:childTnLst>
                                    </p:cTn>
                                  </p:par>
                                  <p:par>
                                    <p:cTn id="21" presetID="31" presetClass="entr" presetSubtype="0" fill="hold" grpId="0" nodeType="withEffect">
                                      <p:stCondLst>
                                        <p:cond delay="450"/>
                                      </p:stCondLst>
                                      <p:childTnLst>
                                        <p:set>
                                          <p:cBhvr>
                                            <p:cTn id="22" dur="1" fill="hold">
                                              <p:stCondLst>
                                                <p:cond delay="0"/>
                                              </p:stCondLst>
                                            </p:cTn>
                                            <p:tgtEl>
                                              <p:spTgt spid="194"/>
                                            </p:tgtEl>
                                            <p:attrNameLst>
                                              <p:attrName>style.visibility</p:attrName>
                                            </p:attrNameLst>
                                          </p:cBhvr>
                                          <p:to>
                                            <p:strVal val="visible"/>
                                          </p:to>
                                        </p:set>
                                        <p:anim calcmode="lin" valueType="num">
                                          <p:cBhvr>
                                            <p:cTn id="23" dur="300" fill="hold"/>
                                            <p:tgtEl>
                                              <p:spTgt spid="194"/>
                                            </p:tgtEl>
                                            <p:attrNameLst>
                                              <p:attrName>ppt_w</p:attrName>
                                            </p:attrNameLst>
                                          </p:cBhvr>
                                          <p:tavLst>
                                            <p:tav tm="0">
                                              <p:val>
                                                <p:fltVal val="0"/>
                                              </p:val>
                                            </p:tav>
                                            <p:tav tm="100000">
                                              <p:val>
                                                <p:strVal val="#ppt_w"/>
                                              </p:val>
                                            </p:tav>
                                          </p:tavLst>
                                        </p:anim>
                                        <p:anim calcmode="lin" valueType="num">
                                          <p:cBhvr>
                                            <p:cTn id="24" dur="300" fill="hold"/>
                                            <p:tgtEl>
                                              <p:spTgt spid="194"/>
                                            </p:tgtEl>
                                            <p:attrNameLst>
                                              <p:attrName>ppt_h</p:attrName>
                                            </p:attrNameLst>
                                          </p:cBhvr>
                                          <p:tavLst>
                                            <p:tav tm="0">
                                              <p:val>
                                                <p:fltVal val="0"/>
                                              </p:val>
                                            </p:tav>
                                            <p:tav tm="100000">
                                              <p:val>
                                                <p:strVal val="#ppt_h"/>
                                              </p:val>
                                            </p:tav>
                                          </p:tavLst>
                                        </p:anim>
                                        <p:anim calcmode="lin" valueType="num">
                                          <p:cBhvr>
                                            <p:cTn id="25" dur="300" fill="hold"/>
                                            <p:tgtEl>
                                              <p:spTgt spid="194"/>
                                            </p:tgtEl>
                                            <p:attrNameLst>
                                              <p:attrName>style.rotation</p:attrName>
                                            </p:attrNameLst>
                                          </p:cBhvr>
                                          <p:tavLst>
                                            <p:tav tm="0">
                                              <p:val>
                                                <p:fltVal val="90"/>
                                              </p:val>
                                            </p:tav>
                                            <p:tav tm="100000">
                                              <p:val>
                                                <p:fltVal val="0"/>
                                              </p:val>
                                            </p:tav>
                                          </p:tavLst>
                                        </p:anim>
                                        <p:animEffect transition="in" filter="fade">
                                          <p:cBhvr>
                                            <p:cTn id="26" dur="300"/>
                                            <p:tgtEl>
                                              <p:spTgt spid="194"/>
                                            </p:tgtEl>
                                          </p:cBhvr>
                                        </p:animEffect>
                                      </p:childTnLst>
                                    </p:cTn>
                                  </p:par>
                                  <p:par>
                                    <p:cTn id="27" presetID="8" presetClass="emph" presetSubtype="0" repeatCount="indefinite" fill="hold" grpId="1" nodeType="withEffect">
                                      <p:stCondLst>
                                        <p:cond delay="450"/>
                                      </p:stCondLst>
                                      <p:childTnLst>
                                        <p:animRot by="21600000">
                                          <p:cBhvr>
                                            <p:cTn id="28" dur="20000" fill="hold"/>
                                            <p:tgtEl>
                                              <p:spTgt spid="194"/>
                                            </p:tgtEl>
                                            <p:attrNameLst>
                                              <p:attrName>r</p:attrName>
                                            </p:attrNameLst>
                                          </p:cBhvr>
                                        </p:animRot>
                                      </p:childTnLst>
                                    </p:cTn>
                                  </p:par>
                                  <p:par>
                                    <p:cTn id="29" presetID="31" presetClass="entr" presetSubtype="0" fill="hold" nodeType="withEffect">
                                      <p:stCondLst>
                                        <p:cond delay="900"/>
                                      </p:stCondLst>
                                      <p:childTnLst>
                                        <p:set>
                                          <p:cBhvr>
                                            <p:cTn id="30" dur="1" fill="hold">
                                              <p:stCondLst>
                                                <p:cond delay="0"/>
                                              </p:stCondLst>
                                            </p:cTn>
                                            <p:tgtEl>
                                              <p:spTgt spid="184"/>
                                            </p:tgtEl>
                                            <p:attrNameLst>
                                              <p:attrName>style.visibility</p:attrName>
                                            </p:attrNameLst>
                                          </p:cBhvr>
                                          <p:to>
                                            <p:strVal val="visible"/>
                                          </p:to>
                                        </p:set>
                                        <p:anim calcmode="lin" valueType="num">
                                          <p:cBhvr>
                                            <p:cTn id="31" dur="300" fill="hold"/>
                                            <p:tgtEl>
                                              <p:spTgt spid="184"/>
                                            </p:tgtEl>
                                            <p:attrNameLst>
                                              <p:attrName>ppt_w</p:attrName>
                                            </p:attrNameLst>
                                          </p:cBhvr>
                                          <p:tavLst>
                                            <p:tav tm="0">
                                              <p:val>
                                                <p:fltVal val="0"/>
                                              </p:val>
                                            </p:tav>
                                            <p:tav tm="100000">
                                              <p:val>
                                                <p:strVal val="#ppt_w"/>
                                              </p:val>
                                            </p:tav>
                                          </p:tavLst>
                                        </p:anim>
                                        <p:anim calcmode="lin" valueType="num">
                                          <p:cBhvr>
                                            <p:cTn id="32" dur="300" fill="hold"/>
                                            <p:tgtEl>
                                              <p:spTgt spid="184"/>
                                            </p:tgtEl>
                                            <p:attrNameLst>
                                              <p:attrName>ppt_h</p:attrName>
                                            </p:attrNameLst>
                                          </p:cBhvr>
                                          <p:tavLst>
                                            <p:tav tm="0">
                                              <p:val>
                                                <p:fltVal val="0"/>
                                              </p:val>
                                            </p:tav>
                                            <p:tav tm="100000">
                                              <p:val>
                                                <p:strVal val="#ppt_h"/>
                                              </p:val>
                                            </p:tav>
                                          </p:tavLst>
                                        </p:anim>
                                        <p:anim calcmode="lin" valueType="num">
                                          <p:cBhvr>
                                            <p:cTn id="33" dur="300" fill="hold"/>
                                            <p:tgtEl>
                                              <p:spTgt spid="184"/>
                                            </p:tgtEl>
                                            <p:attrNameLst>
                                              <p:attrName>style.rotation</p:attrName>
                                            </p:attrNameLst>
                                          </p:cBhvr>
                                          <p:tavLst>
                                            <p:tav tm="0">
                                              <p:val>
                                                <p:fltVal val="90"/>
                                              </p:val>
                                            </p:tav>
                                            <p:tav tm="100000">
                                              <p:val>
                                                <p:fltVal val="0"/>
                                              </p:val>
                                            </p:tav>
                                          </p:tavLst>
                                        </p:anim>
                                        <p:animEffect transition="in" filter="fade">
                                          <p:cBhvr>
                                            <p:cTn id="34" dur="300"/>
                                            <p:tgtEl>
                                              <p:spTgt spid="184"/>
                                            </p:tgtEl>
                                          </p:cBhvr>
                                        </p:animEffect>
                                      </p:childTnLst>
                                    </p:cTn>
                                  </p:par>
                                  <p:par>
                                    <p:cTn id="35" presetID="31" presetClass="entr" presetSubtype="0" fill="hold" grpId="0" nodeType="withEffect">
                                      <p:stCondLst>
                                        <p:cond delay="1100"/>
                                      </p:stCondLst>
                                      <p:childTnLst>
                                        <p:set>
                                          <p:cBhvr>
                                            <p:cTn id="36" dur="1" fill="hold">
                                              <p:stCondLst>
                                                <p:cond delay="0"/>
                                              </p:stCondLst>
                                            </p:cTn>
                                            <p:tgtEl>
                                              <p:spTgt spid="188"/>
                                            </p:tgtEl>
                                            <p:attrNameLst>
                                              <p:attrName>style.visibility</p:attrName>
                                            </p:attrNameLst>
                                          </p:cBhvr>
                                          <p:to>
                                            <p:strVal val="visible"/>
                                          </p:to>
                                        </p:set>
                                        <p:anim calcmode="lin" valueType="num">
                                          <p:cBhvr>
                                            <p:cTn id="37" dur="300" fill="hold"/>
                                            <p:tgtEl>
                                              <p:spTgt spid="188"/>
                                            </p:tgtEl>
                                            <p:attrNameLst>
                                              <p:attrName>ppt_w</p:attrName>
                                            </p:attrNameLst>
                                          </p:cBhvr>
                                          <p:tavLst>
                                            <p:tav tm="0">
                                              <p:val>
                                                <p:fltVal val="0"/>
                                              </p:val>
                                            </p:tav>
                                            <p:tav tm="100000">
                                              <p:val>
                                                <p:strVal val="#ppt_w"/>
                                              </p:val>
                                            </p:tav>
                                          </p:tavLst>
                                        </p:anim>
                                        <p:anim calcmode="lin" valueType="num">
                                          <p:cBhvr>
                                            <p:cTn id="38" dur="300" fill="hold"/>
                                            <p:tgtEl>
                                              <p:spTgt spid="188"/>
                                            </p:tgtEl>
                                            <p:attrNameLst>
                                              <p:attrName>ppt_h</p:attrName>
                                            </p:attrNameLst>
                                          </p:cBhvr>
                                          <p:tavLst>
                                            <p:tav tm="0">
                                              <p:val>
                                                <p:fltVal val="0"/>
                                              </p:val>
                                            </p:tav>
                                            <p:tav tm="100000">
                                              <p:val>
                                                <p:strVal val="#ppt_h"/>
                                              </p:val>
                                            </p:tav>
                                          </p:tavLst>
                                        </p:anim>
                                        <p:anim calcmode="lin" valueType="num">
                                          <p:cBhvr>
                                            <p:cTn id="39" dur="300" fill="hold"/>
                                            <p:tgtEl>
                                              <p:spTgt spid="188"/>
                                            </p:tgtEl>
                                            <p:attrNameLst>
                                              <p:attrName>style.rotation</p:attrName>
                                            </p:attrNameLst>
                                          </p:cBhvr>
                                          <p:tavLst>
                                            <p:tav tm="0">
                                              <p:val>
                                                <p:fltVal val="90"/>
                                              </p:val>
                                            </p:tav>
                                            <p:tav tm="100000">
                                              <p:val>
                                                <p:fltVal val="0"/>
                                              </p:val>
                                            </p:tav>
                                          </p:tavLst>
                                        </p:anim>
                                        <p:animEffect transition="in" filter="fade">
                                          <p:cBhvr>
                                            <p:cTn id="40" dur="300"/>
                                            <p:tgtEl>
                                              <p:spTgt spid="188"/>
                                            </p:tgtEl>
                                          </p:cBhvr>
                                        </p:animEffect>
                                      </p:childTnLst>
                                    </p:cTn>
                                  </p:par>
                                  <p:par>
                                    <p:cTn id="41" presetID="8" presetClass="emph" presetSubtype="0" repeatCount="indefinite" fill="hold" grpId="1" nodeType="withEffect">
                                      <p:stCondLst>
                                        <p:cond delay="1100"/>
                                      </p:stCondLst>
                                      <p:childTnLst>
                                        <p:animRot by="21600000">
                                          <p:cBhvr>
                                            <p:cTn id="42" dur="20000" fill="hold"/>
                                            <p:tgtEl>
                                              <p:spTgt spid="188"/>
                                            </p:tgtEl>
                                            <p:attrNameLst>
                                              <p:attrName>r</p:attrName>
                                            </p:attrNameLst>
                                          </p:cBhvr>
                                        </p:animRot>
                                      </p:childTnLst>
                                    </p:cTn>
                                  </p:par>
                                  <p:par>
                                    <p:cTn id="43" presetID="31" presetClass="entr" presetSubtype="0" fill="hold" nodeType="withEffect">
                                      <p:stCondLst>
                                        <p:cond delay="1500"/>
                                      </p:stCondLst>
                                      <p:childTnLst>
                                        <p:set>
                                          <p:cBhvr>
                                            <p:cTn id="44" dur="1" fill="hold">
                                              <p:stCondLst>
                                                <p:cond delay="0"/>
                                              </p:stCondLst>
                                            </p:cTn>
                                            <p:tgtEl>
                                              <p:spTgt spid="190"/>
                                            </p:tgtEl>
                                            <p:attrNameLst>
                                              <p:attrName>style.visibility</p:attrName>
                                            </p:attrNameLst>
                                          </p:cBhvr>
                                          <p:to>
                                            <p:strVal val="visible"/>
                                          </p:to>
                                        </p:set>
                                        <p:anim calcmode="lin" valueType="num">
                                          <p:cBhvr>
                                            <p:cTn id="45" dur="300" fill="hold"/>
                                            <p:tgtEl>
                                              <p:spTgt spid="190"/>
                                            </p:tgtEl>
                                            <p:attrNameLst>
                                              <p:attrName>ppt_w</p:attrName>
                                            </p:attrNameLst>
                                          </p:cBhvr>
                                          <p:tavLst>
                                            <p:tav tm="0">
                                              <p:val>
                                                <p:fltVal val="0"/>
                                              </p:val>
                                            </p:tav>
                                            <p:tav tm="100000">
                                              <p:val>
                                                <p:strVal val="#ppt_w"/>
                                              </p:val>
                                            </p:tav>
                                          </p:tavLst>
                                        </p:anim>
                                        <p:anim calcmode="lin" valueType="num">
                                          <p:cBhvr>
                                            <p:cTn id="46" dur="300" fill="hold"/>
                                            <p:tgtEl>
                                              <p:spTgt spid="190"/>
                                            </p:tgtEl>
                                            <p:attrNameLst>
                                              <p:attrName>ppt_h</p:attrName>
                                            </p:attrNameLst>
                                          </p:cBhvr>
                                          <p:tavLst>
                                            <p:tav tm="0">
                                              <p:val>
                                                <p:fltVal val="0"/>
                                              </p:val>
                                            </p:tav>
                                            <p:tav tm="100000">
                                              <p:val>
                                                <p:strVal val="#ppt_h"/>
                                              </p:val>
                                            </p:tav>
                                          </p:tavLst>
                                        </p:anim>
                                        <p:anim calcmode="lin" valueType="num">
                                          <p:cBhvr>
                                            <p:cTn id="47" dur="300" fill="hold"/>
                                            <p:tgtEl>
                                              <p:spTgt spid="190"/>
                                            </p:tgtEl>
                                            <p:attrNameLst>
                                              <p:attrName>style.rotation</p:attrName>
                                            </p:attrNameLst>
                                          </p:cBhvr>
                                          <p:tavLst>
                                            <p:tav tm="0">
                                              <p:val>
                                                <p:fltVal val="90"/>
                                              </p:val>
                                            </p:tav>
                                            <p:tav tm="100000">
                                              <p:val>
                                                <p:fltVal val="0"/>
                                              </p:val>
                                            </p:tav>
                                          </p:tavLst>
                                        </p:anim>
                                        <p:animEffect transition="in" filter="fade">
                                          <p:cBhvr>
                                            <p:cTn id="48" dur="300"/>
                                            <p:tgtEl>
                                              <p:spTgt spid="190"/>
                                            </p:tgtEl>
                                          </p:cBhvr>
                                        </p:animEffect>
                                      </p:childTnLst>
                                    </p:cTn>
                                  </p:par>
                                  <p:par>
                                    <p:cTn id="49" presetID="31" presetClass="entr" presetSubtype="0" fill="hold" grpId="0" nodeType="withEffect">
                                      <p:stCondLst>
                                        <p:cond delay="1650"/>
                                      </p:stCondLst>
                                      <p:childTnLst>
                                        <p:set>
                                          <p:cBhvr>
                                            <p:cTn id="50" dur="1" fill="hold">
                                              <p:stCondLst>
                                                <p:cond delay="0"/>
                                              </p:stCondLst>
                                            </p:cTn>
                                            <p:tgtEl>
                                              <p:spTgt spid="183"/>
                                            </p:tgtEl>
                                            <p:attrNameLst>
                                              <p:attrName>style.visibility</p:attrName>
                                            </p:attrNameLst>
                                          </p:cBhvr>
                                          <p:to>
                                            <p:strVal val="visible"/>
                                          </p:to>
                                        </p:set>
                                        <p:anim calcmode="lin" valueType="num">
                                          <p:cBhvr>
                                            <p:cTn id="51" dur="300" fill="hold"/>
                                            <p:tgtEl>
                                              <p:spTgt spid="183"/>
                                            </p:tgtEl>
                                            <p:attrNameLst>
                                              <p:attrName>ppt_w</p:attrName>
                                            </p:attrNameLst>
                                          </p:cBhvr>
                                          <p:tavLst>
                                            <p:tav tm="0">
                                              <p:val>
                                                <p:fltVal val="0"/>
                                              </p:val>
                                            </p:tav>
                                            <p:tav tm="100000">
                                              <p:val>
                                                <p:strVal val="#ppt_w"/>
                                              </p:val>
                                            </p:tav>
                                          </p:tavLst>
                                        </p:anim>
                                        <p:anim calcmode="lin" valueType="num">
                                          <p:cBhvr>
                                            <p:cTn id="52" dur="300" fill="hold"/>
                                            <p:tgtEl>
                                              <p:spTgt spid="183"/>
                                            </p:tgtEl>
                                            <p:attrNameLst>
                                              <p:attrName>ppt_h</p:attrName>
                                            </p:attrNameLst>
                                          </p:cBhvr>
                                          <p:tavLst>
                                            <p:tav tm="0">
                                              <p:val>
                                                <p:fltVal val="0"/>
                                              </p:val>
                                            </p:tav>
                                            <p:tav tm="100000">
                                              <p:val>
                                                <p:strVal val="#ppt_h"/>
                                              </p:val>
                                            </p:tav>
                                          </p:tavLst>
                                        </p:anim>
                                        <p:anim calcmode="lin" valueType="num">
                                          <p:cBhvr>
                                            <p:cTn id="53" dur="300" fill="hold"/>
                                            <p:tgtEl>
                                              <p:spTgt spid="183"/>
                                            </p:tgtEl>
                                            <p:attrNameLst>
                                              <p:attrName>style.rotation</p:attrName>
                                            </p:attrNameLst>
                                          </p:cBhvr>
                                          <p:tavLst>
                                            <p:tav tm="0">
                                              <p:val>
                                                <p:fltVal val="90"/>
                                              </p:val>
                                            </p:tav>
                                            <p:tav tm="100000">
                                              <p:val>
                                                <p:fltVal val="0"/>
                                              </p:val>
                                            </p:tav>
                                          </p:tavLst>
                                        </p:anim>
                                        <p:animEffect transition="in" filter="fade">
                                          <p:cBhvr>
                                            <p:cTn id="54" dur="300"/>
                                            <p:tgtEl>
                                              <p:spTgt spid="183"/>
                                            </p:tgtEl>
                                          </p:cBhvr>
                                        </p:animEffect>
                                      </p:childTnLst>
                                    </p:cTn>
                                  </p:par>
                                  <p:par>
                                    <p:cTn id="55" presetID="8" presetClass="emph" presetSubtype="0" repeatCount="indefinite" fill="hold" grpId="1" nodeType="withEffect">
                                      <p:stCondLst>
                                        <p:cond delay="1650"/>
                                      </p:stCondLst>
                                      <p:childTnLst>
                                        <p:animRot by="21600000">
                                          <p:cBhvr>
                                            <p:cTn id="56" dur="20000" fill="hold"/>
                                            <p:tgtEl>
                                              <p:spTgt spid="183"/>
                                            </p:tgtEl>
                                            <p:attrNameLst>
                                              <p:attrName>r</p:attrName>
                                            </p:attrNameLst>
                                          </p:cBhvr>
                                        </p:animRot>
                                      </p:childTnLst>
                                    </p:cTn>
                                  </p:par>
                                  <p:par>
                                    <p:cTn id="57" presetID="31" presetClass="entr" presetSubtype="0" fill="hold" grpId="0" nodeType="withEffect">
                                      <p:stCondLst>
                                        <p:cond delay="2100"/>
                                      </p:stCondLst>
                                      <p:childTnLst>
                                        <p:set>
                                          <p:cBhvr>
                                            <p:cTn id="58" dur="1" fill="hold">
                                              <p:stCondLst>
                                                <p:cond delay="0"/>
                                              </p:stCondLst>
                                            </p:cTn>
                                            <p:tgtEl>
                                              <p:spTgt spid="182"/>
                                            </p:tgtEl>
                                            <p:attrNameLst>
                                              <p:attrName>style.visibility</p:attrName>
                                            </p:attrNameLst>
                                          </p:cBhvr>
                                          <p:to>
                                            <p:strVal val="visible"/>
                                          </p:to>
                                        </p:set>
                                        <p:anim calcmode="lin" valueType="num">
                                          <p:cBhvr>
                                            <p:cTn id="59" dur="300" fill="hold"/>
                                            <p:tgtEl>
                                              <p:spTgt spid="182"/>
                                            </p:tgtEl>
                                            <p:attrNameLst>
                                              <p:attrName>ppt_w</p:attrName>
                                            </p:attrNameLst>
                                          </p:cBhvr>
                                          <p:tavLst>
                                            <p:tav tm="0">
                                              <p:val>
                                                <p:fltVal val="0"/>
                                              </p:val>
                                            </p:tav>
                                            <p:tav tm="100000">
                                              <p:val>
                                                <p:strVal val="#ppt_w"/>
                                              </p:val>
                                            </p:tav>
                                          </p:tavLst>
                                        </p:anim>
                                        <p:anim calcmode="lin" valueType="num">
                                          <p:cBhvr>
                                            <p:cTn id="60" dur="300" fill="hold"/>
                                            <p:tgtEl>
                                              <p:spTgt spid="182"/>
                                            </p:tgtEl>
                                            <p:attrNameLst>
                                              <p:attrName>ppt_h</p:attrName>
                                            </p:attrNameLst>
                                          </p:cBhvr>
                                          <p:tavLst>
                                            <p:tav tm="0">
                                              <p:val>
                                                <p:fltVal val="0"/>
                                              </p:val>
                                            </p:tav>
                                            <p:tav tm="100000">
                                              <p:val>
                                                <p:strVal val="#ppt_h"/>
                                              </p:val>
                                            </p:tav>
                                          </p:tavLst>
                                        </p:anim>
                                        <p:anim calcmode="lin" valueType="num">
                                          <p:cBhvr>
                                            <p:cTn id="61" dur="300" fill="hold"/>
                                            <p:tgtEl>
                                              <p:spTgt spid="182"/>
                                            </p:tgtEl>
                                            <p:attrNameLst>
                                              <p:attrName>style.rotation</p:attrName>
                                            </p:attrNameLst>
                                          </p:cBhvr>
                                          <p:tavLst>
                                            <p:tav tm="0">
                                              <p:val>
                                                <p:fltVal val="90"/>
                                              </p:val>
                                            </p:tav>
                                            <p:tav tm="100000">
                                              <p:val>
                                                <p:fltVal val="0"/>
                                              </p:val>
                                            </p:tav>
                                          </p:tavLst>
                                        </p:anim>
                                        <p:animEffect transition="in" filter="fade">
                                          <p:cBhvr>
                                            <p:cTn id="62" dur="300"/>
                                            <p:tgtEl>
                                              <p:spTgt spid="182"/>
                                            </p:tgtEl>
                                          </p:cBhvr>
                                        </p:animEffect>
                                      </p:childTnLst>
                                    </p:cTn>
                                  </p:par>
                                  <p:par>
                                    <p:cTn id="63" presetID="31" presetClass="entr" presetSubtype="0" fill="hold" grpId="0" nodeType="withEffect">
                                      <p:stCondLst>
                                        <p:cond delay="2250"/>
                                      </p:stCondLst>
                                      <p:childTnLst>
                                        <p:set>
                                          <p:cBhvr>
                                            <p:cTn id="64" dur="1" fill="hold">
                                              <p:stCondLst>
                                                <p:cond delay="0"/>
                                              </p:stCondLst>
                                            </p:cTn>
                                            <p:tgtEl>
                                              <p:spTgt spid="172"/>
                                            </p:tgtEl>
                                            <p:attrNameLst>
                                              <p:attrName>style.visibility</p:attrName>
                                            </p:attrNameLst>
                                          </p:cBhvr>
                                          <p:to>
                                            <p:strVal val="visible"/>
                                          </p:to>
                                        </p:set>
                                        <p:anim calcmode="lin" valueType="num">
                                          <p:cBhvr>
                                            <p:cTn id="65" dur="300" fill="hold"/>
                                            <p:tgtEl>
                                              <p:spTgt spid="172"/>
                                            </p:tgtEl>
                                            <p:attrNameLst>
                                              <p:attrName>ppt_w</p:attrName>
                                            </p:attrNameLst>
                                          </p:cBhvr>
                                          <p:tavLst>
                                            <p:tav tm="0">
                                              <p:val>
                                                <p:fltVal val="0"/>
                                              </p:val>
                                            </p:tav>
                                            <p:tav tm="100000">
                                              <p:val>
                                                <p:strVal val="#ppt_w"/>
                                              </p:val>
                                            </p:tav>
                                          </p:tavLst>
                                        </p:anim>
                                        <p:anim calcmode="lin" valueType="num">
                                          <p:cBhvr>
                                            <p:cTn id="66" dur="300" fill="hold"/>
                                            <p:tgtEl>
                                              <p:spTgt spid="172"/>
                                            </p:tgtEl>
                                            <p:attrNameLst>
                                              <p:attrName>ppt_h</p:attrName>
                                            </p:attrNameLst>
                                          </p:cBhvr>
                                          <p:tavLst>
                                            <p:tav tm="0">
                                              <p:val>
                                                <p:fltVal val="0"/>
                                              </p:val>
                                            </p:tav>
                                            <p:tav tm="100000">
                                              <p:val>
                                                <p:strVal val="#ppt_h"/>
                                              </p:val>
                                            </p:tav>
                                          </p:tavLst>
                                        </p:anim>
                                        <p:anim calcmode="lin" valueType="num">
                                          <p:cBhvr>
                                            <p:cTn id="67" dur="300" fill="hold"/>
                                            <p:tgtEl>
                                              <p:spTgt spid="172"/>
                                            </p:tgtEl>
                                            <p:attrNameLst>
                                              <p:attrName>style.rotation</p:attrName>
                                            </p:attrNameLst>
                                          </p:cBhvr>
                                          <p:tavLst>
                                            <p:tav tm="0">
                                              <p:val>
                                                <p:fltVal val="90"/>
                                              </p:val>
                                            </p:tav>
                                            <p:tav tm="100000">
                                              <p:val>
                                                <p:fltVal val="0"/>
                                              </p:val>
                                            </p:tav>
                                          </p:tavLst>
                                        </p:anim>
                                        <p:animEffect transition="in" filter="fade">
                                          <p:cBhvr>
                                            <p:cTn id="68" dur="300"/>
                                            <p:tgtEl>
                                              <p:spTgt spid="172"/>
                                            </p:tgtEl>
                                          </p:cBhvr>
                                        </p:animEffect>
                                      </p:childTnLst>
                                    </p:cTn>
                                  </p:par>
                                  <p:par>
                                    <p:cTn id="69" presetID="8" presetClass="emph" presetSubtype="0" repeatCount="indefinite" fill="hold" grpId="1" nodeType="withEffect">
                                      <p:stCondLst>
                                        <p:cond delay="2250"/>
                                      </p:stCondLst>
                                      <p:childTnLst>
                                        <p:animRot by="21600000">
                                          <p:cBhvr>
                                            <p:cTn id="70" dur="20000" fill="hold"/>
                                            <p:tgtEl>
                                              <p:spTgt spid="172"/>
                                            </p:tgtEl>
                                            <p:attrNameLst>
                                              <p:attrName>r</p:attrName>
                                            </p:attrNameLst>
                                          </p:cBhvr>
                                        </p:animRot>
                                      </p:childTnLst>
                                    </p:cTn>
                                  </p:par>
                                  <p:par>
                                    <p:cTn id="71" presetID="31" presetClass="entr" presetSubtype="0" fill="hold" grpId="0" nodeType="withEffect">
                                      <p:stCondLst>
                                        <p:cond delay="2700"/>
                                      </p:stCondLst>
                                      <p:childTnLst>
                                        <p:set>
                                          <p:cBhvr>
                                            <p:cTn id="72" dur="1" fill="hold">
                                              <p:stCondLst>
                                                <p:cond delay="0"/>
                                              </p:stCondLst>
                                            </p:cTn>
                                            <p:tgtEl>
                                              <p:spTgt spid="173"/>
                                            </p:tgtEl>
                                            <p:attrNameLst>
                                              <p:attrName>style.visibility</p:attrName>
                                            </p:attrNameLst>
                                          </p:cBhvr>
                                          <p:to>
                                            <p:strVal val="visible"/>
                                          </p:to>
                                        </p:set>
                                        <p:anim calcmode="lin" valueType="num">
                                          <p:cBhvr>
                                            <p:cTn id="73" dur="300" fill="hold"/>
                                            <p:tgtEl>
                                              <p:spTgt spid="173"/>
                                            </p:tgtEl>
                                            <p:attrNameLst>
                                              <p:attrName>ppt_w</p:attrName>
                                            </p:attrNameLst>
                                          </p:cBhvr>
                                          <p:tavLst>
                                            <p:tav tm="0">
                                              <p:val>
                                                <p:fltVal val="0"/>
                                              </p:val>
                                            </p:tav>
                                            <p:tav tm="100000">
                                              <p:val>
                                                <p:strVal val="#ppt_w"/>
                                              </p:val>
                                            </p:tav>
                                          </p:tavLst>
                                        </p:anim>
                                        <p:anim calcmode="lin" valueType="num">
                                          <p:cBhvr>
                                            <p:cTn id="74" dur="300" fill="hold"/>
                                            <p:tgtEl>
                                              <p:spTgt spid="173"/>
                                            </p:tgtEl>
                                            <p:attrNameLst>
                                              <p:attrName>ppt_h</p:attrName>
                                            </p:attrNameLst>
                                          </p:cBhvr>
                                          <p:tavLst>
                                            <p:tav tm="0">
                                              <p:val>
                                                <p:fltVal val="0"/>
                                              </p:val>
                                            </p:tav>
                                            <p:tav tm="100000">
                                              <p:val>
                                                <p:strVal val="#ppt_h"/>
                                              </p:val>
                                            </p:tav>
                                          </p:tavLst>
                                        </p:anim>
                                        <p:anim calcmode="lin" valueType="num">
                                          <p:cBhvr>
                                            <p:cTn id="75" dur="300" fill="hold"/>
                                            <p:tgtEl>
                                              <p:spTgt spid="173"/>
                                            </p:tgtEl>
                                            <p:attrNameLst>
                                              <p:attrName>style.rotation</p:attrName>
                                            </p:attrNameLst>
                                          </p:cBhvr>
                                          <p:tavLst>
                                            <p:tav tm="0">
                                              <p:val>
                                                <p:fltVal val="90"/>
                                              </p:val>
                                            </p:tav>
                                            <p:tav tm="100000">
                                              <p:val>
                                                <p:fltVal val="0"/>
                                              </p:val>
                                            </p:tav>
                                          </p:tavLst>
                                        </p:anim>
                                        <p:animEffect transition="in" filter="fade">
                                          <p:cBhvr>
                                            <p:cTn id="76" dur="300"/>
                                            <p:tgtEl>
                                              <p:spTgt spid="173"/>
                                            </p:tgtEl>
                                          </p:cBhvr>
                                        </p:animEffect>
                                      </p:childTnLst>
                                    </p:cTn>
                                  </p:par>
                                  <p:par>
                                    <p:cTn id="77" presetID="31" presetClass="entr" presetSubtype="0" fill="hold" nodeType="withEffect">
                                      <p:stCondLst>
                                        <p:cond delay="2850"/>
                                      </p:stCondLst>
                                      <p:childTnLst>
                                        <p:set>
                                          <p:cBhvr>
                                            <p:cTn id="78" dur="1" fill="hold">
                                              <p:stCondLst>
                                                <p:cond delay="0"/>
                                              </p:stCondLst>
                                            </p:cTn>
                                            <p:tgtEl>
                                              <p:spTgt spid="196"/>
                                            </p:tgtEl>
                                            <p:attrNameLst>
                                              <p:attrName>style.visibility</p:attrName>
                                            </p:attrNameLst>
                                          </p:cBhvr>
                                          <p:to>
                                            <p:strVal val="visible"/>
                                          </p:to>
                                        </p:set>
                                        <p:anim calcmode="lin" valueType="num">
                                          <p:cBhvr>
                                            <p:cTn id="79" dur="300" fill="hold"/>
                                            <p:tgtEl>
                                              <p:spTgt spid="196"/>
                                            </p:tgtEl>
                                            <p:attrNameLst>
                                              <p:attrName>ppt_w</p:attrName>
                                            </p:attrNameLst>
                                          </p:cBhvr>
                                          <p:tavLst>
                                            <p:tav tm="0">
                                              <p:val>
                                                <p:fltVal val="0"/>
                                              </p:val>
                                            </p:tav>
                                            <p:tav tm="100000">
                                              <p:val>
                                                <p:strVal val="#ppt_w"/>
                                              </p:val>
                                            </p:tav>
                                          </p:tavLst>
                                        </p:anim>
                                        <p:anim calcmode="lin" valueType="num">
                                          <p:cBhvr>
                                            <p:cTn id="80" dur="300" fill="hold"/>
                                            <p:tgtEl>
                                              <p:spTgt spid="196"/>
                                            </p:tgtEl>
                                            <p:attrNameLst>
                                              <p:attrName>ppt_h</p:attrName>
                                            </p:attrNameLst>
                                          </p:cBhvr>
                                          <p:tavLst>
                                            <p:tav tm="0">
                                              <p:val>
                                                <p:fltVal val="0"/>
                                              </p:val>
                                            </p:tav>
                                            <p:tav tm="100000">
                                              <p:val>
                                                <p:strVal val="#ppt_h"/>
                                              </p:val>
                                            </p:tav>
                                          </p:tavLst>
                                        </p:anim>
                                        <p:anim calcmode="lin" valueType="num">
                                          <p:cBhvr>
                                            <p:cTn id="81" dur="300" fill="hold"/>
                                            <p:tgtEl>
                                              <p:spTgt spid="196"/>
                                            </p:tgtEl>
                                            <p:attrNameLst>
                                              <p:attrName>style.rotation</p:attrName>
                                            </p:attrNameLst>
                                          </p:cBhvr>
                                          <p:tavLst>
                                            <p:tav tm="0">
                                              <p:val>
                                                <p:fltVal val="90"/>
                                              </p:val>
                                            </p:tav>
                                            <p:tav tm="100000">
                                              <p:val>
                                                <p:fltVal val="0"/>
                                              </p:val>
                                            </p:tav>
                                          </p:tavLst>
                                        </p:anim>
                                        <p:animEffect transition="in" filter="fade">
                                          <p:cBhvr>
                                            <p:cTn id="82" dur="300"/>
                                            <p:tgtEl>
                                              <p:spTgt spid="196"/>
                                            </p:tgtEl>
                                          </p:cBhvr>
                                        </p:animEffect>
                                      </p:childTnLst>
                                    </p:cTn>
                                  </p:par>
                                  <p:par>
                                    <p:cTn id="83" presetID="31" presetClass="entr" presetSubtype="0" fill="hold" grpId="0" nodeType="withEffect">
                                      <p:stCondLst>
                                        <p:cond delay="3100"/>
                                      </p:stCondLst>
                                      <p:childTnLst>
                                        <p:set>
                                          <p:cBhvr>
                                            <p:cTn id="84" dur="1" fill="hold">
                                              <p:stCondLst>
                                                <p:cond delay="0"/>
                                              </p:stCondLst>
                                            </p:cTn>
                                            <p:tgtEl>
                                              <p:spTgt spid="189"/>
                                            </p:tgtEl>
                                            <p:attrNameLst>
                                              <p:attrName>style.visibility</p:attrName>
                                            </p:attrNameLst>
                                          </p:cBhvr>
                                          <p:to>
                                            <p:strVal val="visible"/>
                                          </p:to>
                                        </p:set>
                                        <p:anim calcmode="lin" valueType="num">
                                          <p:cBhvr>
                                            <p:cTn id="85" dur="300" fill="hold"/>
                                            <p:tgtEl>
                                              <p:spTgt spid="189"/>
                                            </p:tgtEl>
                                            <p:attrNameLst>
                                              <p:attrName>ppt_w</p:attrName>
                                            </p:attrNameLst>
                                          </p:cBhvr>
                                          <p:tavLst>
                                            <p:tav tm="0">
                                              <p:val>
                                                <p:fltVal val="0"/>
                                              </p:val>
                                            </p:tav>
                                            <p:tav tm="100000">
                                              <p:val>
                                                <p:strVal val="#ppt_w"/>
                                              </p:val>
                                            </p:tav>
                                          </p:tavLst>
                                        </p:anim>
                                        <p:anim calcmode="lin" valueType="num">
                                          <p:cBhvr>
                                            <p:cTn id="86" dur="300" fill="hold"/>
                                            <p:tgtEl>
                                              <p:spTgt spid="189"/>
                                            </p:tgtEl>
                                            <p:attrNameLst>
                                              <p:attrName>ppt_h</p:attrName>
                                            </p:attrNameLst>
                                          </p:cBhvr>
                                          <p:tavLst>
                                            <p:tav tm="0">
                                              <p:val>
                                                <p:fltVal val="0"/>
                                              </p:val>
                                            </p:tav>
                                            <p:tav tm="100000">
                                              <p:val>
                                                <p:strVal val="#ppt_h"/>
                                              </p:val>
                                            </p:tav>
                                          </p:tavLst>
                                        </p:anim>
                                        <p:anim calcmode="lin" valueType="num">
                                          <p:cBhvr>
                                            <p:cTn id="87" dur="300" fill="hold"/>
                                            <p:tgtEl>
                                              <p:spTgt spid="189"/>
                                            </p:tgtEl>
                                            <p:attrNameLst>
                                              <p:attrName>style.rotation</p:attrName>
                                            </p:attrNameLst>
                                          </p:cBhvr>
                                          <p:tavLst>
                                            <p:tav tm="0">
                                              <p:val>
                                                <p:fltVal val="90"/>
                                              </p:val>
                                            </p:tav>
                                            <p:tav tm="100000">
                                              <p:val>
                                                <p:fltVal val="0"/>
                                              </p:val>
                                            </p:tav>
                                          </p:tavLst>
                                        </p:anim>
                                        <p:animEffect transition="in" filter="fade">
                                          <p:cBhvr>
                                            <p:cTn id="88" dur="300"/>
                                            <p:tgtEl>
                                              <p:spTgt spid="189"/>
                                            </p:tgtEl>
                                          </p:cBhvr>
                                        </p:animEffect>
                                      </p:childTnLst>
                                    </p:cTn>
                                  </p:par>
                                  <p:par>
                                    <p:cTn id="89" presetID="8" presetClass="emph" presetSubtype="0" repeatCount="indefinite" fill="hold" grpId="1" nodeType="withEffect">
                                      <p:stCondLst>
                                        <p:cond delay="3100"/>
                                      </p:stCondLst>
                                      <p:childTnLst>
                                        <p:animRot by="21600000">
                                          <p:cBhvr>
                                            <p:cTn id="90" dur="20000" fill="hold"/>
                                            <p:tgtEl>
                                              <p:spTgt spid="189"/>
                                            </p:tgtEl>
                                            <p:attrNameLst>
                                              <p:attrName>r</p:attrName>
                                            </p:attrNameLst>
                                          </p:cBhvr>
                                        </p:animRot>
                                      </p:childTnLst>
                                    </p:cTn>
                                  </p:par>
                                  <p:par>
                                    <p:cTn id="91" presetID="42" presetClass="path" presetSubtype="0" accel="50000" decel="50000" fill="hold" grpId="0" nodeType="withEffect">
                                      <p:stCondLst>
                                        <p:cond delay="3600"/>
                                      </p:stCondLst>
                                      <p:childTnLst>
                                        <p:animMotion origin="layout" path="M -3.33333E-6 2.71605E-6 L -3.33333E-6 0.01852 " pathEditMode="relative" rAng="0" ptsTypes="AA">
                                          <p:cBhvr>
                                            <p:cTn id="92" dur="700" fill="hold"/>
                                            <p:tgtEl>
                                              <p:spTgt spid="38"/>
                                            </p:tgtEl>
                                            <p:attrNameLst>
                                              <p:attrName>ppt_x</p:attrName>
                                              <p:attrName>ppt_y</p:attrName>
                                            </p:attrNameLst>
                                          </p:cBhvr>
                                          <p:rCtr x="0" y="926"/>
                                        </p:animMotion>
                                      </p:childTnLst>
                                    </p:cTn>
                                  </p:par>
                                  <p:par>
                                    <p:cTn id="93" presetID="42" presetClass="path" presetSubtype="0" accel="50000" decel="50000" fill="hold" grpId="0" nodeType="withEffect">
                                      <p:stCondLst>
                                        <p:cond delay="3600"/>
                                      </p:stCondLst>
                                      <p:childTnLst>
                                        <p:animMotion origin="layout" path="M 1.94444E-6 -3.45679E-6 L 1.94444E-6 0.02346 " pathEditMode="relative" rAng="0" ptsTypes="AA">
                                          <p:cBhvr>
                                            <p:cTn id="94" dur="700" fill="hold"/>
                                            <p:tgtEl>
                                              <p:spTgt spid="35"/>
                                            </p:tgtEl>
                                            <p:attrNameLst>
                                              <p:attrName>ppt_x</p:attrName>
                                              <p:attrName>ppt_y</p:attrName>
                                            </p:attrNameLst>
                                          </p:cBhvr>
                                          <p:rCtr x="0" y="1173"/>
                                        </p:animMotion>
                                      </p:childTnLst>
                                    </p:cTn>
                                  </p:par>
                                  <p:par>
                                    <p:cTn id="95" presetID="0" presetClass="path" presetSubtype="0" accel="52000" fill="hold" grpId="1" nodeType="withEffect">
                                      <p:stCondLst>
                                        <p:cond delay="3600"/>
                                      </p:stCondLst>
                                      <p:iterate type="lt">
                                        <p:tmPct val="0"/>
                                      </p:iterate>
                                      <p:childTnLst>
                                        <p:animMotion origin="layout" path="M 0.59305 0.30463 L 0.00138 0.31019 L -0.00053 0.00124 " pathEditMode="relative" rAng="0" ptsTypes="AAA">
                                          <p:cBhvr>
                                            <p:cTn id="96" dur="5000" fill="hold"/>
                                            <p:tgtEl>
                                              <p:spTgt spid="121"/>
                                            </p:tgtEl>
                                            <p:attrNameLst>
                                              <p:attrName>ppt_x</p:attrName>
                                              <p:attrName>ppt_y</p:attrName>
                                            </p:attrNameLst>
                                          </p:cBhvr>
                                          <p:rCtr x="-29688" y="-14907"/>
                                        </p:animMotion>
                                      </p:childTnLst>
                                    </p:cTn>
                                  </p:par>
                                  <p:par>
                                    <p:cTn id="97" presetID="1" presetClass="entr" presetSubtype="0" fill="hold" grpId="2" nodeType="withEffect">
                                      <p:stCondLst>
                                        <p:cond delay="3600"/>
                                      </p:stCondLst>
                                      <p:iterate type="lt">
                                        <p:tmAbs val="0"/>
                                      </p:iterate>
                                      <p:childTnLst>
                                        <p:set>
                                          <p:cBhvr>
                                            <p:cTn id="98" dur="1" fill="hold">
                                              <p:stCondLst>
                                                <p:cond delay="0"/>
                                              </p:stCondLst>
                                            </p:cTn>
                                            <p:tgtEl>
                                              <p:spTgt spid="121"/>
                                            </p:tgtEl>
                                            <p:attrNameLst>
                                              <p:attrName>style.visibility</p:attrName>
                                            </p:attrNameLst>
                                          </p:cBhvr>
                                          <p:to>
                                            <p:strVal val="visible"/>
                                          </p:to>
                                        </p:set>
                                      </p:childTnLst>
                                    </p:cTn>
                                  </p:par>
                                  <p:par>
                                    <p:cTn id="99" presetID="10" presetClass="entr" presetSubtype="0" fill="hold" grpId="0" nodeType="withEffect">
                                      <p:stCondLst>
                                        <p:cond delay="840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1" grpId="1"/>
          <p:bldP spid="121" grpId="2"/>
          <p:bldP spid="43" grpId="0"/>
          <p:bldP spid="35" grpId="0" animBg="1"/>
          <p:bldP spid="38" grpId="0" animBg="1"/>
          <p:bldP spid="172" grpId="0" animBg="1"/>
          <p:bldP spid="172" grpId="1" animBg="1"/>
          <p:bldP spid="173" grpId="0" animBg="1"/>
          <p:bldP spid="182" grpId="0" animBg="1"/>
          <p:bldP spid="189" grpId="0" animBg="1"/>
          <p:bldP spid="189" grpId="1" animBg="1"/>
          <p:bldP spid="194" grpId="0" animBg="1"/>
          <p:bldP spid="194" grpId="1" animBg="1"/>
          <p:bldP spid="195" grpId="0" animBg="1"/>
          <p:bldP spid="195" grpId="1" animBg="1"/>
          <p:bldP spid="183" grpId="0" animBg="1"/>
          <p:bldP spid="183" grpId="1" animBg="1"/>
          <p:bldP spid="188" grpId="0" animBg="1"/>
          <p:bldP spid="188"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42866"/>
          </a:xfrm>
        </p:spPr>
        <p:txBody>
          <a:bodyPr/>
          <a:lstStyle/>
          <a:p>
            <a:r>
              <a:rPr lang="en-US" dirty="0"/>
              <a:t>MIHAN </a:t>
            </a:r>
            <a:r>
              <a:rPr lang="en-US" sz="1400" dirty="0"/>
              <a:t>(Michigan Health Alert Network)</a:t>
            </a:r>
            <a:endParaRPr lang="en-US" dirty="0"/>
          </a:p>
        </p:txBody>
      </p:sp>
      <p:sp>
        <p:nvSpPr>
          <p:cNvPr id="3" name="Content Placeholder 2"/>
          <p:cNvSpPr>
            <a:spLocks noGrp="1"/>
          </p:cNvSpPr>
          <p:nvPr>
            <p:ph idx="1"/>
          </p:nvPr>
        </p:nvSpPr>
        <p:spPr>
          <a:xfrm>
            <a:off x="476029" y="1092301"/>
            <a:ext cx="6447501" cy="2910580"/>
          </a:xfrm>
        </p:spPr>
        <p:txBody>
          <a:bodyPr/>
          <a:lstStyle/>
          <a:p>
            <a:r>
              <a:rPr lang="en-US" dirty="0"/>
              <a:t>Web-based notification system </a:t>
            </a:r>
          </a:p>
          <a:p>
            <a:r>
              <a:rPr lang="en-US" dirty="0"/>
              <a:t>Alerts medical professionals of priority news such as flu pandemics, product warnings and other immediate-need information for health care agencies and providers. </a:t>
            </a:r>
          </a:p>
          <a:p>
            <a:r>
              <a:rPr lang="en-US" dirty="0"/>
              <a:t>Email, text, sends voice messages to landline and cell phones, and confirms to the sender that the responder got the message. </a:t>
            </a:r>
          </a:p>
        </p:txBody>
      </p:sp>
      <p:pic>
        <p:nvPicPr>
          <p:cNvPr id="4" name="Picture 3"/>
          <p:cNvPicPr>
            <a:picLocks noChangeAspect="1"/>
          </p:cNvPicPr>
          <p:nvPr/>
        </p:nvPicPr>
        <p:blipFill>
          <a:blip r:embed="rId3"/>
          <a:stretch>
            <a:fillRect/>
          </a:stretch>
        </p:blipFill>
        <p:spPr>
          <a:xfrm>
            <a:off x="6352366" y="3362258"/>
            <a:ext cx="2268568" cy="1652155"/>
          </a:xfrm>
          <a:prstGeom prst="rect">
            <a:avLst/>
          </a:prstGeom>
        </p:spPr>
      </p:pic>
      <p:sp>
        <p:nvSpPr>
          <p:cNvPr id="5" name="Date Placeholder 4">
            <a:extLst>
              <a:ext uri="{FF2B5EF4-FFF2-40B4-BE49-F238E27FC236}">
                <a16:creationId xmlns:a16="http://schemas.microsoft.com/office/drawing/2014/main" id="{DDDA996F-045D-D945-8D7C-9612EAE4A61A}"/>
              </a:ext>
            </a:extLst>
          </p:cNvPr>
          <p:cNvSpPr>
            <a:spLocks noGrp="1"/>
          </p:cNvSpPr>
          <p:nvPr>
            <p:ph type="dt" sz="half" idx="10"/>
          </p:nvPr>
        </p:nvSpPr>
        <p:spPr/>
        <p:txBody>
          <a:bodyPr/>
          <a:lstStyle/>
          <a:p>
            <a:fld id="{B41DACC4-D684-8449-BA8F-6FB2F94C6D99}" type="datetime1">
              <a:rPr lang="en-US" smtClean="0"/>
              <a:t>2/6/23</a:t>
            </a:fld>
            <a:endParaRPr lang="en-US" dirty="0"/>
          </a:p>
        </p:txBody>
      </p:sp>
      <p:sp>
        <p:nvSpPr>
          <p:cNvPr id="6" name="Footer Placeholder 5">
            <a:extLst>
              <a:ext uri="{FF2B5EF4-FFF2-40B4-BE49-F238E27FC236}">
                <a16:creationId xmlns:a16="http://schemas.microsoft.com/office/drawing/2014/main" id="{F965AA8C-93E8-C348-96C9-1012C9221B49}"/>
              </a:ext>
            </a:extLst>
          </p:cNvPr>
          <p:cNvSpPr>
            <a:spLocks noGrp="1"/>
          </p:cNvSpPr>
          <p:nvPr>
            <p:ph type="ftr" sz="quarter" idx="11"/>
          </p:nvPr>
        </p:nvSpPr>
        <p:spPr/>
        <p:txBody>
          <a:bodyPr/>
          <a:lstStyle/>
          <a:p>
            <a:r>
              <a:rPr lang="en-US"/>
              <a:t>Communications PPT Update 24July22</a:t>
            </a:r>
            <a:endParaRPr lang="en-US" dirty="0"/>
          </a:p>
        </p:txBody>
      </p:sp>
      <p:sp>
        <p:nvSpPr>
          <p:cNvPr id="7" name="Slide Number Placeholder 6">
            <a:extLst>
              <a:ext uri="{FF2B5EF4-FFF2-40B4-BE49-F238E27FC236}">
                <a16:creationId xmlns:a16="http://schemas.microsoft.com/office/drawing/2014/main" id="{D0B2D9C5-D389-274B-B950-2DADCC2B184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554819556"/>
      </p:ext>
    </p:extLst>
  </p:cSld>
  <p:clrMapOvr>
    <a:masterClrMapping/>
  </p:clrMapOvr>
  <mc:AlternateContent xmlns:mc="http://schemas.openxmlformats.org/markup-compatibility/2006" xmlns:p14="http://schemas.microsoft.com/office/powerpoint/2010/main">
    <mc:Choice Requires="p14">
      <p:transition spd="slow" p14:dur="2000" advTm="28284"/>
    </mc:Choice>
    <mc:Fallback xmlns="">
      <p:transition spd="slow" advTm="2828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 CIMS  </a:t>
            </a:r>
            <a:r>
              <a:rPr lang="en-US" sz="1400" dirty="0"/>
              <a:t>(Michigan Critical Incident Management System)</a:t>
            </a:r>
          </a:p>
        </p:txBody>
      </p:sp>
      <p:sp>
        <p:nvSpPr>
          <p:cNvPr id="3" name="Content Placeholder 2"/>
          <p:cNvSpPr>
            <a:spLocks noGrp="1"/>
          </p:cNvSpPr>
          <p:nvPr>
            <p:ph idx="1"/>
          </p:nvPr>
        </p:nvSpPr>
        <p:spPr>
          <a:xfrm>
            <a:off x="508001" y="1132114"/>
            <a:ext cx="6447501" cy="2043794"/>
          </a:xfrm>
        </p:spPr>
        <p:txBody>
          <a:bodyPr>
            <a:normAutofit fontScale="92500" lnSpcReduction="10000"/>
          </a:bodyPr>
          <a:lstStyle/>
          <a:p>
            <a:endParaRPr lang="en-US" dirty="0"/>
          </a:p>
          <a:p>
            <a:r>
              <a:rPr lang="en-US" dirty="0"/>
              <a:t>A web-based disaster reporting system</a:t>
            </a:r>
          </a:p>
          <a:p>
            <a:r>
              <a:rPr lang="en-US" dirty="0"/>
              <a:t>Dedicated method for local emergency management coordinators to report events to the State of Michigan </a:t>
            </a:r>
          </a:p>
          <a:p>
            <a:r>
              <a:rPr lang="en-US" dirty="0"/>
              <a:t>Details damage and needs for state assistance. </a:t>
            </a:r>
          </a:p>
          <a:p>
            <a:r>
              <a:rPr lang="en-US" dirty="0"/>
              <a:t>Report response, status and needs in a state-wide platform </a:t>
            </a:r>
          </a:p>
        </p:txBody>
      </p:sp>
      <p:pic>
        <p:nvPicPr>
          <p:cNvPr id="4" name="Picture 3"/>
          <p:cNvPicPr>
            <a:picLocks noChangeAspect="1"/>
          </p:cNvPicPr>
          <p:nvPr/>
        </p:nvPicPr>
        <p:blipFill>
          <a:blip r:embed="rId3"/>
          <a:stretch>
            <a:fillRect/>
          </a:stretch>
        </p:blipFill>
        <p:spPr>
          <a:xfrm>
            <a:off x="5205046" y="3066686"/>
            <a:ext cx="3538904" cy="1688642"/>
          </a:xfrm>
          <a:prstGeom prst="rect">
            <a:avLst/>
          </a:prstGeom>
        </p:spPr>
      </p:pic>
      <p:sp>
        <p:nvSpPr>
          <p:cNvPr id="5" name="Date Placeholder 4">
            <a:extLst>
              <a:ext uri="{FF2B5EF4-FFF2-40B4-BE49-F238E27FC236}">
                <a16:creationId xmlns:a16="http://schemas.microsoft.com/office/drawing/2014/main" id="{0DC1C564-FE8B-A045-927F-F3F76DDEE631}"/>
              </a:ext>
            </a:extLst>
          </p:cNvPr>
          <p:cNvSpPr>
            <a:spLocks noGrp="1"/>
          </p:cNvSpPr>
          <p:nvPr>
            <p:ph type="dt" sz="half" idx="10"/>
          </p:nvPr>
        </p:nvSpPr>
        <p:spPr/>
        <p:txBody>
          <a:bodyPr/>
          <a:lstStyle/>
          <a:p>
            <a:fld id="{BA09D336-BF2B-CB48-8810-61FD85C02687}" type="datetime1">
              <a:rPr lang="en-US" smtClean="0"/>
              <a:t>2/6/23</a:t>
            </a:fld>
            <a:endParaRPr lang="en-US" dirty="0"/>
          </a:p>
        </p:txBody>
      </p:sp>
      <p:sp>
        <p:nvSpPr>
          <p:cNvPr id="6" name="Footer Placeholder 5">
            <a:extLst>
              <a:ext uri="{FF2B5EF4-FFF2-40B4-BE49-F238E27FC236}">
                <a16:creationId xmlns:a16="http://schemas.microsoft.com/office/drawing/2014/main" id="{C37D0A8C-0DD1-1D4F-8606-0BB83BD3CEFE}"/>
              </a:ext>
            </a:extLst>
          </p:cNvPr>
          <p:cNvSpPr>
            <a:spLocks noGrp="1"/>
          </p:cNvSpPr>
          <p:nvPr>
            <p:ph type="ftr" sz="quarter" idx="11"/>
          </p:nvPr>
        </p:nvSpPr>
        <p:spPr/>
        <p:txBody>
          <a:bodyPr/>
          <a:lstStyle/>
          <a:p>
            <a:r>
              <a:rPr lang="en-US"/>
              <a:t>Communications PPT Update 24July22</a:t>
            </a:r>
            <a:endParaRPr lang="en-US" dirty="0"/>
          </a:p>
        </p:txBody>
      </p:sp>
      <p:sp>
        <p:nvSpPr>
          <p:cNvPr id="7" name="Slide Number Placeholder 6">
            <a:extLst>
              <a:ext uri="{FF2B5EF4-FFF2-40B4-BE49-F238E27FC236}">
                <a16:creationId xmlns:a16="http://schemas.microsoft.com/office/drawing/2014/main" id="{93BB2AD5-E4B4-4F4C-B9F8-53EE417FC34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008948803"/>
      </p:ext>
    </p:extLst>
  </p:cSld>
  <p:clrMapOvr>
    <a:masterClrMapping/>
  </p:clrMapOvr>
  <mc:AlternateContent xmlns:mc="http://schemas.openxmlformats.org/markup-compatibility/2006" xmlns:p14="http://schemas.microsoft.com/office/powerpoint/2010/main">
    <mc:Choice Requires="p14">
      <p:transition spd="slow" p14:dur="2000" advTm="21701"/>
    </mc:Choice>
    <mc:Fallback xmlns="">
      <p:transition spd="slow" advTm="217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800 MHz Radios </a:t>
            </a:r>
            <a:r>
              <a:rPr lang="en-US" sz="1400" dirty="0"/>
              <a:t>(Includes All-Disaster radios in hospitals and at other partners)</a:t>
            </a:r>
            <a:endParaRPr lang="en-US" dirty="0"/>
          </a:p>
        </p:txBody>
      </p:sp>
      <p:sp>
        <p:nvSpPr>
          <p:cNvPr id="3" name="Content Placeholder 2"/>
          <p:cNvSpPr>
            <a:spLocks noGrp="1"/>
          </p:cNvSpPr>
          <p:nvPr>
            <p:ph idx="1"/>
          </p:nvPr>
        </p:nvSpPr>
        <p:spPr>
          <a:xfrm>
            <a:off x="399296" y="1184238"/>
            <a:ext cx="6447501" cy="2631986"/>
          </a:xfrm>
        </p:spPr>
        <p:txBody>
          <a:bodyPr>
            <a:normAutofit fontScale="92500" lnSpcReduction="20000"/>
          </a:bodyPr>
          <a:lstStyle/>
          <a:p>
            <a:endParaRPr lang="en-US" dirty="0"/>
          </a:p>
          <a:p>
            <a:r>
              <a:rPr lang="en-US" dirty="0"/>
              <a:t>The only true interoperable radio system in the state, </a:t>
            </a:r>
          </a:p>
          <a:p>
            <a:r>
              <a:rPr lang="en-US" dirty="0"/>
              <a:t>Police, fire, EMS, hospitals and other agencies have their own talk-groups. </a:t>
            </a:r>
          </a:p>
          <a:p>
            <a:r>
              <a:rPr lang="en-US" dirty="0"/>
              <a:t>common special-event talk groups </a:t>
            </a:r>
          </a:p>
          <a:p>
            <a:pPr lvl="1"/>
            <a:r>
              <a:rPr lang="en-US" dirty="0"/>
              <a:t>all agencies can communicate during disaster response </a:t>
            </a:r>
          </a:p>
          <a:p>
            <a:r>
              <a:rPr lang="en-US" dirty="0"/>
              <a:t>Through a </a:t>
            </a:r>
            <a:r>
              <a:rPr lang="en-US" dirty="0" err="1"/>
              <a:t>trunking</a:t>
            </a:r>
            <a:r>
              <a:rPr lang="en-US" dirty="0"/>
              <a:t>-system and hundreds of dedicated 800 MHz towers throughout the state, a portable hand-held radio in Michigan’s Upper Peninsula can talk to another responder with a portable in Detroit, if the need exists. </a:t>
            </a:r>
          </a:p>
        </p:txBody>
      </p:sp>
      <p:pic>
        <p:nvPicPr>
          <p:cNvPr id="1026" name="Picture 2" descr="XTS 5000 Digital Portable Radi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7448" y="1828799"/>
            <a:ext cx="2092720" cy="209272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3D1A538F-25C5-0C47-A0A6-918A70B31C6E}"/>
              </a:ext>
            </a:extLst>
          </p:cNvPr>
          <p:cNvSpPr>
            <a:spLocks noGrp="1"/>
          </p:cNvSpPr>
          <p:nvPr>
            <p:ph type="dt" sz="half" idx="10"/>
          </p:nvPr>
        </p:nvSpPr>
        <p:spPr/>
        <p:txBody>
          <a:bodyPr/>
          <a:lstStyle/>
          <a:p>
            <a:fld id="{100E67E5-878B-4B47-A0BA-0EF553469EE7}" type="datetime1">
              <a:rPr lang="en-US" smtClean="0"/>
              <a:t>2/6/23</a:t>
            </a:fld>
            <a:endParaRPr lang="en-US" dirty="0"/>
          </a:p>
        </p:txBody>
      </p:sp>
      <p:sp>
        <p:nvSpPr>
          <p:cNvPr id="5" name="Footer Placeholder 4">
            <a:extLst>
              <a:ext uri="{FF2B5EF4-FFF2-40B4-BE49-F238E27FC236}">
                <a16:creationId xmlns:a16="http://schemas.microsoft.com/office/drawing/2014/main" id="{CC530252-E5AD-D94F-AEF2-CBFA63B1E28D}"/>
              </a:ext>
            </a:extLst>
          </p:cNvPr>
          <p:cNvSpPr>
            <a:spLocks noGrp="1"/>
          </p:cNvSpPr>
          <p:nvPr>
            <p:ph type="ftr" sz="quarter" idx="11"/>
          </p:nvPr>
        </p:nvSpPr>
        <p:spPr/>
        <p:txBody>
          <a:bodyPr/>
          <a:lstStyle/>
          <a:p>
            <a:r>
              <a:rPr lang="en-US"/>
              <a:t>Communications PPT Update 24July22</a:t>
            </a:r>
            <a:endParaRPr lang="en-US" dirty="0"/>
          </a:p>
        </p:txBody>
      </p:sp>
      <p:sp>
        <p:nvSpPr>
          <p:cNvPr id="6" name="Slide Number Placeholder 5">
            <a:extLst>
              <a:ext uri="{FF2B5EF4-FFF2-40B4-BE49-F238E27FC236}">
                <a16:creationId xmlns:a16="http://schemas.microsoft.com/office/drawing/2014/main" id="{D24C5797-B22B-D645-B6CD-7A37399DA99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500756025"/>
      </p:ext>
    </p:extLst>
  </p:cSld>
  <p:clrMapOvr>
    <a:masterClrMapping/>
  </p:clrMapOvr>
  <mc:AlternateContent xmlns:mc="http://schemas.openxmlformats.org/markup-compatibility/2006" xmlns:p14="http://schemas.microsoft.com/office/powerpoint/2010/main">
    <mc:Choice Requires="p14">
      <p:transition spd="slow" p14:dur="2000" advTm="29730"/>
    </mc:Choice>
    <mc:Fallback xmlns="">
      <p:transition spd="slow" advTm="297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 Phones</a:t>
            </a:r>
          </a:p>
        </p:txBody>
      </p:sp>
      <p:sp>
        <p:nvSpPr>
          <p:cNvPr id="3" name="Content Placeholder 2"/>
          <p:cNvSpPr>
            <a:spLocks noGrp="1"/>
          </p:cNvSpPr>
          <p:nvPr>
            <p:ph idx="1"/>
          </p:nvPr>
        </p:nvSpPr>
        <p:spPr/>
        <p:txBody>
          <a:bodyPr/>
          <a:lstStyle/>
          <a:p>
            <a:endParaRPr lang="en-US" dirty="0"/>
          </a:p>
          <a:p>
            <a:r>
              <a:rPr lang="en-US" dirty="0"/>
              <a:t>R2N staff and Bureau of Emergency Preparedness, EMS, and Systems of Care</a:t>
            </a:r>
          </a:p>
          <a:p>
            <a:r>
              <a:rPr lang="en-US" dirty="0"/>
              <a:t>Not dependent on cell towers or land lines </a:t>
            </a:r>
          </a:p>
          <a:p>
            <a:r>
              <a:rPr lang="en-US" dirty="0"/>
              <a:t>Operate solely based on orbiting satellites</a:t>
            </a:r>
          </a:p>
          <a:p>
            <a:pPr lvl="1"/>
            <a:r>
              <a:rPr lang="en-US" dirty="0"/>
              <a:t>Requires a clear view of the sky to operate. </a:t>
            </a:r>
          </a:p>
          <a:p>
            <a:endParaRPr lang="en-US" dirty="0"/>
          </a:p>
        </p:txBody>
      </p:sp>
      <p:pic>
        <p:nvPicPr>
          <p:cNvPr id="2050" name="Picture 2" descr="https://satellitephonestore.com/pictures/7-242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5149" y="2285235"/>
            <a:ext cx="1823017" cy="18230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BE4BF8F-5E73-1F43-824A-C600125153D7}"/>
              </a:ext>
            </a:extLst>
          </p:cNvPr>
          <p:cNvSpPr>
            <a:spLocks noGrp="1"/>
          </p:cNvSpPr>
          <p:nvPr>
            <p:ph type="dt" sz="half" idx="10"/>
          </p:nvPr>
        </p:nvSpPr>
        <p:spPr/>
        <p:txBody>
          <a:bodyPr/>
          <a:lstStyle/>
          <a:p>
            <a:fld id="{A69DD1B4-1E04-AB4B-BA31-B4036FAF9D1D}" type="datetime1">
              <a:rPr lang="en-US" smtClean="0"/>
              <a:t>2/6/23</a:t>
            </a:fld>
            <a:endParaRPr lang="en-US" dirty="0"/>
          </a:p>
        </p:txBody>
      </p:sp>
      <p:sp>
        <p:nvSpPr>
          <p:cNvPr id="5" name="Footer Placeholder 4">
            <a:extLst>
              <a:ext uri="{FF2B5EF4-FFF2-40B4-BE49-F238E27FC236}">
                <a16:creationId xmlns:a16="http://schemas.microsoft.com/office/drawing/2014/main" id="{DBB8A341-5194-9E44-962C-A06774EA9537}"/>
              </a:ext>
            </a:extLst>
          </p:cNvPr>
          <p:cNvSpPr>
            <a:spLocks noGrp="1"/>
          </p:cNvSpPr>
          <p:nvPr>
            <p:ph type="ftr" sz="quarter" idx="11"/>
          </p:nvPr>
        </p:nvSpPr>
        <p:spPr/>
        <p:txBody>
          <a:bodyPr/>
          <a:lstStyle/>
          <a:p>
            <a:r>
              <a:rPr lang="en-US"/>
              <a:t>Communications PPT Update 24July22</a:t>
            </a:r>
            <a:endParaRPr lang="en-US" dirty="0"/>
          </a:p>
        </p:txBody>
      </p:sp>
      <p:sp>
        <p:nvSpPr>
          <p:cNvPr id="6" name="Slide Number Placeholder 5">
            <a:extLst>
              <a:ext uri="{FF2B5EF4-FFF2-40B4-BE49-F238E27FC236}">
                <a16:creationId xmlns:a16="http://schemas.microsoft.com/office/drawing/2014/main" id="{8A5C4601-7A26-AE44-8477-81A7299BEA1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468972155"/>
      </p:ext>
    </p:extLst>
  </p:cSld>
  <p:clrMapOvr>
    <a:masterClrMapping/>
  </p:clrMapOvr>
  <mc:AlternateContent xmlns:mc="http://schemas.openxmlformats.org/markup-compatibility/2006" xmlns:p14="http://schemas.microsoft.com/office/powerpoint/2010/main">
    <mc:Choice Requires="p14">
      <p:transition spd="slow" p14:dur="2000" advTm="19038"/>
    </mc:Choice>
    <mc:Fallback xmlns="">
      <p:transition spd="slow" advTm="190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R.A.C.E.S and A.R.E.S</a:t>
            </a:r>
            <a:endParaRPr lang="en-US" dirty="0"/>
          </a:p>
        </p:txBody>
      </p:sp>
      <p:sp>
        <p:nvSpPr>
          <p:cNvPr id="3" name="Content Placeholder 2"/>
          <p:cNvSpPr>
            <a:spLocks noGrp="1"/>
          </p:cNvSpPr>
          <p:nvPr>
            <p:ph idx="1"/>
          </p:nvPr>
        </p:nvSpPr>
        <p:spPr>
          <a:xfrm>
            <a:off x="508001" y="1906274"/>
            <a:ext cx="6447501" cy="1449248"/>
          </a:xfrm>
        </p:spPr>
        <p:txBody>
          <a:bodyPr>
            <a:normAutofit lnSpcReduction="10000"/>
          </a:bodyPr>
          <a:lstStyle/>
          <a:p>
            <a:endParaRPr lang="en-US" dirty="0"/>
          </a:p>
          <a:p>
            <a:r>
              <a:rPr lang="en-US" dirty="0"/>
              <a:t>Volunteer Amateur Radio Enthusiasts</a:t>
            </a:r>
          </a:p>
          <a:p>
            <a:r>
              <a:rPr lang="en-US" dirty="0"/>
              <a:t>RACES: Radio Amateur Civil Emergency Services </a:t>
            </a:r>
          </a:p>
          <a:p>
            <a:r>
              <a:rPr lang="en-US" dirty="0"/>
              <a:t>ARES: Amateur Radio Emergency Services </a:t>
            </a:r>
          </a:p>
        </p:txBody>
      </p:sp>
      <p:pic>
        <p:nvPicPr>
          <p:cNvPr id="4" name="Picture 3"/>
          <p:cNvPicPr>
            <a:picLocks noChangeAspect="1"/>
          </p:cNvPicPr>
          <p:nvPr/>
        </p:nvPicPr>
        <p:blipFill>
          <a:blip r:embed="rId3"/>
          <a:stretch>
            <a:fillRect/>
          </a:stretch>
        </p:blipFill>
        <p:spPr>
          <a:xfrm>
            <a:off x="6264558" y="776094"/>
            <a:ext cx="2444183" cy="1628202"/>
          </a:xfrm>
          <a:prstGeom prst="rect">
            <a:avLst/>
          </a:prstGeom>
        </p:spPr>
      </p:pic>
      <p:pic>
        <p:nvPicPr>
          <p:cNvPr id="5" name="Picture 4"/>
          <p:cNvPicPr>
            <a:picLocks noChangeAspect="1"/>
          </p:cNvPicPr>
          <p:nvPr/>
        </p:nvPicPr>
        <p:blipFill>
          <a:blip r:embed="rId4"/>
          <a:stretch>
            <a:fillRect/>
          </a:stretch>
        </p:blipFill>
        <p:spPr>
          <a:xfrm>
            <a:off x="5696671" y="3091467"/>
            <a:ext cx="3313681" cy="1489578"/>
          </a:xfrm>
          <a:prstGeom prst="rect">
            <a:avLst/>
          </a:prstGeom>
        </p:spPr>
      </p:pic>
      <p:sp>
        <p:nvSpPr>
          <p:cNvPr id="7" name="Date Placeholder 6">
            <a:extLst>
              <a:ext uri="{FF2B5EF4-FFF2-40B4-BE49-F238E27FC236}">
                <a16:creationId xmlns:a16="http://schemas.microsoft.com/office/drawing/2014/main" id="{2F58E4B5-846C-764C-8019-79BC732AD293}"/>
              </a:ext>
            </a:extLst>
          </p:cNvPr>
          <p:cNvSpPr>
            <a:spLocks noGrp="1"/>
          </p:cNvSpPr>
          <p:nvPr>
            <p:ph type="dt" sz="half" idx="10"/>
          </p:nvPr>
        </p:nvSpPr>
        <p:spPr/>
        <p:txBody>
          <a:bodyPr/>
          <a:lstStyle/>
          <a:p>
            <a:fld id="{9215559B-E6FB-6B4C-94FF-E82DCBA96F59}" type="datetime1">
              <a:rPr lang="en-US" smtClean="0"/>
              <a:t>2/6/23</a:t>
            </a:fld>
            <a:endParaRPr lang="en-US" dirty="0"/>
          </a:p>
        </p:txBody>
      </p:sp>
      <p:sp>
        <p:nvSpPr>
          <p:cNvPr id="8" name="Footer Placeholder 7">
            <a:extLst>
              <a:ext uri="{FF2B5EF4-FFF2-40B4-BE49-F238E27FC236}">
                <a16:creationId xmlns:a16="http://schemas.microsoft.com/office/drawing/2014/main" id="{91100C57-4864-BC48-BDD5-D3EA732A16B1}"/>
              </a:ext>
            </a:extLst>
          </p:cNvPr>
          <p:cNvSpPr>
            <a:spLocks noGrp="1"/>
          </p:cNvSpPr>
          <p:nvPr>
            <p:ph type="ftr" sz="quarter" idx="11"/>
          </p:nvPr>
        </p:nvSpPr>
        <p:spPr/>
        <p:txBody>
          <a:bodyPr/>
          <a:lstStyle/>
          <a:p>
            <a:r>
              <a:rPr lang="en-US"/>
              <a:t>Communications PPT Update 24July22</a:t>
            </a:r>
            <a:endParaRPr lang="en-US" dirty="0"/>
          </a:p>
        </p:txBody>
      </p:sp>
      <p:sp>
        <p:nvSpPr>
          <p:cNvPr id="9" name="Slide Number Placeholder 8">
            <a:extLst>
              <a:ext uri="{FF2B5EF4-FFF2-40B4-BE49-F238E27FC236}">
                <a16:creationId xmlns:a16="http://schemas.microsoft.com/office/drawing/2014/main" id="{621999B4-D0B2-5D45-B38F-A63B894A5D7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1" name="Picture 10" descr="Logo&#10;&#10;Description automatically generated">
            <a:extLst>
              <a:ext uri="{FF2B5EF4-FFF2-40B4-BE49-F238E27FC236}">
                <a16:creationId xmlns:a16="http://schemas.microsoft.com/office/drawing/2014/main" id="{6E4BF552-BDD2-80BD-1FEC-516670DAF6E1}"/>
              </a:ext>
            </a:extLst>
          </p:cNvPr>
          <p:cNvPicPr>
            <a:picLocks noChangeAspect="1"/>
          </p:cNvPicPr>
          <p:nvPr/>
        </p:nvPicPr>
        <p:blipFill>
          <a:blip r:embed="rId5"/>
          <a:stretch>
            <a:fillRect/>
          </a:stretch>
        </p:blipFill>
        <p:spPr>
          <a:xfrm>
            <a:off x="1424343" y="3364914"/>
            <a:ext cx="1613266" cy="1610591"/>
          </a:xfrm>
          <a:prstGeom prst="rect">
            <a:avLst/>
          </a:prstGeom>
        </p:spPr>
      </p:pic>
    </p:spTree>
    <p:extLst>
      <p:ext uri="{BB962C8B-B14F-4D97-AF65-F5344CB8AC3E}">
        <p14:creationId xmlns:p14="http://schemas.microsoft.com/office/powerpoint/2010/main" val="1342128299"/>
      </p:ext>
    </p:extLst>
  </p:cSld>
  <p:clrMapOvr>
    <a:masterClrMapping/>
  </p:clrMapOvr>
  <mc:AlternateContent xmlns:mc="http://schemas.openxmlformats.org/markup-compatibility/2006" xmlns:p14="http://schemas.microsoft.com/office/powerpoint/2010/main">
    <mc:Choice Requires="p14">
      <p:transition spd="slow" p14:dur="2000" advTm="58261"/>
    </mc:Choice>
    <mc:Fallback xmlns="">
      <p:transition spd="slow" advTm="582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Modes of Communication</a:t>
            </a:r>
          </a:p>
        </p:txBody>
      </p:sp>
      <p:sp>
        <p:nvSpPr>
          <p:cNvPr id="3" name="Content Placeholder 2"/>
          <p:cNvSpPr>
            <a:spLocks noGrp="1"/>
          </p:cNvSpPr>
          <p:nvPr>
            <p:ph idx="1"/>
          </p:nvPr>
        </p:nvSpPr>
        <p:spPr/>
        <p:txBody>
          <a:bodyPr/>
          <a:lstStyle/>
          <a:p>
            <a:endParaRPr lang="en-US" dirty="0"/>
          </a:p>
          <a:p>
            <a:r>
              <a:rPr lang="en-US" b="1" dirty="0"/>
              <a:t>GETS</a:t>
            </a:r>
            <a:r>
              <a:rPr lang="en-US" dirty="0"/>
              <a:t>: (Government Emergency Telecommunications Service) Provides priority calling privileges on land-line phones. </a:t>
            </a:r>
          </a:p>
          <a:p>
            <a:r>
              <a:rPr lang="en-US" b="1" dirty="0"/>
              <a:t>WPS</a:t>
            </a:r>
            <a:r>
              <a:rPr lang="en-US" dirty="0"/>
              <a:t>: (Wireless Priority Service) Provides priority connection of cell phones when towers are overloaded during disasters. </a:t>
            </a:r>
          </a:p>
          <a:p>
            <a:r>
              <a:rPr lang="en-US" b="1" dirty="0"/>
              <a:t>TSP</a:t>
            </a:r>
            <a:r>
              <a:rPr lang="en-US" dirty="0"/>
              <a:t>: (Telecommunications Service Priority) Provides priority service in new line installation or repair of existing lines. </a:t>
            </a:r>
          </a:p>
          <a:p>
            <a:r>
              <a:rPr lang="en-US" b="1" dirty="0"/>
              <a:t>460 MHz Radios</a:t>
            </a:r>
            <a:r>
              <a:rPr lang="en-US" dirty="0"/>
              <a:t>: Short range, hand-held radios available to the public, commonly used for hiking, hunting, </a:t>
            </a:r>
            <a:r>
              <a:rPr lang="en-US" dirty="0" err="1"/>
              <a:t>etc</a:t>
            </a:r>
            <a:r>
              <a:rPr lang="en-US" dirty="0"/>
              <a:t> </a:t>
            </a:r>
          </a:p>
          <a:p>
            <a:endParaRPr lang="en-US" dirty="0"/>
          </a:p>
        </p:txBody>
      </p:sp>
      <p:sp>
        <p:nvSpPr>
          <p:cNvPr id="4" name="Date Placeholder 3">
            <a:extLst>
              <a:ext uri="{FF2B5EF4-FFF2-40B4-BE49-F238E27FC236}">
                <a16:creationId xmlns:a16="http://schemas.microsoft.com/office/drawing/2014/main" id="{C4EF37BD-4C19-4F42-8ADF-539B640DB7C3}"/>
              </a:ext>
            </a:extLst>
          </p:cNvPr>
          <p:cNvSpPr>
            <a:spLocks noGrp="1"/>
          </p:cNvSpPr>
          <p:nvPr>
            <p:ph type="dt" sz="half" idx="10"/>
          </p:nvPr>
        </p:nvSpPr>
        <p:spPr/>
        <p:txBody>
          <a:bodyPr/>
          <a:lstStyle/>
          <a:p>
            <a:fld id="{426C6569-958B-404A-9877-9FED31111801}" type="datetime1">
              <a:rPr lang="en-US" smtClean="0"/>
              <a:t>2/6/23</a:t>
            </a:fld>
            <a:endParaRPr lang="en-US" dirty="0"/>
          </a:p>
        </p:txBody>
      </p:sp>
      <p:sp>
        <p:nvSpPr>
          <p:cNvPr id="5" name="Footer Placeholder 4">
            <a:extLst>
              <a:ext uri="{FF2B5EF4-FFF2-40B4-BE49-F238E27FC236}">
                <a16:creationId xmlns:a16="http://schemas.microsoft.com/office/drawing/2014/main" id="{52530549-C120-634A-9FAA-CF01DD5FBD07}"/>
              </a:ext>
            </a:extLst>
          </p:cNvPr>
          <p:cNvSpPr>
            <a:spLocks noGrp="1"/>
          </p:cNvSpPr>
          <p:nvPr>
            <p:ph type="ftr" sz="quarter" idx="11"/>
          </p:nvPr>
        </p:nvSpPr>
        <p:spPr/>
        <p:txBody>
          <a:bodyPr/>
          <a:lstStyle/>
          <a:p>
            <a:r>
              <a:rPr lang="en-US"/>
              <a:t>Communications PPT Update 24July22</a:t>
            </a:r>
            <a:endParaRPr lang="en-US" dirty="0"/>
          </a:p>
        </p:txBody>
      </p:sp>
      <p:sp>
        <p:nvSpPr>
          <p:cNvPr id="6" name="Slide Number Placeholder 5">
            <a:extLst>
              <a:ext uri="{FF2B5EF4-FFF2-40B4-BE49-F238E27FC236}">
                <a16:creationId xmlns:a16="http://schemas.microsoft.com/office/drawing/2014/main" id="{818671D5-02E7-5945-9508-8F057730EBB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92041257"/>
      </p:ext>
    </p:extLst>
  </p:cSld>
  <p:clrMapOvr>
    <a:masterClrMapping/>
  </p:clrMapOvr>
  <mc:AlternateContent xmlns:mc="http://schemas.openxmlformats.org/markup-compatibility/2006" xmlns:p14="http://schemas.microsoft.com/office/powerpoint/2010/main">
    <mc:Choice Requires="p14">
      <p:transition spd="slow" p14:dur="2000" advTm="36600"/>
    </mc:Choice>
    <mc:Fallback xmlns="">
      <p:transition spd="slow" advTm="366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B4AF-B25D-46E4-A90C-0985874FF9E2}"/>
              </a:ext>
            </a:extLst>
          </p:cNvPr>
          <p:cNvSpPr>
            <a:spLocks noGrp="1"/>
          </p:cNvSpPr>
          <p:nvPr>
            <p:ph type="title"/>
          </p:nvPr>
        </p:nvSpPr>
        <p:spPr/>
        <p:txBody>
          <a:bodyPr>
            <a:normAutofit fontScale="90000"/>
          </a:bodyPr>
          <a:lstStyle/>
          <a:p>
            <a:r>
              <a:rPr lang="en-US" dirty="0"/>
              <a:t>Communicating with your Regional Medical Coordination Center (RMCC)</a:t>
            </a:r>
          </a:p>
        </p:txBody>
      </p:sp>
      <p:sp>
        <p:nvSpPr>
          <p:cNvPr id="4" name="Content Placeholder 2">
            <a:extLst>
              <a:ext uri="{FF2B5EF4-FFF2-40B4-BE49-F238E27FC236}">
                <a16:creationId xmlns:a16="http://schemas.microsoft.com/office/drawing/2014/main" id="{93A55B00-BF62-4577-8EA6-4566903A7EC5}"/>
              </a:ext>
            </a:extLst>
          </p:cNvPr>
          <p:cNvSpPr txBox="1">
            <a:spLocks/>
          </p:cNvSpPr>
          <p:nvPr/>
        </p:nvSpPr>
        <p:spPr>
          <a:xfrm>
            <a:off x="622300" y="1734742"/>
            <a:ext cx="4121149"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350" dirty="0"/>
              <a:t>Emergencies and </a:t>
            </a:r>
            <a:r>
              <a:rPr lang="en-US" sz="1350" dirty="0" err="1"/>
              <a:t>RMCC</a:t>
            </a:r>
            <a:r>
              <a:rPr lang="en-US" sz="1350" dirty="0"/>
              <a:t> Activation</a:t>
            </a:r>
          </a:p>
          <a:p>
            <a:pPr lvl="1"/>
            <a:r>
              <a:rPr lang="en-US" sz="1200" dirty="0"/>
              <a:t>What constitutes an emergency? </a:t>
            </a:r>
          </a:p>
          <a:p>
            <a:pPr lvl="1"/>
            <a:r>
              <a:rPr lang="en-US" sz="1200" dirty="0"/>
              <a:t>When to seek regional assistance? </a:t>
            </a:r>
          </a:p>
          <a:p>
            <a:pPr lvl="1"/>
            <a:r>
              <a:rPr lang="en-US" sz="1200" dirty="0"/>
              <a:t>How to activate the R2N RMCC: 248-267-0535</a:t>
            </a:r>
          </a:p>
          <a:p>
            <a:pPr lvl="1"/>
            <a:endParaRPr lang="en-US" sz="1200" dirty="0"/>
          </a:p>
          <a:p>
            <a:r>
              <a:rPr lang="en-US" sz="1350" dirty="0"/>
              <a:t>Situational awareness vs. Action needed (call for both)</a:t>
            </a:r>
          </a:p>
          <a:p>
            <a:endParaRPr lang="en-US" sz="1350" dirty="0"/>
          </a:p>
        </p:txBody>
      </p:sp>
      <p:sp>
        <p:nvSpPr>
          <p:cNvPr id="3" name="Date Placeholder 2">
            <a:extLst>
              <a:ext uri="{FF2B5EF4-FFF2-40B4-BE49-F238E27FC236}">
                <a16:creationId xmlns:a16="http://schemas.microsoft.com/office/drawing/2014/main" id="{BEB52DD7-98DB-BC4C-98AA-EF57B84CE96E}"/>
              </a:ext>
            </a:extLst>
          </p:cNvPr>
          <p:cNvSpPr>
            <a:spLocks noGrp="1"/>
          </p:cNvSpPr>
          <p:nvPr>
            <p:ph type="dt" sz="half" idx="10"/>
          </p:nvPr>
        </p:nvSpPr>
        <p:spPr/>
        <p:txBody>
          <a:bodyPr/>
          <a:lstStyle/>
          <a:p>
            <a:fld id="{E5537B1D-6DC4-B44C-8E32-F6925A147776}" type="datetime1">
              <a:rPr lang="en-US" smtClean="0"/>
              <a:t>2/6/23</a:t>
            </a:fld>
            <a:endParaRPr lang="en-US" dirty="0"/>
          </a:p>
        </p:txBody>
      </p:sp>
      <p:sp>
        <p:nvSpPr>
          <p:cNvPr id="6" name="Footer Placeholder 5">
            <a:extLst>
              <a:ext uri="{FF2B5EF4-FFF2-40B4-BE49-F238E27FC236}">
                <a16:creationId xmlns:a16="http://schemas.microsoft.com/office/drawing/2014/main" id="{AB3FEFA5-A739-DF45-A7CF-667824B82DCE}"/>
              </a:ext>
            </a:extLst>
          </p:cNvPr>
          <p:cNvSpPr>
            <a:spLocks noGrp="1"/>
          </p:cNvSpPr>
          <p:nvPr>
            <p:ph type="ftr" sz="quarter" idx="11"/>
          </p:nvPr>
        </p:nvSpPr>
        <p:spPr/>
        <p:txBody>
          <a:bodyPr/>
          <a:lstStyle/>
          <a:p>
            <a:r>
              <a:rPr lang="en-US"/>
              <a:t>Communications PPT Update 24July22</a:t>
            </a:r>
            <a:endParaRPr lang="en-US" dirty="0"/>
          </a:p>
        </p:txBody>
      </p:sp>
      <p:sp>
        <p:nvSpPr>
          <p:cNvPr id="7" name="Slide Number Placeholder 6">
            <a:extLst>
              <a:ext uri="{FF2B5EF4-FFF2-40B4-BE49-F238E27FC236}">
                <a16:creationId xmlns:a16="http://schemas.microsoft.com/office/drawing/2014/main" id="{B298856B-05EB-A24A-A2F3-FDAE10EB6A9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 name="Picture 9" descr="Table&#10;&#10;Description automatically generated">
            <a:extLst>
              <a:ext uri="{FF2B5EF4-FFF2-40B4-BE49-F238E27FC236}">
                <a16:creationId xmlns:a16="http://schemas.microsoft.com/office/drawing/2014/main" id="{0EDF372E-47CD-ADE6-1994-00DCBD393F21}"/>
              </a:ext>
            </a:extLst>
          </p:cNvPr>
          <p:cNvPicPr>
            <a:picLocks noChangeAspect="1"/>
          </p:cNvPicPr>
          <p:nvPr/>
        </p:nvPicPr>
        <p:blipFill>
          <a:blip r:embed="rId3"/>
          <a:stretch>
            <a:fillRect/>
          </a:stretch>
        </p:blipFill>
        <p:spPr>
          <a:xfrm>
            <a:off x="5238133" y="1047749"/>
            <a:ext cx="2760553" cy="3514725"/>
          </a:xfrm>
          <a:prstGeom prst="rect">
            <a:avLst/>
          </a:prstGeom>
        </p:spPr>
      </p:pic>
    </p:spTree>
    <p:extLst>
      <p:ext uri="{BB962C8B-B14F-4D97-AF65-F5344CB8AC3E}">
        <p14:creationId xmlns:p14="http://schemas.microsoft.com/office/powerpoint/2010/main" val="295330099"/>
      </p:ext>
    </p:extLst>
  </p:cSld>
  <p:clrMapOvr>
    <a:masterClrMapping/>
  </p:clrMapOvr>
  <mc:AlternateContent xmlns:mc="http://schemas.openxmlformats.org/markup-compatibility/2006" xmlns:p14="http://schemas.microsoft.com/office/powerpoint/2010/main">
    <mc:Choice Requires="p14">
      <p:transition spd="slow" p14:dur="2000" advTm="37299"/>
    </mc:Choice>
    <mc:Fallback xmlns="">
      <p:transition spd="slow" advTm="3729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04F1-CFA5-46E2-44EF-AD174269CD59}"/>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85AABE74-7B72-454A-E6E1-3E77DE049991}"/>
              </a:ext>
            </a:extLst>
          </p:cNvPr>
          <p:cNvSpPr>
            <a:spLocks noGrp="1"/>
          </p:cNvSpPr>
          <p:nvPr>
            <p:ph idx="1"/>
          </p:nvPr>
        </p:nvSpPr>
        <p:spPr/>
        <p:txBody>
          <a:bodyPr/>
          <a:lstStyle/>
          <a:p>
            <a:r>
              <a:rPr lang="en-US" dirty="0"/>
              <a:t>Monthly communications exercises used to test functionality and knowledge of:</a:t>
            </a:r>
          </a:p>
          <a:p>
            <a:pPr lvl="1"/>
            <a:r>
              <a:rPr lang="en-US" dirty="0"/>
              <a:t>EMResource Update</a:t>
            </a:r>
          </a:p>
          <a:p>
            <a:pPr lvl="1"/>
            <a:r>
              <a:rPr lang="en-US" dirty="0"/>
              <a:t>800 MHz radios</a:t>
            </a:r>
          </a:p>
          <a:p>
            <a:pPr lvl="1"/>
            <a:r>
              <a:rPr lang="en-US" dirty="0"/>
              <a:t>MIHAN response</a:t>
            </a:r>
          </a:p>
          <a:p>
            <a:r>
              <a:rPr lang="en-US" dirty="0"/>
              <a:t>Doing functional exercises beneficial so people know how to use the methods in a real incident</a:t>
            </a:r>
          </a:p>
          <a:p>
            <a:r>
              <a:rPr lang="en-US" dirty="0"/>
              <a:t>Communications usually the biggest breakdown/improvement need from real after-action reports</a:t>
            </a:r>
          </a:p>
        </p:txBody>
      </p:sp>
      <p:sp>
        <p:nvSpPr>
          <p:cNvPr id="4" name="Date Placeholder 3">
            <a:extLst>
              <a:ext uri="{FF2B5EF4-FFF2-40B4-BE49-F238E27FC236}">
                <a16:creationId xmlns:a16="http://schemas.microsoft.com/office/drawing/2014/main" id="{9FE9B320-D63A-D690-B757-DA24487F3642}"/>
              </a:ext>
            </a:extLst>
          </p:cNvPr>
          <p:cNvSpPr>
            <a:spLocks noGrp="1"/>
          </p:cNvSpPr>
          <p:nvPr>
            <p:ph type="dt" sz="half" idx="10"/>
          </p:nvPr>
        </p:nvSpPr>
        <p:spPr/>
        <p:txBody>
          <a:bodyPr/>
          <a:lstStyle/>
          <a:p>
            <a:fld id="{7D096F52-2FFD-CA4C-8B0C-C17356DEE3AA}" type="datetime1">
              <a:rPr lang="en-US" smtClean="0"/>
              <a:t>2/6/23</a:t>
            </a:fld>
            <a:endParaRPr lang="en-US"/>
          </a:p>
        </p:txBody>
      </p:sp>
      <p:sp>
        <p:nvSpPr>
          <p:cNvPr id="5" name="Footer Placeholder 4">
            <a:extLst>
              <a:ext uri="{FF2B5EF4-FFF2-40B4-BE49-F238E27FC236}">
                <a16:creationId xmlns:a16="http://schemas.microsoft.com/office/drawing/2014/main" id="{D28E7098-7AFD-2D15-2FE6-87A0E6757B90}"/>
              </a:ext>
            </a:extLst>
          </p:cNvPr>
          <p:cNvSpPr>
            <a:spLocks noGrp="1"/>
          </p:cNvSpPr>
          <p:nvPr>
            <p:ph type="ftr" sz="quarter" idx="11"/>
          </p:nvPr>
        </p:nvSpPr>
        <p:spPr/>
        <p:txBody>
          <a:bodyPr/>
          <a:lstStyle/>
          <a:p>
            <a:r>
              <a:rPr lang="en-US"/>
              <a:t>Interoperable Communications Back to Basics 8Feb23</a:t>
            </a:r>
          </a:p>
        </p:txBody>
      </p:sp>
      <p:sp>
        <p:nvSpPr>
          <p:cNvPr id="6" name="Slide Number Placeholder 5">
            <a:extLst>
              <a:ext uri="{FF2B5EF4-FFF2-40B4-BE49-F238E27FC236}">
                <a16:creationId xmlns:a16="http://schemas.microsoft.com/office/drawing/2014/main" id="{D824D5E7-5EE8-A153-CE50-84E67B1A9372}"/>
              </a:ext>
            </a:extLst>
          </p:cNvPr>
          <p:cNvSpPr>
            <a:spLocks noGrp="1"/>
          </p:cNvSpPr>
          <p:nvPr>
            <p:ph type="sldNum" sz="quarter" idx="12"/>
          </p:nvPr>
        </p:nvSpPr>
        <p:spPr/>
        <p:txBody>
          <a:bodyPr/>
          <a:lstStyle/>
          <a:p>
            <a:fld id="{E8B849D6-A2AF-EB40-A7CE-F623886AC525}" type="slidenum">
              <a:rPr lang="en-US" smtClean="0"/>
              <a:t>17</a:t>
            </a:fld>
            <a:endParaRPr lang="en-US"/>
          </a:p>
        </p:txBody>
      </p:sp>
    </p:spTree>
    <p:extLst>
      <p:ext uri="{BB962C8B-B14F-4D97-AF65-F5344CB8AC3E}">
        <p14:creationId xmlns:p14="http://schemas.microsoft.com/office/powerpoint/2010/main" val="34756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C6B2-684A-6454-593C-D263D62324D5}"/>
              </a:ext>
            </a:extLst>
          </p:cNvPr>
          <p:cNvSpPr>
            <a:spLocks noGrp="1"/>
          </p:cNvSpPr>
          <p:nvPr>
            <p:ph type="title"/>
          </p:nvPr>
        </p:nvSpPr>
        <p:spPr/>
        <p:txBody>
          <a:bodyPr/>
          <a:lstStyle/>
          <a:p>
            <a:r>
              <a:rPr lang="en-US" dirty="0"/>
              <a:t>R2N Response Plan - Communications Plan</a:t>
            </a:r>
          </a:p>
        </p:txBody>
      </p:sp>
      <p:sp>
        <p:nvSpPr>
          <p:cNvPr id="3" name="Content Placeholder 2">
            <a:extLst>
              <a:ext uri="{FF2B5EF4-FFF2-40B4-BE49-F238E27FC236}">
                <a16:creationId xmlns:a16="http://schemas.microsoft.com/office/drawing/2014/main" id="{848F75DA-4F4D-7B31-89C0-7E32F6EC88E4}"/>
              </a:ext>
            </a:extLst>
          </p:cNvPr>
          <p:cNvSpPr>
            <a:spLocks noGrp="1"/>
          </p:cNvSpPr>
          <p:nvPr>
            <p:ph idx="1"/>
          </p:nvPr>
        </p:nvSpPr>
        <p:spPr/>
        <p:txBody>
          <a:bodyPr/>
          <a:lstStyle/>
          <a:p>
            <a:r>
              <a:rPr lang="en-US" dirty="0"/>
              <a:t>Used by R2N HCC members</a:t>
            </a:r>
          </a:p>
          <a:p>
            <a:r>
              <a:rPr lang="en-US" dirty="0"/>
              <a:t>Understand common goal or concern or operating picture</a:t>
            </a:r>
          </a:p>
          <a:p>
            <a:pPr lvl="1"/>
            <a:r>
              <a:rPr lang="en-US" dirty="0"/>
              <a:t>Essential Elements of Information (EEI)</a:t>
            </a:r>
          </a:p>
          <a:p>
            <a:r>
              <a:rPr lang="en-US" dirty="0"/>
              <a:t>Effectively facilitate meetings, exercises, and responses</a:t>
            </a:r>
          </a:p>
          <a:p>
            <a:r>
              <a:rPr lang="en-US" dirty="0"/>
              <a:t>Uses appropriate method(s) for communications</a:t>
            </a:r>
          </a:p>
          <a:p>
            <a:r>
              <a:rPr lang="en-US" dirty="0"/>
              <a:t>Used by other HCCs and the State</a:t>
            </a:r>
          </a:p>
        </p:txBody>
      </p:sp>
      <p:sp>
        <p:nvSpPr>
          <p:cNvPr id="4" name="Date Placeholder 3">
            <a:extLst>
              <a:ext uri="{FF2B5EF4-FFF2-40B4-BE49-F238E27FC236}">
                <a16:creationId xmlns:a16="http://schemas.microsoft.com/office/drawing/2014/main" id="{A05E14C5-B386-A5AC-1270-C12B40DE6472}"/>
              </a:ext>
            </a:extLst>
          </p:cNvPr>
          <p:cNvSpPr>
            <a:spLocks noGrp="1"/>
          </p:cNvSpPr>
          <p:nvPr>
            <p:ph type="dt" sz="half" idx="10"/>
          </p:nvPr>
        </p:nvSpPr>
        <p:spPr/>
        <p:txBody>
          <a:bodyPr/>
          <a:lstStyle/>
          <a:p>
            <a:fld id="{52D5ED3A-7AB4-3642-883D-E5D80B9EDF80}" type="datetime1">
              <a:rPr lang="en-US" smtClean="0"/>
              <a:t>2/6/23</a:t>
            </a:fld>
            <a:endParaRPr lang="en-US"/>
          </a:p>
        </p:txBody>
      </p:sp>
      <p:sp>
        <p:nvSpPr>
          <p:cNvPr id="5" name="Footer Placeholder 4">
            <a:extLst>
              <a:ext uri="{FF2B5EF4-FFF2-40B4-BE49-F238E27FC236}">
                <a16:creationId xmlns:a16="http://schemas.microsoft.com/office/drawing/2014/main" id="{B978E71A-062D-91B3-E8C3-44FE0197F03D}"/>
              </a:ext>
            </a:extLst>
          </p:cNvPr>
          <p:cNvSpPr>
            <a:spLocks noGrp="1"/>
          </p:cNvSpPr>
          <p:nvPr>
            <p:ph type="ftr" sz="quarter" idx="11"/>
          </p:nvPr>
        </p:nvSpPr>
        <p:spPr/>
        <p:txBody>
          <a:bodyPr/>
          <a:lstStyle/>
          <a:p>
            <a:r>
              <a:rPr lang="en-US"/>
              <a:t>Interoperable Communications Back to Basics 8Feb23</a:t>
            </a:r>
          </a:p>
        </p:txBody>
      </p:sp>
      <p:sp>
        <p:nvSpPr>
          <p:cNvPr id="6" name="Slide Number Placeholder 5">
            <a:extLst>
              <a:ext uri="{FF2B5EF4-FFF2-40B4-BE49-F238E27FC236}">
                <a16:creationId xmlns:a16="http://schemas.microsoft.com/office/drawing/2014/main" id="{932DECF8-ECF8-6A54-7E4C-AF8F8A3D47FE}"/>
              </a:ext>
            </a:extLst>
          </p:cNvPr>
          <p:cNvSpPr>
            <a:spLocks noGrp="1"/>
          </p:cNvSpPr>
          <p:nvPr>
            <p:ph type="sldNum" sz="quarter" idx="12"/>
          </p:nvPr>
        </p:nvSpPr>
        <p:spPr/>
        <p:txBody>
          <a:bodyPr/>
          <a:lstStyle/>
          <a:p>
            <a:fld id="{E8B849D6-A2AF-EB40-A7CE-F623886AC525}" type="slidenum">
              <a:rPr lang="en-US" smtClean="0"/>
              <a:t>2</a:t>
            </a:fld>
            <a:endParaRPr lang="en-US"/>
          </a:p>
        </p:txBody>
      </p:sp>
    </p:spTree>
    <p:extLst>
      <p:ext uri="{BB962C8B-B14F-4D97-AF65-F5344CB8AC3E}">
        <p14:creationId xmlns:p14="http://schemas.microsoft.com/office/powerpoint/2010/main" val="265152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Plan Basics</a:t>
            </a:r>
          </a:p>
        </p:txBody>
      </p:sp>
      <p:pic>
        <p:nvPicPr>
          <p:cNvPr id="8" name="Content Placeholder 7" descr="Diagram&#10;&#10;Description automatically generated">
            <a:extLst>
              <a:ext uri="{FF2B5EF4-FFF2-40B4-BE49-F238E27FC236}">
                <a16:creationId xmlns:a16="http://schemas.microsoft.com/office/drawing/2014/main" id="{D751C228-CB10-714E-80D5-D0B2DF4667BD}"/>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239441" y="1268016"/>
            <a:ext cx="6447234" cy="2008655"/>
          </a:xfrm>
        </p:spPr>
      </p:pic>
      <p:sp>
        <p:nvSpPr>
          <p:cNvPr id="4" name="Date Placeholder 3">
            <a:extLst>
              <a:ext uri="{FF2B5EF4-FFF2-40B4-BE49-F238E27FC236}">
                <a16:creationId xmlns:a16="http://schemas.microsoft.com/office/drawing/2014/main" id="{F0378B99-F1E9-DB45-9FE3-AA5F4F419B7B}"/>
              </a:ext>
            </a:extLst>
          </p:cNvPr>
          <p:cNvSpPr>
            <a:spLocks noGrp="1"/>
          </p:cNvSpPr>
          <p:nvPr>
            <p:ph type="dt" sz="half" idx="10"/>
          </p:nvPr>
        </p:nvSpPr>
        <p:spPr/>
        <p:txBody>
          <a:bodyPr/>
          <a:lstStyle/>
          <a:p>
            <a:fld id="{532AAFF1-3D79-414C-9D08-E240632B56A6}" type="datetime1">
              <a:rPr lang="en-US" smtClean="0"/>
              <a:t>2/6/23</a:t>
            </a:fld>
            <a:endParaRPr lang="en-US" dirty="0"/>
          </a:p>
        </p:txBody>
      </p:sp>
      <p:sp>
        <p:nvSpPr>
          <p:cNvPr id="5" name="Footer Placeholder 4">
            <a:extLst>
              <a:ext uri="{FF2B5EF4-FFF2-40B4-BE49-F238E27FC236}">
                <a16:creationId xmlns:a16="http://schemas.microsoft.com/office/drawing/2014/main" id="{CF888486-ADE5-B240-AD5B-ABD3AFE1507A}"/>
              </a:ext>
            </a:extLst>
          </p:cNvPr>
          <p:cNvSpPr>
            <a:spLocks noGrp="1"/>
          </p:cNvSpPr>
          <p:nvPr>
            <p:ph type="ftr" sz="quarter" idx="11"/>
          </p:nvPr>
        </p:nvSpPr>
        <p:spPr/>
        <p:txBody>
          <a:bodyPr/>
          <a:lstStyle/>
          <a:p>
            <a:r>
              <a:rPr lang="en-US"/>
              <a:t>Communications PPT Update 24July22</a:t>
            </a:r>
            <a:endParaRPr lang="en-US" dirty="0"/>
          </a:p>
        </p:txBody>
      </p:sp>
      <p:sp>
        <p:nvSpPr>
          <p:cNvPr id="6" name="Slide Number Placeholder 5">
            <a:extLst>
              <a:ext uri="{FF2B5EF4-FFF2-40B4-BE49-F238E27FC236}">
                <a16:creationId xmlns:a16="http://schemas.microsoft.com/office/drawing/2014/main" id="{02CB1053-ADE0-6546-8F5C-03D57E07621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9" name="TextBox 8">
            <a:extLst>
              <a:ext uri="{FF2B5EF4-FFF2-40B4-BE49-F238E27FC236}">
                <a16:creationId xmlns:a16="http://schemas.microsoft.com/office/drawing/2014/main" id="{B94C1EC1-0D5E-6F47-BD68-8C2E51F6E13D}"/>
              </a:ext>
            </a:extLst>
          </p:cNvPr>
          <p:cNvSpPr txBox="1"/>
          <p:nvPr/>
        </p:nvSpPr>
        <p:spPr>
          <a:xfrm>
            <a:off x="508397" y="4053518"/>
            <a:ext cx="6447234" cy="196208"/>
          </a:xfrm>
          <a:prstGeom prst="rect">
            <a:avLst/>
          </a:prstGeom>
          <a:noFill/>
        </p:spPr>
        <p:txBody>
          <a:bodyPr wrap="square" rtlCol="0">
            <a:spAutoFit/>
          </a:bodyPr>
          <a:lstStyle/>
          <a:p>
            <a:r>
              <a:rPr lang="en-US" sz="675">
                <a:hlinkClick r:id="rId4" tooltip="https://courses.lumenlearning.com/wm-principlesofmanagement/chapter/communication-in-the-management-function/">
                  <a:extLst>
                    <a:ext uri="{A12FA001-AC4F-418D-AE19-62706E023703}">
                      <ahyp:hlinkClr xmlns:ahyp="http://schemas.microsoft.com/office/drawing/2018/hyperlinkcolor" val="tx"/>
                    </a:ext>
                  </a:extLst>
                </a:hlinkClick>
              </a:rPr>
              <a:t>This Photo</a:t>
            </a:r>
            <a:r>
              <a:rPr lang="en-US" sz="675"/>
              <a:t> by Unknown Author is licensed under </a:t>
            </a:r>
            <a:r>
              <a:rPr lang="en-US" sz="675">
                <a:hlinkClick r:id="rId5" tooltip="https://creativecommons.org/licenses/by/3.0/">
                  <a:extLst>
                    <a:ext uri="{A12FA001-AC4F-418D-AE19-62706E023703}">
                      <ahyp:hlinkClr xmlns:ahyp="http://schemas.microsoft.com/office/drawing/2018/hyperlinkcolor" val="tx"/>
                    </a:ext>
                  </a:extLst>
                </a:hlinkClick>
              </a:rPr>
              <a:t>CC BY</a:t>
            </a:r>
            <a:endParaRPr lang="en-US" sz="675"/>
          </a:p>
        </p:txBody>
      </p:sp>
    </p:spTree>
    <p:extLst>
      <p:ext uri="{BB962C8B-B14F-4D97-AF65-F5344CB8AC3E}">
        <p14:creationId xmlns:p14="http://schemas.microsoft.com/office/powerpoint/2010/main" val="3502264391"/>
      </p:ext>
    </p:extLst>
  </p:cSld>
  <p:clrMapOvr>
    <a:masterClrMapping/>
  </p:clrMapOvr>
  <mc:AlternateContent xmlns:mc="http://schemas.openxmlformats.org/markup-compatibility/2006" xmlns:p14="http://schemas.microsoft.com/office/powerpoint/2010/main">
    <mc:Choice Requires="p14">
      <p:transition spd="slow" p14:dur="2000" advTm="45896"/>
    </mc:Choice>
    <mc:Fallback xmlns="">
      <p:transition spd="slow" advTm="4589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4CEE-6239-2783-E197-11403384D76B}"/>
              </a:ext>
            </a:extLst>
          </p:cNvPr>
          <p:cNvSpPr>
            <a:spLocks noGrp="1"/>
          </p:cNvSpPr>
          <p:nvPr>
            <p:ph type="title"/>
          </p:nvPr>
        </p:nvSpPr>
        <p:spPr/>
        <p:txBody>
          <a:bodyPr>
            <a:normAutofit fontScale="90000"/>
          </a:bodyPr>
          <a:lstStyle/>
          <a:p>
            <a:r>
              <a:rPr lang="en-US" dirty="0"/>
              <a:t>Journalists and Reporters:</a:t>
            </a:r>
            <a:br>
              <a:rPr lang="en-US" dirty="0"/>
            </a:br>
            <a:r>
              <a:rPr lang="en-US" dirty="0"/>
              <a:t>5 W and 1 H</a:t>
            </a:r>
          </a:p>
        </p:txBody>
      </p:sp>
      <p:sp>
        <p:nvSpPr>
          <p:cNvPr id="3" name="Content Placeholder 2">
            <a:extLst>
              <a:ext uri="{FF2B5EF4-FFF2-40B4-BE49-F238E27FC236}">
                <a16:creationId xmlns:a16="http://schemas.microsoft.com/office/drawing/2014/main" id="{6D45AC7D-0F15-538F-95CA-6FEA88F1A831}"/>
              </a:ext>
            </a:extLst>
          </p:cNvPr>
          <p:cNvSpPr>
            <a:spLocks noGrp="1"/>
          </p:cNvSpPr>
          <p:nvPr>
            <p:ph idx="1"/>
          </p:nvPr>
        </p:nvSpPr>
        <p:spPr/>
        <p:txBody>
          <a:bodyPr/>
          <a:lstStyle/>
          <a:p>
            <a:pPr marL="0" indent="0">
              <a:buNone/>
            </a:pPr>
            <a:r>
              <a:rPr lang="en-US" dirty="0"/>
              <a:t>With emergency preparedness and response essential communications, think of the five </a:t>
            </a:r>
            <a:r>
              <a:rPr lang="en-US" dirty="0" err="1"/>
              <a:t>Ws</a:t>
            </a:r>
            <a:r>
              <a:rPr lang="en-US" dirty="0"/>
              <a:t> and the one H writers and reporters are taught:</a:t>
            </a:r>
          </a:p>
          <a:p>
            <a:r>
              <a:rPr lang="en-US" sz="1800" dirty="0"/>
              <a:t>What</a:t>
            </a:r>
          </a:p>
          <a:p>
            <a:r>
              <a:rPr lang="en-US" sz="1800" dirty="0"/>
              <a:t>Why</a:t>
            </a:r>
          </a:p>
          <a:p>
            <a:r>
              <a:rPr lang="en-US" sz="1800" dirty="0"/>
              <a:t>When</a:t>
            </a:r>
          </a:p>
          <a:p>
            <a:r>
              <a:rPr lang="en-US" sz="1800" dirty="0"/>
              <a:t>Where</a:t>
            </a:r>
          </a:p>
          <a:p>
            <a:r>
              <a:rPr lang="en-US" sz="1800" dirty="0"/>
              <a:t>Who</a:t>
            </a:r>
          </a:p>
          <a:p>
            <a:r>
              <a:rPr lang="en-US" sz="1800" dirty="0"/>
              <a:t>How</a:t>
            </a:r>
          </a:p>
        </p:txBody>
      </p:sp>
      <p:sp>
        <p:nvSpPr>
          <p:cNvPr id="4" name="Date Placeholder 3">
            <a:extLst>
              <a:ext uri="{FF2B5EF4-FFF2-40B4-BE49-F238E27FC236}">
                <a16:creationId xmlns:a16="http://schemas.microsoft.com/office/drawing/2014/main" id="{C00A4130-05AE-5AF9-2016-50B8150AE682}"/>
              </a:ext>
            </a:extLst>
          </p:cNvPr>
          <p:cNvSpPr>
            <a:spLocks noGrp="1"/>
          </p:cNvSpPr>
          <p:nvPr>
            <p:ph type="dt" sz="half" idx="10"/>
          </p:nvPr>
        </p:nvSpPr>
        <p:spPr/>
        <p:txBody>
          <a:bodyPr/>
          <a:lstStyle/>
          <a:p>
            <a:fld id="{1D0D0002-7D4C-E849-94E0-F44C41B017AD}" type="datetime1">
              <a:rPr lang="en-US" smtClean="0"/>
              <a:t>2/6/23</a:t>
            </a:fld>
            <a:endParaRPr lang="en-US" dirty="0"/>
          </a:p>
        </p:txBody>
      </p:sp>
      <p:sp>
        <p:nvSpPr>
          <p:cNvPr id="5" name="Footer Placeholder 4">
            <a:extLst>
              <a:ext uri="{FF2B5EF4-FFF2-40B4-BE49-F238E27FC236}">
                <a16:creationId xmlns:a16="http://schemas.microsoft.com/office/drawing/2014/main" id="{6B2552AE-EB4E-D39A-75DE-CBC68B3BECDB}"/>
              </a:ext>
            </a:extLst>
          </p:cNvPr>
          <p:cNvSpPr>
            <a:spLocks noGrp="1"/>
          </p:cNvSpPr>
          <p:nvPr>
            <p:ph type="ftr" sz="quarter" idx="11"/>
          </p:nvPr>
        </p:nvSpPr>
        <p:spPr/>
        <p:txBody>
          <a:bodyPr/>
          <a:lstStyle/>
          <a:p>
            <a:r>
              <a:rPr lang="en-US"/>
              <a:t>Communications PPT Update 24July22</a:t>
            </a:r>
            <a:endParaRPr lang="en-US" dirty="0"/>
          </a:p>
        </p:txBody>
      </p:sp>
      <p:sp>
        <p:nvSpPr>
          <p:cNvPr id="6" name="Slide Number Placeholder 5">
            <a:extLst>
              <a:ext uri="{FF2B5EF4-FFF2-40B4-BE49-F238E27FC236}">
                <a16:creationId xmlns:a16="http://schemas.microsoft.com/office/drawing/2014/main" id="{CA343A47-6D75-B993-2A39-BD119C41C657}"/>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200063390"/>
      </p:ext>
    </p:extLst>
  </p:cSld>
  <p:clrMapOvr>
    <a:masterClrMapping/>
  </p:clrMapOvr>
  <mc:AlternateContent xmlns:mc="http://schemas.openxmlformats.org/markup-compatibility/2006" xmlns:p14="http://schemas.microsoft.com/office/powerpoint/2010/main">
    <mc:Choice Requires="p14">
      <p:transition spd="slow" p14:dur="2000" advTm="34830"/>
    </mc:Choice>
    <mc:Fallback xmlns="">
      <p:transition spd="slow" advTm="348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205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DCD63-4F3B-79BA-A4D0-2D2E5B867C3F}"/>
              </a:ext>
            </a:extLst>
          </p:cNvPr>
          <p:cNvSpPr>
            <a:spLocks noGrp="1"/>
          </p:cNvSpPr>
          <p:nvPr>
            <p:ph type="title"/>
          </p:nvPr>
        </p:nvSpPr>
        <p:spPr>
          <a:xfrm>
            <a:off x="230981" y="42354"/>
            <a:ext cx="8408194" cy="558627"/>
          </a:xfrm>
        </p:spPr>
        <p:txBody>
          <a:bodyPr>
            <a:normAutofit/>
          </a:bodyPr>
          <a:lstStyle/>
          <a:p>
            <a:pPr algn="ctr"/>
            <a:r>
              <a:rPr lang="en-US" sz="2700" dirty="0">
                <a:solidFill>
                  <a:schemeClr val="tx1">
                    <a:lumMod val="85000"/>
                    <a:lumOff val="15000"/>
                  </a:schemeClr>
                </a:solidFill>
              </a:rPr>
              <a:t>Interoperability Continuum</a:t>
            </a:r>
          </a:p>
        </p:txBody>
      </p:sp>
      <p:cxnSp>
        <p:nvCxnSpPr>
          <p:cNvPr id="2056" name="Straight Connector 205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page3image901825376">
            <a:extLst>
              <a:ext uri="{FF2B5EF4-FFF2-40B4-BE49-F238E27FC236}">
                <a16:creationId xmlns:a16="http://schemas.microsoft.com/office/drawing/2014/main" id="{BE7B50AC-3F03-EFF3-EBAD-F00473C9C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205" y="543831"/>
            <a:ext cx="5929745" cy="426127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8C69EECD-4B8D-CE68-55DA-861FB6F9888F}"/>
              </a:ext>
            </a:extLst>
          </p:cNvPr>
          <p:cNvSpPr>
            <a:spLocks noGrp="1"/>
          </p:cNvSpPr>
          <p:nvPr>
            <p:ph type="dt" sz="half" idx="10"/>
          </p:nvPr>
        </p:nvSpPr>
        <p:spPr/>
        <p:txBody>
          <a:bodyPr/>
          <a:lstStyle/>
          <a:p>
            <a:fld id="{81C76CA0-90E2-1B48-81E3-D3AF99D48B63}" type="datetime1">
              <a:rPr lang="en-US" smtClean="0"/>
              <a:t>2/6/23</a:t>
            </a:fld>
            <a:endParaRPr lang="en-US"/>
          </a:p>
        </p:txBody>
      </p:sp>
      <p:sp>
        <p:nvSpPr>
          <p:cNvPr id="4" name="Footer Placeholder 3">
            <a:extLst>
              <a:ext uri="{FF2B5EF4-FFF2-40B4-BE49-F238E27FC236}">
                <a16:creationId xmlns:a16="http://schemas.microsoft.com/office/drawing/2014/main" id="{8B3663C4-4425-246E-9D7C-BE0C79805774}"/>
              </a:ext>
            </a:extLst>
          </p:cNvPr>
          <p:cNvSpPr>
            <a:spLocks noGrp="1"/>
          </p:cNvSpPr>
          <p:nvPr>
            <p:ph type="ftr" sz="quarter" idx="11"/>
          </p:nvPr>
        </p:nvSpPr>
        <p:spPr/>
        <p:txBody>
          <a:bodyPr/>
          <a:lstStyle/>
          <a:p>
            <a:r>
              <a:rPr lang="en-US"/>
              <a:t>Interoperable Communications Back to Basics 8Feb23</a:t>
            </a:r>
          </a:p>
        </p:txBody>
      </p:sp>
      <p:sp>
        <p:nvSpPr>
          <p:cNvPr id="5" name="Slide Number Placeholder 4">
            <a:extLst>
              <a:ext uri="{FF2B5EF4-FFF2-40B4-BE49-F238E27FC236}">
                <a16:creationId xmlns:a16="http://schemas.microsoft.com/office/drawing/2014/main" id="{F8200DB9-6E15-C87F-4896-3026AD6AE32B}"/>
              </a:ext>
            </a:extLst>
          </p:cNvPr>
          <p:cNvSpPr>
            <a:spLocks noGrp="1"/>
          </p:cNvSpPr>
          <p:nvPr>
            <p:ph type="sldNum" sz="quarter" idx="12"/>
          </p:nvPr>
        </p:nvSpPr>
        <p:spPr/>
        <p:txBody>
          <a:bodyPr/>
          <a:lstStyle/>
          <a:p>
            <a:fld id="{E8B849D6-A2AF-EB40-A7CE-F623886AC525}" type="slidenum">
              <a:rPr lang="en-US" smtClean="0"/>
              <a:t>5</a:t>
            </a:fld>
            <a:endParaRPr lang="en-US"/>
          </a:p>
        </p:txBody>
      </p:sp>
    </p:spTree>
    <p:extLst>
      <p:ext uri="{BB962C8B-B14F-4D97-AF65-F5344CB8AC3E}">
        <p14:creationId xmlns:p14="http://schemas.microsoft.com/office/powerpoint/2010/main" val="296588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1D5C-6EC3-D032-9230-76419DC09D92}"/>
              </a:ext>
            </a:extLst>
          </p:cNvPr>
          <p:cNvSpPr>
            <a:spLocks noGrp="1"/>
          </p:cNvSpPr>
          <p:nvPr>
            <p:ph type="title"/>
          </p:nvPr>
        </p:nvSpPr>
        <p:spPr>
          <a:xfrm>
            <a:off x="628650" y="273844"/>
            <a:ext cx="7886700" cy="653345"/>
          </a:xfrm>
        </p:spPr>
        <p:txBody>
          <a:bodyPr/>
          <a:lstStyle/>
          <a:p>
            <a:r>
              <a:rPr lang="en-US" dirty="0"/>
              <a:t>Devices and Systems in Place</a:t>
            </a:r>
          </a:p>
        </p:txBody>
      </p:sp>
      <p:sp>
        <p:nvSpPr>
          <p:cNvPr id="3" name="Content Placeholder 2">
            <a:extLst>
              <a:ext uri="{FF2B5EF4-FFF2-40B4-BE49-F238E27FC236}">
                <a16:creationId xmlns:a16="http://schemas.microsoft.com/office/drawing/2014/main" id="{2F8CB6EE-E104-CA19-EE2B-C7D046DFAA48}"/>
              </a:ext>
            </a:extLst>
          </p:cNvPr>
          <p:cNvSpPr>
            <a:spLocks noGrp="1"/>
          </p:cNvSpPr>
          <p:nvPr>
            <p:ph idx="1"/>
          </p:nvPr>
        </p:nvSpPr>
        <p:spPr>
          <a:xfrm>
            <a:off x="876300" y="1075079"/>
            <a:ext cx="3581400" cy="3383756"/>
          </a:xfrm>
        </p:spPr>
        <p:txBody>
          <a:bodyPr>
            <a:noAutofit/>
          </a:bodyPr>
          <a:lstStyle/>
          <a:p>
            <a:r>
              <a:rPr lang="en-US" sz="1800" dirty="0"/>
              <a:t>Land lines</a:t>
            </a:r>
          </a:p>
          <a:p>
            <a:r>
              <a:rPr lang="en-US" sz="1800" dirty="0"/>
              <a:t>Cell phones</a:t>
            </a:r>
          </a:p>
          <a:p>
            <a:r>
              <a:rPr lang="en-US" sz="1800" dirty="0"/>
              <a:t>Contact lists</a:t>
            </a:r>
          </a:p>
          <a:p>
            <a:r>
              <a:rPr lang="en-US" sz="1800" dirty="0"/>
              <a:t>Email</a:t>
            </a:r>
          </a:p>
          <a:p>
            <a:r>
              <a:rPr lang="en-US" sz="1800" dirty="0"/>
              <a:t>MIHAN</a:t>
            </a:r>
          </a:p>
          <a:p>
            <a:r>
              <a:rPr lang="en-US" sz="1800" dirty="0"/>
              <a:t>MICIMS</a:t>
            </a:r>
          </a:p>
          <a:p>
            <a:r>
              <a:rPr lang="en-US" sz="1800" dirty="0"/>
              <a:t>EMS eBridge System</a:t>
            </a:r>
          </a:p>
          <a:p>
            <a:r>
              <a:rPr lang="en-US" sz="1800" dirty="0"/>
              <a:t>Juvare Systems </a:t>
            </a:r>
          </a:p>
          <a:p>
            <a:pPr lvl="1"/>
            <a:r>
              <a:rPr lang="en-US" dirty="0"/>
              <a:t>EMResource, 	</a:t>
            </a:r>
          </a:p>
          <a:p>
            <a:pPr lvl="1"/>
            <a:r>
              <a:rPr lang="en-US" dirty="0"/>
              <a:t>eICS, </a:t>
            </a:r>
          </a:p>
          <a:p>
            <a:pPr lvl="1"/>
            <a:r>
              <a:rPr lang="en-US" dirty="0"/>
              <a:t>EMTrack</a:t>
            </a:r>
          </a:p>
        </p:txBody>
      </p:sp>
      <p:sp>
        <p:nvSpPr>
          <p:cNvPr id="4" name="Content Placeholder 2">
            <a:extLst>
              <a:ext uri="{FF2B5EF4-FFF2-40B4-BE49-F238E27FC236}">
                <a16:creationId xmlns:a16="http://schemas.microsoft.com/office/drawing/2014/main" id="{EC498D4B-BD64-C652-F50F-D7E3579B2E69}"/>
              </a:ext>
            </a:extLst>
          </p:cNvPr>
          <p:cNvSpPr txBox="1">
            <a:spLocks/>
          </p:cNvSpPr>
          <p:nvPr/>
        </p:nvSpPr>
        <p:spPr>
          <a:xfrm>
            <a:off x="4686300" y="1075079"/>
            <a:ext cx="3581400" cy="338375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2 Way Radios</a:t>
            </a:r>
          </a:p>
          <a:p>
            <a:r>
              <a:rPr lang="en-US" sz="1800" dirty="0"/>
              <a:t>800 MHz radios</a:t>
            </a:r>
          </a:p>
          <a:p>
            <a:r>
              <a:rPr lang="en-US" sz="1800" dirty="0"/>
              <a:t>Amateur Radios</a:t>
            </a:r>
          </a:p>
          <a:p>
            <a:r>
              <a:rPr lang="en-US" sz="1800" dirty="0"/>
              <a:t>Satellite Phones</a:t>
            </a:r>
          </a:p>
          <a:p>
            <a:r>
              <a:rPr lang="en-US" sz="1800" dirty="0"/>
              <a:t>Zoom and Teams</a:t>
            </a:r>
          </a:p>
          <a:p>
            <a:r>
              <a:rPr lang="en-US" sz="1800" dirty="0"/>
              <a:t>Website</a:t>
            </a:r>
          </a:p>
          <a:p>
            <a:r>
              <a:rPr lang="en-US" sz="1800" dirty="0"/>
              <a:t>R2N Facebook Page</a:t>
            </a:r>
          </a:p>
          <a:p>
            <a:r>
              <a:rPr lang="en-US" sz="1800" dirty="0"/>
              <a:t>Face-to-face meetings</a:t>
            </a:r>
          </a:p>
          <a:p>
            <a:r>
              <a:rPr lang="en-US" sz="1800" dirty="0"/>
              <a:t>RMCC 24/7</a:t>
            </a:r>
          </a:p>
          <a:p>
            <a:r>
              <a:rPr lang="en-US" sz="1800" dirty="0"/>
              <a:t>CHECC</a:t>
            </a:r>
          </a:p>
        </p:txBody>
      </p:sp>
      <p:sp>
        <p:nvSpPr>
          <p:cNvPr id="5" name="Date Placeholder 4">
            <a:extLst>
              <a:ext uri="{FF2B5EF4-FFF2-40B4-BE49-F238E27FC236}">
                <a16:creationId xmlns:a16="http://schemas.microsoft.com/office/drawing/2014/main" id="{786119D3-7CA9-C484-8F14-47ADB40E3401}"/>
              </a:ext>
            </a:extLst>
          </p:cNvPr>
          <p:cNvSpPr>
            <a:spLocks noGrp="1"/>
          </p:cNvSpPr>
          <p:nvPr>
            <p:ph type="dt" sz="half" idx="10"/>
          </p:nvPr>
        </p:nvSpPr>
        <p:spPr/>
        <p:txBody>
          <a:bodyPr/>
          <a:lstStyle/>
          <a:p>
            <a:fld id="{91D23598-4D98-8E4B-AA57-F0D44F3B813F}" type="datetime1">
              <a:rPr lang="en-US" smtClean="0"/>
              <a:t>2/6/23</a:t>
            </a:fld>
            <a:endParaRPr lang="en-US"/>
          </a:p>
        </p:txBody>
      </p:sp>
      <p:sp>
        <p:nvSpPr>
          <p:cNvPr id="6" name="Footer Placeholder 5">
            <a:extLst>
              <a:ext uri="{FF2B5EF4-FFF2-40B4-BE49-F238E27FC236}">
                <a16:creationId xmlns:a16="http://schemas.microsoft.com/office/drawing/2014/main" id="{8A170F36-72CA-38F8-3B7B-E498A5D4BF17}"/>
              </a:ext>
            </a:extLst>
          </p:cNvPr>
          <p:cNvSpPr>
            <a:spLocks noGrp="1"/>
          </p:cNvSpPr>
          <p:nvPr>
            <p:ph type="ftr" sz="quarter" idx="11"/>
          </p:nvPr>
        </p:nvSpPr>
        <p:spPr/>
        <p:txBody>
          <a:bodyPr/>
          <a:lstStyle/>
          <a:p>
            <a:r>
              <a:rPr lang="en-US"/>
              <a:t>Interoperable Communications Back to Basics 8Feb23</a:t>
            </a:r>
          </a:p>
        </p:txBody>
      </p:sp>
      <p:sp>
        <p:nvSpPr>
          <p:cNvPr id="7" name="Slide Number Placeholder 6">
            <a:extLst>
              <a:ext uri="{FF2B5EF4-FFF2-40B4-BE49-F238E27FC236}">
                <a16:creationId xmlns:a16="http://schemas.microsoft.com/office/drawing/2014/main" id="{593A4FAF-F06F-A4F4-EB7F-4722311D5C6D}"/>
              </a:ext>
            </a:extLst>
          </p:cNvPr>
          <p:cNvSpPr>
            <a:spLocks noGrp="1"/>
          </p:cNvSpPr>
          <p:nvPr>
            <p:ph type="sldNum" sz="quarter" idx="12"/>
          </p:nvPr>
        </p:nvSpPr>
        <p:spPr/>
        <p:txBody>
          <a:bodyPr/>
          <a:lstStyle/>
          <a:p>
            <a:fld id="{E8B849D6-A2AF-EB40-A7CE-F623886AC525}" type="slidenum">
              <a:rPr lang="en-US" smtClean="0"/>
              <a:t>6</a:t>
            </a:fld>
            <a:endParaRPr lang="en-US"/>
          </a:p>
        </p:txBody>
      </p:sp>
    </p:spTree>
    <p:extLst>
      <p:ext uri="{BB962C8B-B14F-4D97-AF65-F5344CB8AC3E}">
        <p14:creationId xmlns:p14="http://schemas.microsoft.com/office/powerpoint/2010/main" val="279307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EMResource</a:t>
            </a:r>
            <a:endParaRPr lang="en-US" dirty="0"/>
          </a:p>
        </p:txBody>
      </p:sp>
      <p:sp>
        <p:nvSpPr>
          <p:cNvPr id="3" name="Content Placeholder 2"/>
          <p:cNvSpPr>
            <a:spLocks noGrp="1"/>
          </p:cNvSpPr>
          <p:nvPr>
            <p:ph idx="1"/>
          </p:nvPr>
        </p:nvSpPr>
        <p:spPr>
          <a:xfrm>
            <a:off x="508001" y="1146914"/>
            <a:ext cx="6447501" cy="2910580"/>
          </a:xfrm>
        </p:spPr>
        <p:txBody>
          <a:bodyPr>
            <a:normAutofit lnSpcReduction="10000"/>
          </a:bodyPr>
          <a:lstStyle/>
          <a:p>
            <a:r>
              <a:rPr lang="en-US" dirty="0"/>
              <a:t>Web-based resource manager </a:t>
            </a:r>
          </a:p>
          <a:p>
            <a:r>
              <a:rPr lang="en-US" dirty="0"/>
              <a:t>Designed by clinicians for clinicians</a:t>
            </a:r>
          </a:p>
          <a:p>
            <a:r>
              <a:rPr lang="en-US" dirty="0"/>
              <a:t>Provides practical, convenient and holistic operational views of area and regional resources.</a:t>
            </a:r>
          </a:p>
          <a:p>
            <a:r>
              <a:rPr lang="en-US" dirty="0"/>
              <a:t>Provides: </a:t>
            </a:r>
          </a:p>
          <a:p>
            <a:pPr lvl="1"/>
            <a:r>
              <a:rPr lang="en-US" dirty="0"/>
              <a:t>Situational Awareness</a:t>
            </a:r>
          </a:p>
          <a:p>
            <a:pPr lvl="1"/>
            <a:r>
              <a:rPr lang="en-US" dirty="0"/>
              <a:t>Status Reporting</a:t>
            </a:r>
          </a:p>
          <a:p>
            <a:pPr lvl="1"/>
            <a:r>
              <a:rPr lang="en-US" dirty="0"/>
              <a:t>Bed Availability</a:t>
            </a:r>
          </a:p>
          <a:p>
            <a:pPr lvl="1"/>
            <a:r>
              <a:rPr lang="en-US" dirty="0"/>
              <a:t>Automated Notifications</a:t>
            </a:r>
          </a:p>
          <a:p>
            <a:pPr lvl="1"/>
            <a:endParaRPr lang="en-US" dirty="0"/>
          </a:p>
        </p:txBody>
      </p:sp>
      <p:pic>
        <p:nvPicPr>
          <p:cNvPr id="4" name="Picture 3"/>
          <p:cNvPicPr>
            <a:picLocks noChangeAspect="1"/>
          </p:cNvPicPr>
          <p:nvPr/>
        </p:nvPicPr>
        <p:blipFill>
          <a:blip r:embed="rId3"/>
          <a:stretch>
            <a:fillRect/>
          </a:stretch>
        </p:blipFill>
        <p:spPr>
          <a:xfrm>
            <a:off x="4902555" y="2264818"/>
            <a:ext cx="3787899" cy="2428554"/>
          </a:xfrm>
          <a:prstGeom prst="rect">
            <a:avLst/>
          </a:prstGeom>
        </p:spPr>
      </p:pic>
      <p:sp>
        <p:nvSpPr>
          <p:cNvPr id="5" name="Date Placeholder 4">
            <a:extLst>
              <a:ext uri="{FF2B5EF4-FFF2-40B4-BE49-F238E27FC236}">
                <a16:creationId xmlns:a16="http://schemas.microsoft.com/office/drawing/2014/main" id="{704B74CE-A2A6-EB41-B553-83AF2A1BD473}"/>
              </a:ext>
            </a:extLst>
          </p:cNvPr>
          <p:cNvSpPr>
            <a:spLocks noGrp="1"/>
          </p:cNvSpPr>
          <p:nvPr>
            <p:ph type="dt" sz="half" idx="10"/>
          </p:nvPr>
        </p:nvSpPr>
        <p:spPr/>
        <p:txBody>
          <a:bodyPr/>
          <a:lstStyle/>
          <a:p>
            <a:fld id="{0A87B812-9D9D-5F49-A461-28AE36741734}" type="datetime1">
              <a:rPr lang="en-US" smtClean="0"/>
              <a:t>2/6/23</a:t>
            </a:fld>
            <a:endParaRPr lang="en-US" dirty="0"/>
          </a:p>
        </p:txBody>
      </p:sp>
      <p:sp>
        <p:nvSpPr>
          <p:cNvPr id="6" name="Footer Placeholder 5">
            <a:extLst>
              <a:ext uri="{FF2B5EF4-FFF2-40B4-BE49-F238E27FC236}">
                <a16:creationId xmlns:a16="http://schemas.microsoft.com/office/drawing/2014/main" id="{522375DA-5DE3-C049-B69F-3E71572A2C45}"/>
              </a:ext>
            </a:extLst>
          </p:cNvPr>
          <p:cNvSpPr>
            <a:spLocks noGrp="1"/>
          </p:cNvSpPr>
          <p:nvPr>
            <p:ph type="ftr" sz="quarter" idx="11"/>
          </p:nvPr>
        </p:nvSpPr>
        <p:spPr/>
        <p:txBody>
          <a:bodyPr/>
          <a:lstStyle/>
          <a:p>
            <a:r>
              <a:rPr lang="en-US"/>
              <a:t>Communications PPT Update 24July22</a:t>
            </a:r>
            <a:endParaRPr lang="en-US" dirty="0"/>
          </a:p>
        </p:txBody>
      </p:sp>
      <p:sp>
        <p:nvSpPr>
          <p:cNvPr id="7" name="Slide Number Placeholder 6">
            <a:extLst>
              <a:ext uri="{FF2B5EF4-FFF2-40B4-BE49-F238E27FC236}">
                <a16:creationId xmlns:a16="http://schemas.microsoft.com/office/drawing/2014/main" id="{AC29085F-9C48-1447-BE23-98B0864374AB}"/>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864030514"/>
      </p:ext>
    </p:extLst>
  </p:cSld>
  <p:clrMapOvr>
    <a:masterClrMapping/>
  </p:clrMapOvr>
  <mc:AlternateContent xmlns:mc="http://schemas.openxmlformats.org/markup-compatibility/2006" xmlns:p14="http://schemas.microsoft.com/office/powerpoint/2010/main">
    <mc:Choice Requires="p14">
      <p:transition spd="slow" p14:dur="2000" advTm="29799"/>
    </mc:Choice>
    <mc:Fallback xmlns="">
      <p:transition spd="slow" advTm="2979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EMTrack</a:t>
            </a:r>
            <a:endParaRPr lang="en-US" dirty="0"/>
          </a:p>
        </p:txBody>
      </p:sp>
      <p:sp>
        <p:nvSpPr>
          <p:cNvPr id="3" name="Content Placeholder 2"/>
          <p:cNvSpPr>
            <a:spLocks noGrp="1"/>
          </p:cNvSpPr>
          <p:nvPr>
            <p:ph idx="1"/>
          </p:nvPr>
        </p:nvSpPr>
        <p:spPr/>
        <p:txBody>
          <a:bodyPr/>
          <a:lstStyle/>
          <a:p>
            <a:r>
              <a:rPr lang="en-US" dirty="0"/>
              <a:t>Web-based, multi-functional tracking system used to track patients, clients, and event participants and their property </a:t>
            </a:r>
          </a:p>
          <a:p>
            <a:r>
              <a:rPr lang="en-US" dirty="0"/>
              <a:t>Through disasters and planned events</a:t>
            </a:r>
          </a:p>
          <a:p>
            <a:r>
              <a:rPr lang="en-US" dirty="0"/>
              <a:t>Scenario Specific</a:t>
            </a:r>
          </a:p>
          <a:p>
            <a:r>
              <a:rPr lang="en-US" dirty="0"/>
              <a:t>Scalable Deployment</a:t>
            </a:r>
          </a:p>
        </p:txBody>
      </p:sp>
      <p:pic>
        <p:nvPicPr>
          <p:cNvPr id="4" name="Picture 3"/>
          <p:cNvPicPr>
            <a:picLocks noChangeAspect="1"/>
          </p:cNvPicPr>
          <p:nvPr/>
        </p:nvPicPr>
        <p:blipFill>
          <a:blip r:embed="rId3"/>
          <a:stretch>
            <a:fillRect/>
          </a:stretch>
        </p:blipFill>
        <p:spPr>
          <a:xfrm>
            <a:off x="5111333" y="2116762"/>
            <a:ext cx="3817676" cy="2515961"/>
          </a:xfrm>
          <a:prstGeom prst="rect">
            <a:avLst/>
          </a:prstGeom>
        </p:spPr>
      </p:pic>
      <p:sp>
        <p:nvSpPr>
          <p:cNvPr id="5" name="Date Placeholder 4">
            <a:extLst>
              <a:ext uri="{FF2B5EF4-FFF2-40B4-BE49-F238E27FC236}">
                <a16:creationId xmlns:a16="http://schemas.microsoft.com/office/drawing/2014/main" id="{147D4FE8-8BC0-5146-8396-F772389976FA}"/>
              </a:ext>
            </a:extLst>
          </p:cNvPr>
          <p:cNvSpPr>
            <a:spLocks noGrp="1"/>
          </p:cNvSpPr>
          <p:nvPr>
            <p:ph type="dt" sz="half" idx="10"/>
          </p:nvPr>
        </p:nvSpPr>
        <p:spPr/>
        <p:txBody>
          <a:bodyPr/>
          <a:lstStyle/>
          <a:p>
            <a:fld id="{0ADA358B-E708-D546-AC48-57FD5178C8F8}" type="datetime1">
              <a:rPr lang="en-US" smtClean="0"/>
              <a:t>2/6/23</a:t>
            </a:fld>
            <a:endParaRPr lang="en-US" dirty="0"/>
          </a:p>
        </p:txBody>
      </p:sp>
      <p:sp>
        <p:nvSpPr>
          <p:cNvPr id="6" name="Footer Placeholder 5">
            <a:extLst>
              <a:ext uri="{FF2B5EF4-FFF2-40B4-BE49-F238E27FC236}">
                <a16:creationId xmlns:a16="http://schemas.microsoft.com/office/drawing/2014/main" id="{F8D5A6C9-4DD2-C240-A205-FDC2B0759389}"/>
              </a:ext>
            </a:extLst>
          </p:cNvPr>
          <p:cNvSpPr>
            <a:spLocks noGrp="1"/>
          </p:cNvSpPr>
          <p:nvPr>
            <p:ph type="ftr" sz="quarter" idx="11"/>
          </p:nvPr>
        </p:nvSpPr>
        <p:spPr/>
        <p:txBody>
          <a:bodyPr/>
          <a:lstStyle/>
          <a:p>
            <a:r>
              <a:rPr lang="en-US"/>
              <a:t>Communications PPT Update 24July22</a:t>
            </a:r>
            <a:endParaRPr lang="en-US" dirty="0"/>
          </a:p>
        </p:txBody>
      </p:sp>
      <p:sp>
        <p:nvSpPr>
          <p:cNvPr id="7" name="Slide Number Placeholder 6">
            <a:extLst>
              <a:ext uri="{FF2B5EF4-FFF2-40B4-BE49-F238E27FC236}">
                <a16:creationId xmlns:a16="http://schemas.microsoft.com/office/drawing/2014/main" id="{989E2BED-5DDD-AB49-93DC-2BD503DE38AE}"/>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6672763"/>
      </p:ext>
    </p:extLst>
  </p:cSld>
  <p:clrMapOvr>
    <a:masterClrMapping/>
  </p:clrMapOvr>
  <mc:AlternateContent xmlns:mc="http://schemas.openxmlformats.org/markup-compatibility/2006" xmlns:p14="http://schemas.microsoft.com/office/powerpoint/2010/main">
    <mc:Choice Requires="p14">
      <p:transition spd="slow" p14:dur="2000" advTm="48828"/>
    </mc:Choice>
    <mc:Fallback xmlns="">
      <p:transition spd="slow" advTm="488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8FE0-8649-4324-8E3A-15DF3DBBF448}"/>
              </a:ext>
            </a:extLst>
          </p:cNvPr>
          <p:cNvSpPr>
            <a:spLocks noGrp="1"/>
          </p:cNvSpPr>
          <p:nvPr>
            <p:ph type="title"/>
          </p:nvPr>
        </p:nvSpPr>
        <p:spPr/>
        <p:txBody>
          <a:bodyPr/>
          <a:lstStyle/>
          <a:p>
            <a:r>
              <a:rPr lang="en-US" dirty="0"/>
              <a:t>eICS</a:t>
            </a:r>
          </a:p>
        </p:txBody>
      </p:sp>
      <p:sp>
        <p:nvSpPr>
          <p:cNvPr id="4" name="Content Placeholder 2">
            <a:extLst>
              <a:ext uri="{FF2B5EF4-FFF2-40B4-BE49-F238E27FC236}">
                <a16:creationId xmlns:a16="http://schemas.microsoft.com/office/drawing/2014/main" id="{A6B789A1-76DA-40EC-865A-817683B52764}"/>
              </a:ext>
            </a:extLst>
          </p:cNvPr>
          <p:cNvSpPr txBox="1">
            <a:spLocks/>
          </p:cNvSpPr>
          <p:nvPr/>
        </p:nvSpPr>
        <p:spPr>
          <a:xfrm>
            <a:off x="508000" y="1447800"/>
            <a:ext cx="3425957" cy="2910580"/>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350" dirty="0" err="1"/>
              <a:t>eICS</a:t>
            </a:r>
            <a:endParaRPr lang="en-US" sz="1350" dirty="0"/>
          </a:p>
          <a:p>
            <a:pPr lvl="1"/>
            <a:r>
              <a:rPr lang="en-US" sz="1200" dirty="0"/>
              <a:t>Web-based incident command</a:t>
            </a:r>
          </a:p>
          <a:p>
            <a:pPr lvl="1"/>
            <a:r>
              <a:rPr lang="en-US" sz="1200" dirty="0"/>
              <a:t>An organized way to respond to emergencies </a:t>
            </a:r>
          </a:p>
          <a:p>
            <a:pPr lvl="1"/>
            <a:r>
              <a:rPr lang="en-US" sz="1200" dirty="0"/>
              <a:t>Uses standard job roles, forms, and terminology</a:t>
            </a:r>
          </a:p>
          <a:p>
            <a:pPr lvl="1"/>
            <a:r>
              <a:rPr lang="en-US" sz="1200" dirty="0"/>
              <a:t>Used across the government, industry, and private sector, both within the U.S. and internationally</a:t>
            </a:r>
          </a:p>
          <a:p>
            <a:pPr lvl="1"/>
            <a:r>
              <a:rPr lang="en-US" sz="1200" dirty="0"/>
              <a:t>Creates a common structure for everyone to understand and operate efficiently under. </a:t>
            </a:r>
          </a:p>
        </p:txBody>
      </p:sp>
      <p:pic>
        <p:nvPicPr>
          <p:cNvPr id="5" name="Picture 4">
            <a:extLst>
              <a:ext uri="{FF2B5EF4-FFF2-40B4-BE49-F238E27FC236}">
                <a16:creationId xmlns:a16="http://schemas.microsoft.com/office/drawing/2014/main" id="{4658BE39-01D5-4D45-9958-1DC2323961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9400" y="1728303"/>
            <a:ext cx="4652622" cy="2349574"/>
          </a:xfrm>
          <a:prstGeom prst="rect">
            <a:avLst/>
          </a:prstGeom>
        </p:spPr>
      </p:pic>
      <p:sp>
        <p:nvSpPr>
          <p:cNvPr id="3" name="Date Placeholder 2">
            <a:extLst>
              <a:ext uri="{FF2B5EF4-FFF2-40B4-BE49-F238E27FC236}">
                <a16:creationId xmlns:a16="http://schemas.microsoft.com/office/drawing/2014/main" id="{AD6856BD-5B3F-FB45-996B-98D8B2298922}"/>
              </a:ext>
            </a:extLst>
          </p:cNvPr>
          <p:cNvSpPr>
            <a:spLocks noGrp="1"/>
          </p:cNvSpPr>
          <p:nvPr>
            <p:ph type="dt" sz="half" idx="10"/>
          </p:nvPr>
        </p:nvSpPr>
        <p:spPr/>
        <p:txBody>
          <a:bodyPr/>
          <a:lstStyle/>
          <a:p>
            <a:fld id="{4755400A-7179-8F4C-896C-760E0A319911}" type="datetime1">
              <a:rPr lang="en-US" smtClean="0"/>
              <a:t>2/6/23</a:t>
            </a:fld>
            <a:endParaRPr lang="en-US" dirty="0"/>
          </a:p>
        </p:txBody>
      </p:sp>
      <p:sp>
        <p:nvSpPr>
          <p:cNvPr id="6" name="Footer Placeholder 5">
            <a:extLst>
              <a:ext uri="{FF2B5EF4-FFF2-40B4-BE49-F238E27FC236}">
                <a16:creationId xmlns:a16="http://schemas.microsoft.com/office/drawing/2014/main" id="{6E863AA9-03DF-BA4F-AA93-C2DDB26211A4}"/>
              </a:ext>
            </a:extLst>
          </p:cNvPr>
          <p:cNvSpPr>
            <a:spLocks noGrp="1"/>
          </p:cNvSpPr>
          <p:nvPr>
            <p:ph type="ftr" sz="quarter" idx="11"/>
          </p:nvPr>
        </p:nvSpPr>
        <p:spPr/>
        <p:txBody>
          <a:bodyPr/>
          <a:lstStyle/>
          <a:p>
            <a:r>
              <a:rPr lang="en-US"/>
              <a:t>Communications PPT Update 24July22</a:t>
            </a:r>
            <a:endParaRPr lang="en-US" dirty="0"/>
          </a:p>
        </p:txBody>
      </p:sp>
      <p:sp>
        <p:nvSpPr>
          <p:cNvPr id="7" name="Slide Number Placeholder 6">
            <a:extLst>
              <a:ext uri="{FF2B5EF4-FFF2-40B4-BE49-F238E27FC236}">
                <a16:creationId xmlns:a16="http://schemas.microsoft.com/office/drawing/2014/main" id="{CAF8FCF9-F074-9342-A510-A3325A946E2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25832573"/>
      </p:ext>
    </p:extLst>
  </p:cSld>
  <p:clrMapOvr>
    <a:masterClrMapping/>
  </p:clrMapOvr>
  <mc:AlternateContent xmlns:mc="http://schemas.openxmlformats.org/markup-compatibility/2006" xmlns:p14="http://schemas.microsoft.com/office/powerpoint/2010/main">
    <mc:Choice Requires="p14">
      <p:transition spd="slow" p14:dur="2000" advTm="23082"/>
    </mc:Choice>
    <mc:Fallback xmlns="">
      <p:transition spd="slow" advTm="23082"/>
    </mc:Fallback>
  </mc:AlternateContent>
</p:sld>
</file>

<file path=ppt/theme/theme1.xml><?xml version="1.0" encoding="utf-8"?>
<a:theme xmlns:a="http://schemas.openxmlformats.org/drawingml/2006/main" name="Office Theme">
  <a:themeElements>
    <a:clrScheme name="Communication">
      <a:dk1>
        <a:srgbClr val="000000"/>
      </a:dk1>
      <a:lt1>
        <a:srgbClr val="FFFFFF"/>
      </a:lt1>
      <a:dk2>
        <a:srgbClr val="44546A"/>
      </a:dk2>
      <a:lt2>
        <a:srgbClr val="E7E6E6"/>
      </a:lt2>
      <a:accent1>
        <a:srgbClr val="999999"/>
      </a:accent1>
      <a:accent2>
        <a:srgbClr val="734C8A"/>
      </a:accent2>
      <a:accent3>
        <a:srgbClr val="FFE015"/>
      </a:accent3>
      <a:accent4>
        <a:srgbClr val="E5792B"/>
      </a:accent4>
      <a:accent5>
        <a:srgbClr val="00A6DB"/>
      </a:accent5>
      <a:accent6>
        <a:srgbClr val="006E39"/>
      </a:accent6>
      <a:hlink>
        <a:srgbClr val="005893"/>
      </a:hlink>
      <a:folHlink>
        <a:srgbClr val="D8222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C0C0C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7236</TotalTime>
  <Words>1774</Words>
  <Application>Microsoft Macintosh PowerPoint</Application>
  <PresentationFormat>On-screen Show (16:9)</PresentationFormat>
  <Paragraphs>210</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Wingdings 3</vt:lpstr>
      <vt:lpstr>Office Theme</vt:lpstr>
      <vt:lpstr>PowerPoint Presentation</vt:lpstr>
      <vt:lpstr>R2N Response Plan - Communications Plan</vt:lpstr>
      <vt:lpstr>Communications Plan Basics</vt:lpstr>
      <vt:lpstr>Journalists and Reporters: 5 W and 1 H</vt:lpstr>
      <vt:lpstr>Interoperability Continuum</vt:lpstr>
      <vt:lpstr>Devices and Systems in Place</vt:lpstr>
      <vt:lpstr>EMResource</vt:lpstr>
      <vt:lpstr>EMTrack</vt:lpstr>
      <vt:lpstr>eICS</vt:lpstr>
      <vt:lpstr>MIHAN (Michigan Health Alert Network)</vt:lpstr>
      <vt:lpstr>MI CIMS  (Michigan Critical Incident Management System)</vt:lpstr>
      <vt:lpstr>800 MHz Radios (Includes All-Disaster radios in hospitals and at other partners)</vt:lpstr>
      <vt:lpstr>Satellite Phones</vt:lpstr>
      <vt:lpstr>R.A.C.E.S and A.R.E.S</vt:lpstr>
      <vt:lpstr>Other Modes of Communication</vt:lpstr>
      <vt:lpstr>Communicating with your Regional Medical Coordination Center (RMCC)</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Corey</dc:creator>
  <cp:lastModifiedBy>Rick Drummer</cp:lastModifiedBy>
  <cp:revision>299</cp:revision>
  <dcterms:created xsi:type="dcterms:W3CDTF">2017-10-19T16:15:01Z</dcterms:created>
  <dcterms:modified xsi:type="dcterms:W3CDTF">2023-02-06T14:06:46Z</dcterms:modified>
</cp:coreProperties>
</file>