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34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115" d="100"/>
          <a:sy n="115" d="100"/>
        </p:scale>
        <p:origin x="21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1208-AF9C-09E6-5580-05DAD8B08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3F434-60C3-AC86-4079-1A2556D62A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34E13D-C593-6123-476F-2A29B0126814}"/>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5" name="Footer Placeholder 4">
            <a:extLst>
              <a:ext uri="{FF2B5EF4-FFF2-40B4-BE49-F238E27FC236}">
                <a16:creationId xmlns:a16="http://schemas.microsoft.com/office/drawing/2014/main" id="{06134069-ECBE-BD46-F7AA-973B80F3F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DB5E9-A9E7-647E-375D-29AF4A133C49}"/>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370913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3F33-ECA4-6F8A-A0FB-34D95EB5F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D6A703-F1CA-5462-AD7A-868A378D7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04FFD-FC57-51F8-FA55-5D0758B8F794}"/>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5" name="Footer Placeholder 4">
            <a:extLst>
              <a:ext uri="{FF2B5EF4-FFF2-40B4-BE49-F238E27FC236}">
                <a16:creationId xmlns:a16="http://schemas.microsoft.com/office/drawing/2014/main" id="{FDAB74D2-A20A-01C4-E851-26A4299FB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26F1A-AF24-EE5E-F7DC-CC33F1F8E8EE}"/>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171442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97142-FE09-A2E4-0DD4-AEF2E73E33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D6F127-B774-D283-313D-B8E7F0104F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64A77-B66D-9FB1-57DC-2853F1581216}"/>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5" name="Footer Placeholder 4">
            <a:extLst>
              <a:ext uri="{FF2B5EF4-FFF2-40B4-BE49-F238E27FC236}">
                <a16:creationId xmlns:a16="http://schemas.microsoft.com/office/drawing/2014/main" id="{606B9461-A5E0-DB02-8248-0C681C92C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81663-1813-BF07-D3D4-ED8B808395EF}"/>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42761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D674-3914-762A-09A6-0574A6731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330F2-DB7E-4B47-15F6-C380E2B242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C5576-9F0C-68E2-4545-E623146423D8}"/>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5" name="Footer Placeholder 4">
            <a:extLst>
              <a:ext uri="{FF2B5EF4-FFF2-40B4-BE49-F238E27FC236}">
                <a16:creationId xmlns:a16="http://schemas.microsoft.com/office/drawing/2014/main" id="{B287F319-4446-5678-2513-E2BFD9F46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7FA12-DFC5-5892-1F96-D62E7EC83D8D}"/>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82295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4514-4693-CD9F-C638-619D68BF8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9C40A-541C-6BD7-183C-B6843FDCA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7F464-1CE8-4961-6DCF-131D67B9A5F2}"/>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5" name="Footer Placeholder 4">
            <a:extLst>
              <a:ext uri="{FF2B5EF4-FFF2-40B4-BE49-F238E27FC236}">
                <a16:creationId xmlns:a16="http://schemas.microsoft.com/office/drawing/2014/main" id="{96F47C96-D2D1-EE7B-682C-D54399C33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BDFE4-BFFB-F40D-74FF-EFAA15CB15F2}"/>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9414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7009-C017-3AE5-D3A3-77E774CA6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EAB75-D274-1B0B-1792-61586F7FE9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F20BBD-D8D0-2FDF-7FE5-FAF8E52AF9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346C9-3B6A-D18A-F893-404F5F6247B0}"/>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6" name="Footer Placeholder 5">
            <a:extLst>
              <a:ext uri="{FF2B5EF4-FFF2-40B4-BE49-F238E27FC236}">
                <a16:creationId xmlns:a16="http://schemas.microsoft.com/office/drawing/2014/main" id="{1FD1C7D5-763C-CA9F-9E24-A5EF6B4B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DF65D-67D8-A526-FED7-C20C1D415FD8}"/>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14822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8842-E3BC-3009-9879-48304DB6E6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7BFE81-5724-A6DA-0E82-BEC25FF1A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DEA19-CD09-58AA-723D-B9C9459EFE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1179C3-E2BE-85AD-0BD8-1ADADD97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B8C7F-99FC-EE9C-F540-7F1DE625F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C7B220-1752-731E-D421-B8D6B3024267}"/>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8" name="Footer Placeholder 7">
            <a:extLst>
              <a:ext uri="{FF2B5EF4-FFF2-40B4-BE49-F238E27FC236}">
                <a16:creationId xmlns:a16="http://schemas.microsoft.com/office/drawing/2014/main" id="{9961C0C2-0675-43D7-37E3-4138D5839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62E353-EE2C-89C7-4E3F-9EA930EF7F46}"/>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424042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A8A2-65FB-951D-A394-C3FE3A100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863FCA-2E11-110B-BD8D-CE357BF40AF4}"/>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4" name="Footer Placeholder 3">
            <a:extLst>
              <a:ext uri="{FF2B5EF4-FFF2-40B4-BE49-F238E27FC236}">
                <a16:creationId xmlns:a16="http://schemas.microsoft.com/office/drawing/2014/main" id="{2D475312-6F4D-6873-0AEC-DB24409BDF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E899A0-02E6-F136-9C44-B0C92137F3E2}"/>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55235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E64EC-E7D0-4A35-9893-AAA51638A82F}"/>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3" name="Footer Placeholder 2">
            <a:extLst>
              <a:ext uri="{FF2B5EF4-FFF2-40B4-BE49-F238E27FC236}">
                <a16:creationId xmlns:a16="http://schemas.microsoft.com/office/drawing/2014/main" id="{268FB37C-9B8F-6E01-E844-1FFE4DB7E0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B42054-2136-AAA7-D6AF-99B570BFD580}"/>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417475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E8F9-019E-CD0B-3028-AD50571B5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BFC09-70BE-2523-8B11-EFAF141F2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BCD148-EEAD-3D25-76A4-786141C21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C1EF6-C7DF-693C-48B3-C131802059E3}"/>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6" name="Footer Placeholder 5">
            <a:extLst>
              <a:ext uri="{FF2B5EF4-FFF2-40B4-BE49-F238E27FC236}">
                <a16:creationId xmlns:a16="http://schemas.microsoft.com/office/drawing/2014/main" id="{9E658289-5BD2-9D31-4B22-242C41431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618CC-CBDD-7228-D885-9C769FA8F80E}"/>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29660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51E4-4228-9682-7034-ABF0F5781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66ABB4-A995-B8B3-1140-B971A837A5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CF28F-72C7-A1F7-F353-F7E22B2FD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DCEBC-00A4-3B6E-0232-1C351C60875C}"/>
              </a:ext>
            </a:extLst>
          </p:cNvPr>
          <p:cNvSpPr>
            <a:spLocks noGrp="1"/>
          </p:cNvSpPr>
          <p:nvPr>
            <p:ph type="dt" sz="half" idx="10"/>
          </p:nvPr>
        </p:nvSpPr>
        <p:spPr/>
        <p:txBody>
          <a:bodyPr/>
          <a:lstStyle/>
          <a:p>
            <a:fld id="{2D934EB2-75F6-455D-8296-8B468E7C6DD1}" type="datetimeFigureOut">
              <a:rPr lang="en-US" smtClean="0"/>
              <a:t>9/18/23</a:t>
            </a:fld>
            <a:endParaRPr lang="en-US"/>
          </a:p>
        </p:txBody>
      </p:sp>
      <p:sp>
        <p:nvSpPr>
          <p:cNvPr id="6" name="Footer Placeholder 5">
            <a:extLst>
              <a:ext uri="{FF2B5EF4-FFF2-40B4-BE49-F238E27FC236}">
                <a16:creationId xmlns:a16="http://schemas.microsoft.com/office/drawing/2014/main" id="{7EA88DE5-BB00-AC9C-D5CA-C91CDA4F6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2E869-B15D-4336-86F4-03ACE5768E2B}"/>
              </a:ext>
            </a:extLst>
          </p:cNvPr>
          <p:cNvSpPr>
            <a:spLocks noGrp="1"/>
          </p:cNvSpPr>
          <p:nvPr>
            <p:ph type="sldNum" sz="quarter" idx="12"/>
          </p:nvPr>
        </p:nvSpPr>
        <p:spPr/>
        <p:txBody>
          <a:bodyPr/>
          <a:lstStyle/>
          <a:p>
            <a:fld id="{B8DB64C9-EFC2-497E-B6E9-8C662F74C55F}" type="slidenum">
              <a:rPr lang="en-US" smtClean="0"/>
              <a:t>‹#›</a:t>
            </a:fld>
            <a:endParaRPr lang="en-US"/>
          </a:p>
        </p:txBody>
      </p:sp>
    </p:spTree>
    <p:extLst>
      <p:ext uri="{BB962C8B-B14F-4D97-AF65-F5344CB8AC3E}">
        <p14:creationId xmlns:p14="http://schemas.microsoft.com/office/powerpoint/2010/main" val="369094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B53CF-E1C7-C464-E622-4BEF59B61F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AB4126-44F5-71B4-1AF0-CF0BBAFED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36637-63FA-22A8-F2B2-91299AC86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34EB2-75F6-455D-8296-8B468E7C6DD1}" type="datetimeFigureOut">
              <a:rPr lang="en-US" smtClean="0"/>
              <a:t>9/18/23</a:t>
            </a:fld>
            <a:endParaRPr lang="en-US"/>
          </a:p>
        </p:txBody>
      </p:sp>
      <p:sp>
        <p:nvSpPr>
          <p:cNvPr id="5" name="Footer Placeholder 4">
            <a:extLst>
              <a:ext uri="{FF2B5EF4-FFF2-40B4-BE49-F238E27FC236}">
                <a16:creationId xmlns:a16="http://schemas.microsoft.com/office/drawing/2014/main" id="{CFD76505-ED00-A668-7770-1417D741D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16B24B-A8D0-A381-A146-8A4AD1F76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B64C9-EFC2-497E-B6E9-8C662F74C55F}" type="slidenum">
              <a:rPr lang="en-US" smtClean="0"/>
              <a:t>‹#›</a:t>
            </a:fld>
            <a:endParaRPr lang="en-US"/>
          </a:p>
        </p:txBody>
      </p:sp>
    </p:spTree>
    <p:extLst>
      <p:ext uri="{BB962C8B-B14F-4D97-AF65-F5344CB8AC3E}">
        <p14:creationId xmlns:p14="http://schemas.microsoft.com/office/powerpoint/2010/main" val="32603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tiff"/><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tmannin3@hfhs.org" TargetMode="External"/><Relationship Id="rId4" Type="http://schemas.openxmlformats.org/officeDocument/2006/relationships/hyperlink" Target="https://www.mi-emsis.org/lms/public/portal#/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6779"/>
          <a:stretch/>
        </p:blipFill>
        <p:spPr>
          <a:xfrm>
            <a:off x="0" y="1"/>
            <a:ext cx="5333254" cy="1592494"/>
          </a:xfrm>
          <a:prstGeom prst="rect">
            <a:avLst/>
          </a:prstGeom>
        </p:spPr>
      </p:pic>
      <p:sp>
        <p:nvSpPr>
          <p:cNvPr id="5" name="TextBox 4">
            <a:extLst>
              <a:ext uri="{FF2B5EF4-FFF2-40B4-BE49-F238E27FC236}">
                <a16:creationId xmlns:a16="http://schemas.microsoft.com/office/drawing/2014/main" id="{94B6703F-CFCD-42F3-94FD-75A26E15C177}"/>
              </a:ext>
            </a:extLst>
          </p:cNvPr>
          <p:cNvSpPr txBox="1"/>
          <p:nvPr/>
        </p:nvSpPr>
        <p:spPr>
          <a:xfrm>
            <a:off x="5753236" y="1497588"/>
            <a:ext cx="4925443" cy="4152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Lecture  and Round Table Discussion: 1PM </a:t>
            </a:r>
            <a:r>
              <a:rPr kumimoji="0" lang="en-US" sz="1400" b="1" i="0" u="none" strike="noStrike" kern="1200" cap="none" spc="0" normalizeH="0" baseline="0" noProof="0">
                <a:ln>
                  <a:noFill/>
                </a:ln>
                <a:effectLst/>
                <a:uLnTx/>
                <a:uFillTx/>
                <a:latin typeface="Calibri"/>
                <a:ea typeface="+mn-ea"/>
                <a:cs typeface="+mn-cs"/>
              </a:rPr>
              <a:t>– 3PM</a:t>
            </a:r>
            <a:endParaRPr kumimoji="0" lang="en-US" sz="1400" b="1" i="0" u="none" strike="noStrike" kern="1200" cap="none" spc="0" normalizeH="0" baseline="0" noProof="0" dirty="0">
              <a:ln>
                <a:noFill/>
              </a:ln>
              <a:effectLst/>
              <a:uLnTx/>
              <a:uFillTx/>
              <a:latin typeface="Calibri"/>
              <a:ea typeface="+mn-ea"/>
              <a:cs typeface="+mn-cs"/>
            </a:endParaRPr>
          </a:p>
          <a:p>
            <a:pPr>
              <a:defRPr/>
            </a:pPr>
            <a:r>
              <a:rPr lang="en-US" sz="1400" b="1" dirty="0">
                <a:latin typeface="Calibri"/>
              </a:rPr>
              <a:t>Train Derailment and Toxic Chemical Release:</a:t>
            </a:r>
          </a:p>
          <a:p>
            <a:pPr>
              <a:defRPr/>
            </a:pPr>
            <a:r>
              <a:rPr kumimoji="0" lang="en-US" sz="1400" b="1" i="0" u="none" strike="noStrike" kern="1200" cap="none" spc="0" normalizeH="0" baseline="0" noProof="0" dirty="0">
                <a:ln>
                  <a:noFill/>
                </a:ln>
                <a:effectLst/>
                <a:uLnTx/>
                <a:uFillTx/>
                <a:latin typeface="Calibri"/>
                <a:ea typeface="+mn-ea"/>
                <a:cs typeface="+mn-cs"/>
              </a:rPr>
              <a:t>Fundamental of Hazardous Incident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Hannah Evans</a:t>
            </a:r>
            <a:r>
              <a:rPr kumimoji="0" lang="en-US" sz="1400" b="1" i="0" u="none" strike="noStrike" kern="1200" cap="none" spc="0" normalizeH="0" baseline="30000" noProof="0" dirty="0">
                <a:ln>
                  <a:noFill/>
                </a:ln>
                <a:effectLst/>
                <a:uLnTx/>
                <a:uFillTx/>
                <a:latin typeface="Calibri"/>
                <a:ea typeface="+mn-ea"/>
                <a:cs typeface="+mn-cs"/>
              </a:rPr>
              <a:t>1</a:t>
            </a:r>
            <a:r>
              <a:rPr kumimoji="0" lang="en-US" sz="1400" b="1" i="0" u="none" strike="noStrike" kern="1200" cap="none" spc="0" normalizeH="0" baseline="0" noProof="0" dirty="0">
                <a:ln>
                  <a:noFill/>
                </a:ln>
                <a:effectLst/>
                <a:uLnTx/>
                <a:uFillTx/>
                <a:latin typeface="Calibri"/>
                <a:ea typeface="+mn-ea"/>
                <a:cs typeface="+mn-cs"/>
              </a:rPr>
              <a:t>, </a:t>
            </a:r>
            <a:r>
              <a:rPr lang="en-US" sz="1400" b="1" dirty="0">
                <a:latin typeface="Calibri"/>
              </a:rPr>
              <a:t>MD</a:t>
            </a:r>
            <a:r>
              <a:rPr kumimoji="0" lang="en-US" sz="1400" b="1" i="0" u="none" strike="noStrike" kern="1200" cap="none" spc="0" normalizeH="0" baseline="0" noProof="0" dirty="0">
                <a:ln>
                  <a:noFill/>
                </a:ln>
                <a:effectLst/>
                <a:uLnTx/>
                <a:uFillTx/>
                <a:latin typeface="Calibri"/>
                <a:ea typeface="+mn-ea"/>
                <a:cs typeface="+mn-cs"/>
              </a:rPr>
              <a:t>, FACEP and Lieutenant Eric Thomas</a:t>
            </a:r>
            <a:r>
              <a:rPr kumimoji="0" lang="en-US" sz="1400" b="1" i="0" u="none" strike="noStrike" kern="1200" cap="none" spc="0" normalizeH="0" baseline="30000" noProof="0" dirty="0">
                <a:ln>
                  <a:noFill/>
                </a:ln>
                <a:effectLst/>
                <a:uLnTx/>
                <a:uFillTx/>
                <a:latin typeface="Calibri"/>
                <a:ea typeface="+mn-ea"/>
                <a:cs typeface="+mn-cs"/>
              </a:rPr>
              <a:t>2</a:t>
            </a:r>
            <a:r>
              <a:rPr kumimoji="0" lang="en-US" sz="1400" b="1" i="0" u="none" strike="noStrike" kern="1200" cap="none" spc="0" normalizeH="0" baseline="0" noProof="0" dirty="0">
                <a:ln>
                  <a:noFill/>
                </a:ln>
                <a:effectLst/>
                <a:uLnTx/>
                <a:uFillTx/>
                <a:latin typeface="Calibri"/>
                <a:ea typeface="+mn-ea"/>
                <a:cs typeface="+mn-cs"/>
              </a:rPr>
              <a:t>, EMT-P, Fire Instructor, HazMat Instructor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30000" noProof="0" dirty="0">
                <a:ln>
                  <a:noFill/>
                </a:ln>
                <a:effectLst/>
                <a:uLnTx/>
                <a:uFillTx/>
                <a:latin typeface="Calibri"/>
                <a:ea typeface="+mn-ea"/>
                <a:cs typeface="+mn-cs"/>
              </a:rPr>
              <a:t>1</a:t>
            </a:r>
            <a:r>
              <a:rPr kumimoji="0" lang="en-US" sz="1200" i="0" u="none" strike="noStrike" kern="1200" cap="none" spc="0" normalizeH="0" baseline="0" noProof="0" dirty="0">
                <a:ln>
                  <a:noFill/>
                </a:ln>
                <a:effectLst/>
                <a:uLnTx/>
                <a:uFillTx/>
                <a:latin typeface="Calibri"/>
                <a:ea typeface="+mn-ea"/>
                <a:cs typeface="+mn-cs"/>
              </a:rPr>
              <a:t>HEMS EMS Medical Director / DERT Team Physician Advisor / HFWH Division Head of EMS </a:t>
            </a:r>
            <a:endParaRPr kumimoji="0" lang="en-US" sz="140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30000" noProof="0" dirty="0">
                <a:ln>
                  <a:noFill/>
                </a:ln>
                <a:effectLst/>
                <a:uLnTx/>
                <a:uFillTx/>
                <a:latin typeface="Calibri"/>
                <a:ea typeface="+mn-ea"/>
                <a:cs typeface="+mn-cs"/>
              </a:rPr>
              <a:t>2</a:t>
            </a:r>
            <a:r>
              <a:rPr kumimoji="0" lang="en-US" sz="1200" i="0" u="none" strike="noStrike" kern="1200" cap="none" spc="0" normalizeH="0" baseline="0" noProof="0" dirty="0">
                <a:ln>
                  <a:noFill/>
                </a:ln>
                <a:effectLst/>
                <a:uLnTx/>
                <a:uFillTx/>
                <a:latin typeface="Calibri"/>
                <a:ea typeface="+mn-ea"/>
                <a:cs typeface="+mn-cs"/>
              </a:rPr>
              <a:t>Hazmat Team Training Coordinator Western Wayne and Downriver Emergency Response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Calibri"/>
              <a:ea typeface="+mn-ea"/>
              <a:cs typeface="+mn-cs"/>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February, our hearts went out to the community of East Palestine, Ohio, as they grappled with the chaos and potential danger caused by a train derailment that released hazardous materials into their environment. It was a stark reminder of the potential risks posed by railways near our own homes, schools, businesses, and parks. Many of us couldn't help but wonder, "What if that happened here?"</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Join us for an engaging and informative lecture followed by an expert-led discussion. We will delve into every aspect of this critical issue, from the initial response to mitigation strategies and everything in between. Don't miss this opportunity to gain valuable insights and knowledge that can help us better prepare for and respond to such emergencies in our own communities.</a:t>
            </a:r>
            <a:endParaRPr kumimoji="0" lang="en-US" sz="700" b="1" i="0" u="none" strike="noStrike" kern="1200" cap="none" spc="0" normalizeH="0" baseline="0" noProof="0" dirty="0">
              <a:ln>
                <a:noFill/>
              </a:ln>
              <a:solidFill>
                <a:srgbClr val="010947"/>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892E2C7-4587-4DEF-96D1-15C0B4BF36FB}"/>
              </a:ext>
            </a:extLst>
          </p:cNvPr>
          <p:cNvPicPr>
            <a:picLocks noChangeAspect="1"/>
          </p:cNvPicPr>
          <p:nvPr/>
        </p:nvPicPr>
        <p:blipFill rotWithShape="1">
          <a:blip r:embed="rId2">
            <a:extLst>
              <a:ext uri="{28A0092B-C50C-407E-A947-70E740481C1C}">
                <a14:useLocalDpi xmlns:a14="http://schemas.microsoft.com/office/drawing/2010/main" val="0"/>
              </a:ext>
            </a:extLst>
          </a:blip>
          <a:srcRect l="1628" t="23109" r="50788" b="61666"/>
          <a:stretch/>
        </p:blipFill>
        <p:spPr>
          <a:xfrm>
            <a:off x="10042600" y="5962223"/>
            <a:ext cx="1920339" cy="790115"/>
          </a:xfrm>
          <a:prstGeom prst="rect">
            <a:avLst/>
          </a:prstGeom>
        </p:spPr>
      </p:pic>
      <p:pic>
        <p:nvPicPr>
          <p:cNvPr id="12" name="Picture 11">
            <a:extLst>
              <a:ext uri="{FF2B5EF4-FFF2-40B4-BE49-F238E27FC236}">
                <a16:creationId xmlns:a16="http://schemas.microsoft.com/office/drawing/2014/main" id="{3AF0540F-ABD2-444C-AE97-7A1791DCDEEC}"/>
              </a:ext>
            </a:extLst>
          </p:cNvPr>
          <p:cNvPicPr>
            <a:picLocks noChangeAspect="1"/>
          </p:cNvPicPr>
          <p:nvPr/>
        </p:nvPicPr>
        <p:blipFill>
          <a:blip r:embed="rId3"/>
          <a:stretch>
            <a:fillRect/>
          </a:stretch>
        </p:blipFill>
        <p:spPr>
          <a:xfrm>
            <a:off x="8081691" y="5994204"/>
            <a:ext cx="1823314" cy="790115"/>
          </a:xfrm>
          <a:prstGeom prst="rect">
            <a:avLst/>
          </a:prstGeom>
        </p:spPr>
      </p:pic>
      <p:sp>
        <p:nvSpPr>
          <p:cNvPr id="7" name="TextBox 6">
            <a:extLst>
              <a:ext uri="{FF2B5EF4-FFF2-40B4-BE49-F238E27FC236}">
                <a16:creationId xmlns:a16="http://schemas.microsoft.com/office/drawing/2014/main" id="{EE602E75-85AE-A71C-96C2-A096EF88CE9C}"/>
              </a:ext>
            </a:extLst>
          </p:cNvPr>
          <p:cNvSpPr txBox="1"/>
          <p:nvPr/>
        </p:nvSpPr>
        <p:spPr>
          <a:xfrm>
            <a:off x="329142" y="1655317"/>
            <a:ext cx="4829915" cy="5124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947"/>
                </a:solidFill>
                <a:effectLst/>
                <a:uLnTx/>
                <a:uFillTx/>
                <a:latin typeface="Calibri"/>
                <a:ea typeface="+mn-ea"/>
                <a:cs typeface="+mn-cs"/>
              </a:rPr>
              <a:t>Tuesday, </a:t>
            </a:r>
            <a:r>
              <a:rPr lang="en-US" b="1" dirty="0">
                <a:solidFill>
                  <a:srgbClr val="010947"/>
                </a:solidFill>
                <a:latin typeface="Calibri"/>
              </a:rPr>
              <a:t>September 26</a:t>
            </a:r>
            <a:r>
              <a:rPr lang="en-US" b="1" baseline="30000" dirty="0">
                <a:solidFill>
                  <a:srgbClr val="010947"/>
                </a:solidFill>
                <a:latin typeface="Calibri"/>
              </a:rPr>
              <a:t>th</a:t>
            </a:r>
            <a:r>
              <a:rPr kumimoji="0" lang="en-US" sz="1800" b="1" i="0" u="none" strike="noStrike" kern="1200" cap="none" spc="0" normalizeH="0" baseline="0" noProof="0" dirty="0">
                <a:ln>
                  <a:noFill/>
                </a:ln>
                <a:solidFill>
                  <a:srgbClr val="010947"/>
                </a:solidFill>
                <a:effectLst/>
                <a:uLnTx/>
                <a:uFillTx/>
                <a:latin typeface="Calibri"/>
                <a:ea typeface="+mn-ea"/>
                <a:cs typeface="+mn-cs"/>
              </a:rPr>
              <a:t>,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0947"/>
                </a:solidFill>
                <a:effectLst/>
                <a:uLnTx/>
                <a:uFillTx/>
                <a:latin typeface="Calibri"/>
                <a:ea typeface="+mn-ea"/>
                <a:cs typeface="+mn-cs"/>
              </a:rPr>
              <a:t>1 pm – 3 pm : </a:t>
            </a:r>
            <a:r>
              <a:rPr lang="en-US" b="1" dirty="0">
                <a:solidFill>
                  <a:srgbClr val="010947"/>
                </a:solidFill>
                <a:latin typeface="Calibri"/>
              </a:rPr>
              <a:t>In person and Zoom </a:t>
            </a:r>
            <a:endParaRPr kumimoji="0" lang="en-US" sz="1800" b="1" i="0" u="none" strike="noStrike" kern="1200" cap="none" spc="0" normalizeH="0" baseline="0" noProof="0" dirty="0">
              <a:ln>
                <a:noFill/>
              </a:ln>
              <a:solidFill>
                <a:srgbClr val="01094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1094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10947"/>
                </a:solidFill>
                <a:latin typeface="Calibri"/>
              </a:rPr>
              <a:t>Please Join In Person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10947"/>
                </a:solidFill>
                <a:effectLst/>
                <a:uLnTx/>
                <a:uFillTx/>
                <a:latin typeface="Calibri"/>
                <a:ea typeface="+mn-ea"/>
                <a:cs typeface="+mn-cs"/>
              </a:rPr>
              <a:t>Henry Ford Wyandotte Hospital Baidoun Conference 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10947"/>
                </a:solidFill>
                <a:latin typeface="Calibri"/>
              </a:rPr>
              <a:t>Fourth Floor Honor Building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10947"/>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0947"/>
                </a:solidFill>
                <a:latin typeface="Calibri"/>
              </a:rPr>
              <a:t>Please Join </a:t>
            </a:r>
            <a:r>
              <a:rPr kumimoji="0" lang="en-US" sz="1400" b="1" i="0" u="none" strike="noStrike" kern="1200" cap="none" spc="0" normalizeH="0" baseline="0" noProof="0" dirty="0">
                <a:ln>
                  <a:noFill/>
                </a:ln>
                <a:solidFill>
                  <a:srgbClr val="010947"/>
                </a:solidFill>
                <a:effectLst/>
                <a:uLnTx/>
                <a:uFillTx/>
                <a:latin typeface="Calibri"/>
                <a:ea typeface="+mn-ea"/>
                <a:cs typeface="+mn-cs"/>
              </a:rPr>
              <a:t>Virtually on Zoom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10947"/>
                </a:solidFill>
                <a:effectLst/>
                <a:uLnTx/>
                <a:uFillTx/>
                <a:latin typeface="Calibri"/>
                <a:ea typeface="+mn-ea"/>
                <a:cs typeface="+mn-cs"/>
              </a:rPr>
              <a:t>Join Zoom Meeting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https://us02web.zoom.us/j/88096375415?pwd=b3NEcGl3c0R4Z2phc0FlS29QODg2Zz09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010947"/>
                </a:solidFill>
                <a:effectLst/>
                <a:uLnTx/>
                <a:uFillTx/>
                <a:latin typeface="Calibri"/>
                <a:ea typeface="+mn-ea"/>
                <a:cs typeface="+mn-cs"/>
              </a:rPr>
              <a:t> </a:t>
            </a:r>
            <a:br>
              <a:rPr kumimoji="0" lang="nl-NL" sz="1800" b="0" i="0" u="none" strike="noStrike" kern="1200" cap="none" spc="0" normalizeH="0" baseline="0" noProof="0" dirty="0">
                <a:ln>
                  <a:noFill/>
                </a:ln>
                <a:solidFill>
                  <a:srgbClr val="010947"/>
                </a:solidFill>
                <a:effectLst/>
                <a:uLnTx/>
                <a:uFillTx/>
                <a:latin typeface="Calibri"/>
                <a:ea typeface="+mn-ea"/>
                <a:cs typeface="+mn-cs"/>
              </a:rPr>
            </a:br>
            <a:r>
              <a:rPr kumimoji="0" lang="nl-NL" sz="1400" b="0" i="0" u="none" strike="noStrike" kern="1200" cap="none" spc="0" normalizeH="0" baseline="0" noProof="0" dirty="0">
                <a:ln>
                  <a:noFill/>
                </a:ln>
                <a:solidFill>
                  <a:srgbClr val="010947"/>
                </a:solidFill>
                <a:effectLst/>
                <a:uLnTx/>
                <a:uFillTx/>
                <a:latin typeface="Calibri"/>
                <a:ea typeface="+mn-ea"/>
                <a:cs typeface="+mn-cs"/>
              </a:rPr>
              <a:t>Meeting ID: 880 9637 5415</a:t>
            </a:r>
            <a:br>
              <a:rPr kumimoji="0" lang="nl-NL" sz="1400" b="0" i="0" u="none" strike="noStrike" kern="1200" cap="none" spc="0" normalizeH="0" baseline="0" noProof="0" dirty="0">
                <a:ln>
                  <a:noFill/>
                </a:ln>
                <a:solidFill>
                  <a:srgbClr val="010947"/>
                </a:solidFill>
                <a:effectLst/>
                <a:uLnTx/>
                <a:uFillTx/>
                <a:latin typeface="Calibri"/>
                <a:ea typeface="+mn-ea"/>
                <a:cs typeface="+mn-cs"/>
              </a:rPr>
            </a:br>
            <a:r>
              <a:rPr kumimoji="0" lang="nl-NL" sz="1400" b="0" i="0" u="none" strike="noStrike" kern="1200" cap="none" spc="0" normalizeH="0" baseline="0" noProof="0" dirty="0">
                <a:ln>
                  <a:noFill/>
                </a:ln>
                <a:solidFill>
                  <a:srgbClr val="010947"/>
                </a:solidFill>
                <a:effectLst/>
                <a:uLnTx/>
                <a:uFillTx/>
                <a:latin typeface="Calibri"/>
                <a:ea typeface="+mn-ea"/>
                <a:cs typeface="+mn-cs"/>
              </a:rPr>
              <a:t>Passcode: FordCME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01094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EMS PLEASE REGISTER AT: </a:t>
            </a:r>
            <a:r>
              <a:rPr kumimoji="0" lang="en-US" sz="1100" b="1" i="0" u="none" strike="noStrike" kern="1200" cap="none" spc="0" normalizeH="0" baseline="0" noProof="0" dirty="0">
                <a:ln>
                  <a:noFill/>
                </a:ln>
                <a:solidFill>
                  <a:srgbClr val="010947"/>
                </a:solidFill>
                <a:effectLst/>
                <a:uLnTx/>
                <a:uFillTx/>
                <a:latin typeface="Calibri"/>
                <a:ea typeface="+mn-ea"/>
                <a:cs typeface="+mn-cs"/>
                <a:hlinkClick r:id="rId4"/>
              </a:rPr>
              <a:t>https://www.mi-emsis.org/lms/public/portal#/login</a:t>
            </a:r>
            <a:endParaRPr kumimoji="0" lang="en-US" sz="1100" b="1" i="0" u="none" strike="noStrike" kern="1200" cap="none" spc="0" normalizeH="0" baseline="0" noProof="0" dirty="0">
              <a:ln>
                <a:noFill/>
              </a:ln>
              <a:solidFill>
                <a:srgbClr val="01094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Search for class number: 21-ICE-08039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1094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0947"/>
                </a:solidFill>
                <a:effectLst/>
                <a:uLnTx/>
                <a:uFillTx/>
                <a:latin typeface="Calibri"/>
                <a:ea typeface="+mn-ea"/>
                <a:cs typeface="+mn-cs"/>
              </a:rPr>
              <a:t>Contact TJ Manning for any questions: </a:t>
            </a:r>
            <a:r>
              <a:rPr kumimoji="0" lang="en-US" sz="1400" b="1" i="0" u="none" strike="noStrike" kern="1200" cap="none" spc="0" normalizeH="0" baseline="0" noProof="0" dirty="0">
                <a:ln>
                  <a:noFill/>
                </a:ln>
                <a:solidFill>
                  <a:srgbClr val="010947"/>
                </a:solidFill>
                <a:effectLst/>
                <a:uLnTx/>
                <a:uFillTx/>
                <a:latin typeface="Calibri"/>
                <a:ea typeface="+mn-ea"/>
                <a:cs typeface="+mn-cs"/>
                <a:hlinkClick r:id="rId5"/>
              </a:rPr>
              <a:t>tmannin3@hfhs.org</a:t>
            </a:r>
            <a:endParaRPr kumimoji="0" lang="en-US" sz="1400" b="1" i="0" u="none" strike="noStrike" kern="1200" cap="none" spc="0" normalizeH="0" baseline="0" noProof="0" dirty="0">
              <a:ln>
                <a:noFill/>
              </a:ln>
              <a:solidFill>
                <a:srgbClr val="01094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010947"/>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baseline="0" dirty="0">
                <a:solidFill>
                  <a:srgbClr val="000000"/>
                </a:solidFill>
                <a:latin typeface="Apex New Book"/>
              </a:rPr>
              <a:t>Continuing Medical Education (ACCME) to provide continuing medical education for physicians. DESIGNATION STATEMENT: Henry Ford Health System designates this educational activity for a maximum of 2.00 AMA PRA Cate[1] gory 1 Credit(s)™. Physicians should only claim credit commensurate with the extent of their participation in the activity. FACULTY/PLANNING COMMITTEE DISCLOSURE STATEMENT: In Compliance with the ACCME Standards for Commercial Support, all individuals in a position to control/influence the content of this activity are required to disclose relevant financial interests of their own or spouse or partners with any ACCME defined commercial interests for the past 24 months and/or any non-FDA approved use of a drug or a device that is included in the presentation. All relevant financial relationships have been mitigated. ACCESSIBILITY STATEMENT: Henry Ford Health System Office of Continuing Medical Education is committed to ensuring that its programs, services, goods and facilities are accessible to individuals with disabilities as specified under Section 504 of the Rehabilitation Act of 1973 and the Americans with Disabilities Amendments Act of 2008. If you have needs that require special accommodations, including dietary concerns, please contact the CME Conference Coordinator</a:t>
            </a:r>
            <a:endParaRPr kumimoji="0" lang="en-US" sz="700" b="1" i="0" u="none" strike="noStrike" kern="1200" cap="none" spc="0" normalizeH="0" baseline="0" noProof="0" dirty="0">
              <a:ln>
                <a:noFill/>
              </a:ln>
              <a:solidFill>
                <a:srgbClr val="010947"/>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10947"/>
              </a:solidFill>
              <a:effectLst/>
              <a:uLnTx/>
              <a:uFillTx/>
              <a:latin typeface="Calibri"/>
              <a:ea typeface="+mn-ea"/>
              <a:cs typeface="+mn-cs"/>
            </a:endParaRPr>
          </a:p>
        </p:txBody>
      </p:sp>
      <p:sp>
        <p:nvSpPr>
          <p:cNvPr id="16" name="Title 1">
            <a:extLst>
              <a:ext uri="{FF2B5EF4-FFF2-40B4-BE49-F238E27FC236}">
                <a16:creationId xmlns:a16="http://schemas.microsoft.com/office/drawing/2014/main" id="{A6327387-93E8-B33C-11E2-FD97E8672EC3}"/>
              </a:ext>
            </a:extLst>
          </p:cNvPr>
          <p:cNvSpPr txBox="1">
            <a:spLocks/>
          </p:cNvSpPr>
          <p:nvPr/>
        </p:nvSpPr>
        <p:spPr>
          <a:xfrm>
            <a:off x="5790436" y="154871"/>
            <a:ext cx="6172503" cy="116120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Henry Ford Wyandotte Hospital </a:t>
            </a:r>
            <a:br>
              <a:rPr lang="en-US" sz="2800" b="1" dirty="0"/>
            </a:br>
            <a:r>
              <a:rPr lang="en-US" sz="2300" b="1" dirty="0"/>
              <a:t>From Field to Floor: Multidisciplinary Care CME Series</a:t>
            </a:r>
            <a:br>
              <a:rPr lang="en-US" sz="2800" dirty="0"/>
            </a:br>
            <a:r>
              <a:rPr lang="en-US" sz="800" dirty="0"/>
              <a:t> </a:t>
            </a:r>
            <a:br>
              <a:rPr lang="en-US" sz="2800" dirty="0"/>
            </a:br>
            <a:r>
              <a:rPr lang="en-US" sz="1900" b="1" dirty="0"/>
              <a:t>CME </a:t>
            </a:r>
            <a:r>
              <a:rPr lang="en-US" sz="1900" b="1" dirty="0">
                <a:solidFill>
                  <a:srgbClr val="010947"/>
                </a:solidFill>
              </a:rPr>
              <a:t>Approved for EMT-B and EMT-P</a:t>
            </a:r>
            <a:br>
              <a:rPr lang="en-US" sz="1900" b="1" dirty="0">
                <a:solidFill>
                  <a:srgbClr val="010947"/>
                </a:solidFill>
              </a:rPr>
            </a:br>
            <a:r>
              <a:rPr lang="en-US" sz="1900" b="1" dirty="0">
                <a:solidFill>
                  <a:srgbClr val="010947"/>
                </a:solidFill>
              </a:rPr>
              <a:t>CME Available for Physicians &amp; Acceptable for Nursing Prelicensure</a:t>
            </a:r>
            <a:r>
              <a:rPr lang="en-US" sz="1900" dirty="0"/>
              <a:t> </a:t>
            </a:r>
            <a:br>
              <a:rPr lang="en-US" sz="1900" dirty="0"/>
            </a:br>
            <a:endParaRPr lang="en-US" sz="1300" dirty="0"/>
          </a:p>
        </p:txBody>
      </p:sp>
      <p:pic>
        <p:nvPicPr>
          <p:cNvPr id="17" name="Picture 6" descr="Henry Ford Health System gets new name, logo in rebranding campaign">
            <a:extLst>
              <a:ext uri="{FF2B5EF4-FFF2-40B4-BE49-F238E27FC236}">
                <a16:creationId xmlns:a16="http://schemas.microsoft.com/office/drawing/2014/main" id="{F02D2B04-D462-D68F-A246-88290ECC8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8221" y="6118300"/>
            <a:ext cx="1629782" cy="4943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annah Evans, MD | Henry Ford Health - Detroit, MI">
            <a:extLst>
              <a:ext uri="{FF2B5EF4-FFF2-40B4-BE49-F238E27FC236}">
                <a16:creationId xmlns:a16="http://schemas.microsoft.com/office/drawing/2014/main" id="{2E7962F5-5ED7-06EA-8F61-295C83801C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3129" y="1546675"/>
            <a:ext cx="1329906" cy="18618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azmat 2022">
            <a:extLst>
              <a:ext uri="{FF2B5EF4-FFF2-40B4-BE49-F238E27FC236}">
                <a16:creationId xmlns:a16="http://schemas.microsoft.com/office/drawing/2014/main" id="{7E59805B-26B7-DB53-4C1E-45C8019AA5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8679" y="3639148"/>
            <a:ext cx="1329906" cy="186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8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559</Words>
  <Application>Microsoft Macintosh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Apex New Book</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Gunaga, Satheesh</dc:creator>
  <cp:lastModifiedBy>Rick Drummer</cp:lastModifiedBy>
  <cp:revision>12</cp:revision>
  <dcterms:created xsi:type="dcterms:W3CDTF">2023-04-03T12:44:40Z</dcterms:created>
  <dcterms:modified xsi:type="dcterms:W3CDTF">2023-09-18T19:15:50Z</dcterms:modified>
</cp:coreProperties>
</file>